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263" r:id="rId2"/>
    <p:sldId id="260" r:id="rId3"/>
    <p:sldId id="259" r:id="rId4"/>
    <p:sldId id="266" r:id="rId5"/>
    <p:sldId id="273" r:id="rId6"/>
    <p:sldId id="274" r:id="rId7"/>
    <p:sldId id="262" r:id="rId8"/>
    <p:sldId id="275" r:id="rId9"/>
    <p:sldId id="277" r:id="rId10"/>
    <p:sldId id="278" r:id="rId11"/>
    <p:sldId id="265" r:id="rId12"/>
    <p:sldId id="279" r:id="rId13"/>
    <p:sldId id="280" r:id="rId14"/>
    <p:sldId id="261" r:id="rId15"/>
    <p:sldId id="281" r:id="rId16"/>
    <p:sldId id="282" r:id="rId17"/>
    <p:sldId id="283" r:id="rId18"/>
    <p:sldId id="284" r:id="rId19"/>
    <p:sldId id="291" r:id="rId20"/>
    <p:sldId id="301" r:id="rId21"/>
    <p:sldId id="306" r:id="rId22"/>
    <p:sldId id="389" r:id="rId23"/>
    <p:sldId id="307" r:id="rId24"/>
    <p:sldId id="308" r:id="rId25"/>
    <p:sldId id="302" r:id="rId26"/>
    <p:sldId id="303" r:id="rId27"/>
    <p:sldId id="267" r:id="rId28"/>
    <p:sldId id="304" r:id="rId29"/>
    <p:sldId id="309" r:id="rId30"/>
    <p:sldId id="292" r:id="rId31"/>
    <p:sldId id="286" r:id="rId32"/>
    <p:sldId id="310" r:id="rId33"/>
    <p:sldId id="311" r:id="rId34"/>
    <p:sldId id="312" r:id="rId35"/>
    <p:sldId id="313" r:id="rId36"/>
    <p:sldId id="293" r:id="rId37"/>
    <p:sldId id="287" r:id="rId38"/>
    <p:sldId id="314" r:id="rId39"/>
    <p:sldId id="315" r:id="rId40"/>
    <p:sldId id="316" r:id="rId41"/>
    <p:sldId id="317" r:id="rId42"/>
    <p:sldId id="319" r:id="rId43"/>
    <p:sldId id="320" r:id="rId44"/>
    <p:sldId id="294" r:id="rId45"/>
    <p:sldId id="288" r:id="rId46"/>
    <p:sldId id="321" r:id="rId47"/>
    <p:sldId id="328" r:id="rId48"/>
    <p:sldId id="334" r:id="rId49"/>
    <p:sldId id="335" r:id="rId50"/>
    <p:sldId id="327" r:id="rId51"/>
    <p:sldId id="331" r:id="rId52"/>
    <p:sldId id="336" r:id="rId53"/>
    <p:sldId id="337" r:id="rId54"/>
    <p:sldId id="295" r:id="rId55"/>
    <p:sldId id="326" r:id="rId56"/>
    <p:sldId id="338" r:id="rId57"/>
    <p:sldId id="341" r:id="rId58"/>
    <p:sldId id="339" r:id="rId59"/>
    <p:sldId id="349" r:id="rId60"/>
    <p:sldId id="342" r:id="rId61"/>
    <p:sldId id="380" r:id="rId62"/>
    <p:sldId id="268" r:id="rId63"/>
    <p:sldId id="344" r:id="rId64"/>
    <p:sldId id="345" r:id="rId65"/>
    <p:sldId id="346" r:id="rId66"/>
    <p:sldId id="347" r:id="rId67"/>
    <p:sldId id="348" r:id="rId68"/>
    <p:sldId id="350" r:id="rId69"/>
    <p:sldId id="351" r:id="rId70"/>
    <p:sldId id="352" r:id="rId71"/>
    <p:sldId id="353" r:id="rId72"/>
    <p:sldId id="354" r:id="rId73"/>
    <p:sldId id="355" r:id="rId74"/>
    <p:sldId id="363" r:id="rId75"/>
    <p:sldId id="364" r:id="rId76"/>
    <p:sldId id="365" r:id="rId77"/>
    <p:sldId id="366" r:id="rId78"/>
    <p:sldId id="357" r:id="rId79"/>
    <p:sldId id="358" r:id="rId80"/>
    <p:sldId id="359" r:id="rId81"/>
    <p:sldId id="360" r:id="rId82"/>
    <p:sldId id="361" r:id="rId83"/>
    <p:sldId id="356" r:id="rId84"/>
    <p:sldId id="343" r:id="rId85"/>
    <p:sldId id="269" r:id="rId86"/>
    <p:sldId id="367" r:id="rId87"/>
    <p:sldId id="375" r:id="rId88"/>
    <p:sldId id="376" r:id="rId89"/>
    <p:sldId id="368" r:id="rId90"/>
    <p:sldId id="377" r:id="rId91"/>
    <p:sldId id="369" r:id="rId92"/>
    <p:sldId id="378" r:id="rId93"/>
    <p:sldId id="379" r:id="rId94"/>
    <p:sldId id="373" r:id="rId95"/>
    <p:sldId id="381"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0000FF"/>
    <a:srgbClr val="FFFFFF"/>
    <a:srgbClr val="AACE99"/>
    <a:srgbClr val="ABCE9A"/>
    <a:srgbClr val="006600"/>
    <a:srgbClr val="E56D18"/>
    <a:srgbClr val="FAD99B"/>
    <a:srgbClr val="F8B500"/>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8"/>
    <p:restoredTop sz="81829" autoAdjust="0"/>
  </p:normalViewPr>
  <p:slideViewPr>
    <p:cSldViewPr snapToGrid="0" snapToObjects="1">
      <p:cViewPr varScale="1">
        <p:scale>
          <a:sx n="55" d="100"/>
          <a:sy n="55" d="100"/>
        </p:scale>
        <p:origin x="1312" y="3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1" d="100"/>
          <a:sy n="51" d="100"/>
        </p:scale>
        <p:origin x="2692"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10" Type="http://schemas.openxmlformats.org/officeDocument/2006/relationships/image" Target="../media/image51.wmf"/><Relationship Id="rId4" Type="http://schemas.openxmlformats.org/officeDocument/2006/relationships/image" Target="../media/image45.wmf"/><Relationship Id="rId9"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22A02-4D0F-43F7-8578-2A486FE422A2}"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5B881-040F-416C-AB2E-B6E97E2AA2E9}" type="slidenum">
              <a:rPr lang="zh-CN" altLang="en-US" smtClean="0"/>
              <a:t>‹#›</a:t>
            </a:fld>
            <a:endParaRPr lang="zh-CN" altLang="en-US"/>
          </a:p>
        </p:txBody>
      </p:sp>
    </p:spTree>
    <p:extLst>
      <p:ext uri="{BB962C8B-B14F-4D97-AF65-F5344CB8AC3E}">
        <p14:creationId xmlns:p14="http://schemas.microsoft.com/office/powerpoint/2010/main" val="414856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通常包含：进化计算和群智能两大类</a:t>
            </a: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a:t>
            </a:fld>
            <a:endParaRPr lang="zh-CN" altLang="en-US"/>
          </a:p>
        </p:txBody>
      </p:sp>
    </p:spTree>
    <p:extLst>
      <p:ext uri="{BB962C8B-B14F-4D97-AF65-F5344CB8AC3E}">
        <p14:creationId xmlns:p14="http://schemas.microsoft.com/office/powerpoint/2010/main" val="2339615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因为它不能直接处理问题空间的参数，需要通过编码将求解的问题表示成染色体</a:t>
            </a: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18</a:t>
            </a:fld>
            <a:endParaRPr lang="zh-CN" altLang="en-US"/>
          </a:p>
        </p:txBody>
      </p:sp>
    </p:spTree>
    <p:extLst>
      <p:ext uri="{BB962C8B-B14F-4D97-AF65-F5344CB8AC3E}">
        <p14:creationId xmlns:p14="http://schemas.microsoft.com/office/powerpoint/2010/main" val="3910556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常用的遗传编码算法有二进制码、格雷码（</a:t>
            </a:r>
            <a:r>
              <a:rPr lang="en-US" altLang="zh-CN" dirty="0"/>
              <a:t>Gray Code</a:t>
            </a:r>
            <a:r>
              <a:rPr lang="zh-CN" altLang="en-US" dirty="0"/>
              <a:t>）、实数编码和字符编码等</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20</a:t>
            </a:fld>
            <a:endParaRPr lang="zh-CN" altLang="en-US"/>
          </a:p>
        </p:txBody>
      </p:sp>
    </p:spTree>
    <p:extLst>
      <p:ext uri="{BB962C8B-B14F-4D97-AF65-F5344CB8AC3E}">
        <p14:creationId xmlns:p14="http://schemas.microsoft.com/office/powerpoint/2010/main" val="892315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21</a:t>
            </a:fld>
            <a:endParaRPr lang="zh-CN" altLang="en-US"/>
          </a:p>
        </p:txBody>
      </p:sp>
    </p:spTree>
    <p:extLst>
      <p:ext uri="{BB962C8B-B14F-4D97-AF65-F5344CB8AC3E}">
        <p14:creationId xmlns:p14="http://schemas.microsoft.com/office/powerpoint/2010/main" val="156614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22</a:t>
            </a:fld>
            <a:endParaRPr lang="zh-CN" altLang="en-US"/>
          </a:p>
        </p:txBody>
      </p:sp>
    </p:spTree>
    <p:extLst>
      <p:ext uri="{BB962C8B-B14F-4D97-AF65-F5344CB8AC3E}">
        <p14:creationId xmlns:p14="http://schemas.microsoft.com/office/powerpoint/2010/main" val="202866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23</a:t>
            </a:fld>
            <a:endParaRPr lang="zh-CN" altLang="en-US"/>
          </a:p>
        </p:txBody>
      </p:sp>
    </p:spTree>
    <p:extLst>
      <p:ext uri="{BB962C8B-B14F-4D97-AF65-F5344CB8AC3E}">
        <p14:creationId xmlns:p14="http://schemas.microsoft.com/office/powerpoint/2010/main" val="1246290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出现较大的</a:t>
            </a:r>
            <a:r>
              <a:rPr lang="en-US" altLang="zh-CN" dirty="0"/>
              <a:t>hamming</a:t>
            </a:r>
            <a:r>
              <a:rPr lang="zh-CN" altLang="en-US" dirty="0"/>
              <a:t>距离，</a:t>
            </a:r>
            <a:r>
              <a:rPr lang="en-US" altLang="zh-CN" dirty="0"/>
              <a:t>15</a:t>
            </a:r>
            <a:r>
              <a:rPr lang="zh-CN" altLang="en-US" dirty="0"/>
              <a:t>和</a:t>
            </a:r>
            <a:r>
              <a:rPr lang="en-US" altLang="zh-CN" dirty="0"/>
              <a:t>16</a:t>
            </a:r>
            <a:r>
              <a:rPr lang="zh-CN" altLang="en-US" dirty="0"/>
              <a:t>，二进制差别较大：</a:t>
            </a:r>
            <a:r>
              <a:rPr lang="en-US" altLang="zh-CN" dirty="0"/>
              <a:t>01111</a:t>
            </a:r>
            <a:r>
              <a:rPr lang="zh-CN" altLang="en-US" dirty="0"/>
              <a:t>和</a:t>
            </a:r>
            <a:r>
              <a:rPr lang="en-US" altLang="zh-CN" dirty="0"/>
              <a:t>10000</a:t>
            </a:r>
          </a:p>
          <a:p>
            <a:r>
              <a:rPr lang="zh-CN" altLang="en-US" dirty="0"/>
              <a:t>要求先给出精度，缺乏微调功能</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24</a:t>
            </a:fld>
            <a:endParaRPr lang="zh-CN" altLang="en-US"/>
          </a:p>
        </p:txBody>
      </p:sp>
    </p:spTree>
    <p:extLst>
      <p:ext uri="{BB962C8B-B14F-4D97-AF65-F5344CB8AC3E}">
        <p14:creationId xmlns:p14="http://schemas.microsoft.com/office/powerpoint/2010/main" val="2979150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C00000"/>
                </a:solidFill>
              </a:rPr>
              <a:t>这种编码方法要求两个连续整数的编码之间只能有一个码位不同，其余码位都是完全相同的。异或符号。好处是只有不同的码才产生一次</a:t>
            </a:r>
            <a:r>
              <a:rPr lang="en-US" altLang="zh-CN" b="0" dirty="0">
                <a:solidFill>
                  <a:srgbClr val="C00000"/>
                </a:solidFill>
              </a:rPr>
              <a:t>1</a:t>
            </a:r>
            <a:r>
              <a:rPr lang="zh-CN" altLang="en-US" b="0" dirty="0">
                <a:solidFill>
                  <a:srgbClr val="C00000"/>
                </a:solidFill>
              </a:rPr>
              <a:t>，减少脉冲</a:t>
            </a:r>
            <a:endParaRPr lang="en-US" altLang="zh-CN" b="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25</a:t>
            </a:fld>
            <a:endParaRPr lang="zh-CN" altLang="en-US"/>
          </a:p>
        </p:txBody>
      </p:sp>
    </p:spTree>
    <p:extLst>
      <p:ext uri="{BB962C8B-B14F-4D97-AF65-F5344CB8AC3E}">
        <p14:creationId xmlns:p14="http://schemas.microsoft.com/office/powerpoint/2010/main" val="4143659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26</a:t>
            </a:fld>
            <a:endParaRPr lang="zh-CN" altLang="en-US"/>
          </a:p>
        </p:txBody>
      </p:sp>
    </p:spTree>
    <p:extLst>
      <p:ext uri="{BB962C8B-B14F-4D97-AF65-F5344CB8AC3E}">
        <p14:creationId xmlns:p14="http://schemas.microsoft.com/office/powerpoint/2010/main" val="3796733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28</a:t>
            </a:fld>
            <a:endParaRPr lang="zh-CN" altLang="en-US"/>
          </a:p>
        </p:txBody>
      </p:sp>
    </p:spTree>
    <p:extLst>
      <p:ext uri="{BB962C8B-B14F-4D97-AF65-F5344CB8AC3E}">
        <p14:creationId xmlns:p14="http://schemas.microsoft.com/office/powerpoint/2010/main" val="4168922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29</a:t>
            </a:fld>
            <a:endParaRPr lang="zh-CN" altLang="en-US"/>
          </a:p>
        </p:txBody>
      </p:sp>
    </p:spTree>
    <p:extLst>
      <p:ext uri="{BB962C8B-B14F-4D97-AF65-F5344CB8AC3E}">
        <p14:creationId xmlns:p14="http://schemas.microsoft.com/office/powerpoint/2010/main" val="129913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进化策略：增加了基于某分布的扰动</a:t>
            </a:r>
            <a:endParaRPr lang="en-US" altLang="zh-CN" dirty="0"/>
          </a:p>
          <a:p>
            <a:r>
              <a:rPr lang="zh-CN" altLang="en-US" dirty="0"/>
              <a:t>进化规划：同进化策略，但没有交叉策略</a:t>
            </a:r>
            <a:endParaRPr lang="en-US" altLang="zh-CN" dirty="0"/>
          </a:p>
          <a:p>
            <a:r>
              <a:rPr lang="zh-CN" altLang="en-US" dirty="0"/>
              <a:t>遗传规划：个体不是一段染色体编码构成，是一个计算机程序：所谓计算机程序是由函数和变量随机组成</a:t>
            </a:r>
            <a:endParaRPr lang="en-US" altLang="zh-CN" dirty="0"/>
          </a:p>
          <a:p>
            <a:r>
              <a:rPr lang="zh-CN" altLang="en-US" dirty="0"/>
              <a:t>比如初始群体变量</a:t>
            </a:r>
            <a:r>
              <a:rPr lang="en-US" altLang="zh-CN" dirty="0"/>
              <a:t>+</a:t>
            </a:r>
            <a:r>
              <a:rPr lang="zh-CN" altLang="en-US" dirty="0"/>
              <a:t>符号等等，然后随机给变量赋值就可以得到不同的个体</a:t>
            </a: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6</a:t>
            </a:fld>
            <a:endParaRPr lang="zh-CN" altLang="en-US"/>
          </a:p>
        </p:txBody>
      </p:sp>
    </p:spTree>
    <p:extLst>
      <p:ext uri="{BB962C8B-B14F-4D97-AF65-F5344CB8AC3E}">
        <p14:creationId xmlns:p14="http://schemas.microsoft.com/office/powerpoint/2010/main" val="239241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31</a:t>
            </a:fld>
            <a:endParaRPr lang="zh-CN" altLang="en-US"/>
          </a:p>
        </p:txBody>
      </p:sp>
    </p:spTree>
    <p:extLst>
      <p:ext uri="{BB962C8B-B14F-4D97-AF65-F5344CB8AC3E}">
        <p14:creationId xmlns:p14="http://schemas.microsoft.com/office/powerpoint/2010/main" val="262734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32</a:t>
            </a:fld>
            <a:endParaRPr lang="zh-CN" altLang="en-US"/>
          </a:p>
        </p:txBody>
      </p:sp>
    </p:spTree>
    <p:extLst>
      <p:ext uri="{BB962C8B-B14F-4D97-AF65-F5344CB8AC3E}">
        <p14:creationId xmlns:p14="http://schemas.microsoft.com/office/powerpoint/2010/main" val="920395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33</a:t>
            </a:fld>
            <a:endParaRPr lang="zh-CN" altLang="en-US"/>
          </a:p>
        </p:txBody>
      </p:sp>
    </p:spTree>
    <p:extLst>
      <p:ext uri="{BB962C8B-B14F-4D97-AF65-F5344CB8AC3E}">
        <p14:creationId xmlns:p14="http://schemas.microsoft.com/office/powerpoint/2010/main" val="1277524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适应度在平均适应度周边的有期望复制到下一代种群</a:t>
            </a:r>
            <a:endParaRPr lang="en-US" altLang="zh-CN" dirty="0"/>
          </a:p>
          <a:p>
            <a:endParaRPr lang="en-US" altLang="zh-CN" dirty="0"/>
          </a:p>
          <a:p>
            <a:r>
              <a:rPr lang="zh-CN" altLang="en-US" dirty="0"/>
              <a:t>最佳个体有期望复制</a:t>
            </a:r>
            <a:r>
              <a:rPr lang="en-US" altLang="zh-CN" dirty="0"/>
              <a:t>C</a:t>
            </a:r>
            <a:r>
              <a:rPr lang="zh-CN" altLang="en-US" dirty="0"/>
              <a:t>倍到下一代群体中</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34</a:t>
            </a:fld>
            <a:endParaRPr lang="zh-CN" altLang="en-US"/>
          </a:p>
        </p:txBody>
      </p:sp>
    </p:spTree>
    <p:extLst>
      <p:ext uri="{BB962C8B-B14F-4D97-AF65-F5344CB8AC3E}">
        <p14:creationId xmlns:p14="http://schemas.microsoft.com/office/powerpoint/2010/main" val="785465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可以采用不同的变换法</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35</a:t>
            </a:fld>
            <a:endParaRPr lang="zh-CN" altLang="en-US"/>
          </a:p>
        </p:txBody>
      </p:sp>
    </p:spTree>
    <p:extLst>
      <p:ext uri="{BB962C8B-B14F-4D97-AF65-F5344CB8AC3E}">
        <p14:creationId xmlns:p14="http://schemas.microsoft.com/office/powerpoint/2010/main" val="581922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不能总是选择最高的，不然就很快收敛，收敛到局部最优解，但也不能随机来</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37</a:t>
            </a:fld>
            <a:endParaRPr lang="zh-CN" altLang="en-US"/>
          </a:p>
        </p:txBody>
      </p:sp>
    </p:spTree>
    <p:extLst>
      <p:ext uri="{BB962C8B-B14F-4D97-AF65-F5344CB8AC3E}">
        <p14:creationId xmlns:p14="http://schemas.microsoft.com/office/powerpoint/2010/main" val="3528613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38</a:t>
            </a:fld>
            <a:endParaRPr lang="zh-CN" altLang="en-US"/>
          </a:p>
        </p:txBody>
      </p:sp>
    </p:spTree>
    <p:extLst>
      <p:ext uri="{BB962C8B-B14F-4D97-AF65-F5344CB8AC3E}">
        <p14:creationId xmlns:p14="http://schemas.microsoft.com/office/powerpoint/2010/main" val="3628045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适应值只用来排序，</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39</a:t>
            </a:fld>
            <a:endParaRPr lang="zh-CN" altLang="en-US"/>
          </a:p>
        </p:txBody>
      </p:sp>
    </p:spTree>
    <p:extLst>
      <p:ext uri="{BB962C8B-B14F-4D97-AF65-F5344CB8AC3E}">
        <p14:creationId xmlns:p14="http://schemas.microsoft.com/office/powerpoint/2010/main" val="2393688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40</a:t>
            </a:fld>
            <a:endParaRPr lang="zh-CN" altLang="en-US"/>
          </a:p>
        </p:txBody>
      </p:sp>
    </p:spTree>
    <p:extLst>
      <p:ext uri="{BB962C8B-B14F-4D97-AF65-F5344CB8AC3E}">
        <p14:creationId xmlns:p14="http://schemas.microsoft.com/office/powerpoint/2010/main" val="3179403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41</a:t>
            </a:fld>
            <a:endParaRPr lang="zh-CN" altLang="en-US"/>
          </a:p>
        </p:txBody>
      </p:sp>
    </p:spTree>
    <p:extLst>
      <p:ext uri="{BB962C8B-B14F-4D97-AF65-F5344CB8AC3E}">
        <p14:creationId xmlns:p14="http://schemas.microsoft.com/office/powerpoint/2010/main" val="124310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10</a:t>
            </a:fld>
            <a:endParaRPr lang="zh-CN" altLang="en-US"/>
          </a:p>
        </p:txBody>
      </p:sp>
    </p:spTree>
    <p:extLst>
      <p:ext uri="{BB962C8B-B14F-4D97-AF65-F5344CB8AC3E}">
        <p14:creationId xmlns:p14="http://schemas.microsoft.com/office/powerpoint/2010/main" val="2896530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42</a:t>
            </a:fld>
            <a:endParaRPr lang="zh-CN" altLang="en-US"/>
          </a:p>
        </p:txBody>
      </p:sp>
    </p:spTree>
    <p:extLst>
      <p:ext uri="{BB962C8B-B14F-4D97-AF65-F5344CB8AC3E}">
        <p14:creationId xmlns:p14="http://schemas.microsoft.com/office/powerpoint/2010/main" val="921024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43</a:t>
            </a:fld>
            <a:endParaRPr lang="zh-CN" altLang="en-US"/>
          </a:p>
        </p:txBody>
      </p:sp>
    </p:spTree>
    <p:extLst>
      <p:ext uri="{BB962C8B-B14F-4D97-AF65-F5344CB8AC3E}">
        <p14:creationId xmlns:p14="http://schemas.microsoft.com/office/powerpoint/2010/main" val="37075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45</a:t>
            </a:fld>
            <a:endParaRPr lang="zh-CN" altLang="en-US"/>
          </a:p>
        </p:txBody>
      </p:sp>
    </p:spTree>
    <p:extLst>
      <p:ext uri="{BB962C8B-B14F-4D97-AF65-F5344CB8AC3E}">
        <p14:creationId xmlns:p14="http://schemas.microsoft.com/office/powerpoint/2010/main" val="929292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46</a:t>
            </a:fld>
            <a:endParaRPr lang="zh-CN" altLang="en-US"/>
          </a:p>
        </p:txBody>
      </p:sp>
    </p:spTree>
    <p:extLst>
      <p:ext uri="{BB962C8B-B14F-4D97-AF65-F5344CB8AC3E}">
        <p14:creationId xmlns:p14="http://schemas.microsoft.com/office/powerpoint/2010/main" val="2086789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47</a:t>
            </a:fld>
            <a:endParaRPr lang="zh-CN" altLang="en-US"/>
          </a:p>
        </p:txBody>
      </p:sp>
    </p:spTree>
    <p:extLst>
      <p:ext uri="{BB962C8B-B14F-4D97-AF65-F5344CB8AC3E}">
        <p14:creationId xmlns:p14="http://schemas.microsoft.com/office/powerpoint/2010/main" val="1710061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48</a:t>
            </a:fld>
            <a:endParaRPr lang="zh-CN" altLang="en-US"/>
          </a:p>
        </p:txBody>
      </p:sp>
    </p:spTree>
    <p:extLst>
      <p:ext uri="{BB962C8B-B14F-4D97-AF65-F5344CB8AC3E}">
        <p14:creationId xmlns:p14="http://schemas.microsoft.com/office/powerpoint/2010/main" val="1476005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49</a:t>
            </a:fld>
            <a:endParaRPr lang="zh-CN" altLang="en-US"/>
          </a:p>
        </p:txBody>
      </p:sp>
    </p:spTree>
    <p:extLst>
      <p:ext uri="{BB962C8B-B14F-4D97-AF65-F5344CB8AC3E}">
        <p14:creationId xmlns:p14="http://schemas.microsoft.com/office/powerpoint/2010/main" val="1963136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50</a:t>
            </a:fld>
            <a:endParaRPr lang="zh-CN" altLang="en-US"/>
          </a:p>
        </p:txBody>
      </p:sp>
    </p:spTree>
    <p:extLst>
      <p:ext uri="{BB962C8B-B14F-4D97-AF65-F5344CB8AC3E}">
        <p14:creationId xmlns:p14="http://schemas.microsoft.com/office/powerpoint/2010/main" val="24288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51</a:t>
            </a:fld>
            <a:endParaRPr lang="zh-CN" altLang="en-US"/>
          </a:p>
        </p:txBody>
      </p:sp>
    </p:spTree>
    <p:extLst>
      <p:ext uri="{BB962C8B-B14F-4D97-AF65-F5344CB8AC3E}">
        <p14:creationId xmlns:p14="http://schemas.microsoft.com/office/powerpoint/2010/main" val="562135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匹配区域外的，重复任务，按照匹配区域内的映射关系进行交换调整</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52</a:t>
            </a:fld>
            <a:endParaRPr lang="zh-CN" altLang="en-US"/>
          </a:p>
        </p:txBody>
      </p:sp>
    </p:spTree>
    <p:extLst>
      <p:ext uri="{BB962C8B-B14F-4D97-AF65-F5344CB8AC3E}">
        <p14:creationId xmlns:p14="http://schemas.microsoft.com/office/powerpoint/2010/main" val="3695224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12</a:t>
            </a:fld>
            <a:endParaRPr lang="zh-CN" altLang="en-US"/>
          </a:p>
        </p:txBody>
      </p:sp>
    </p:spTree>
    <p:extLst>
      <p:ext uri="{BB962C8B-B14F-4D97-AF65-F5344CB8AC3E}">
        <p14:creationId xmlns:p14="http://schemas.microsoft.com/office/powerpoint/2010/main" val="1392787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53</a:t>
            </a:fld>
            <a:endParaRPr lang="zh-CN" altLang="en-US"/>
          </a:p>
        </p:txBody>
      </p:sp>
    </p:spTree>
    <p:extLst>
      <p:ext uri="{BB962C8B-B14F-4D97-AF65-F5344CB8AC3E}">
        <p14:creationId xmlns:p14="http://schemas.microsoft.com/office/powerpoint/2010/main" val="250859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55</a:t>
            </a:fld>
            <a:endParaRPr lang="zh-CN" altLang="en-US"/>
          </a:p>
        </p:txBody>
      </p:sp>
    </p:spTree>
    <p:extLst>
      <p:ext uri="{BB962C8B-B14F-4D97-AF65-F5344CB8AC3E}">
        <p14:creationId xmlns:p14="http://schemas.microsoft.com/office/powerpoint/2010/main" val="3722560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56</a:t>
            </a:fld>
            <a:endParaRPr lang="zh-CN" altLang="en-US"/>
          </a:p>
        </p:txBody>
      </p:sp>
    </p:spTree>
    <p:extLst>
      <p:ext uri="{BB962C8B-B14F-4D97-AF65-F5344CB8AC3E}">
        <p14:creationId xmlns:p14="http://schemas.microsoft.com/office/powerpoint/2010/main" val="3215517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57</a:t>
            </a:fld>
            <a:endParaRPr lang="zh-CN" altLang="en-US"/>
          </a:p>
        </p:txBody>
      </p:sp>
    </p:spTree>
    <p:extLst>
      <p:ext uri="{BB962C8B-B14F-4D97-AF65-F5344CB8AC3E}">
        <p14:creationId xmlns:p14="http://schemas.microsoft.com/office/powerpoint/2010/main" val="853389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58</a:t>
            </a:fld>
            <a:endParaRPr lang="zh-CN" altLang="en-US"/>
          </a:p>
        </p:txBody>
      </p:sp>
    </p:spTree>
    <p:extLst>
      <p:ext uri="{BB962C8B-B14F-4D97-AF65-F5344CB8AC3E}">
        <p14:creationId xmlns:p14="http://schemas.microsoft.com/office/powerpoint/2010/main" val="4130498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59</a:t>
            </a:fld>
            <a:endParaRPr lang="zh-CN" altLang="en-US"/>
          </a:p>
        </p:txBody>
      </p:sp>
    </p:spTree>
    <p:extLst>
      <p:ext uri="{BB962C8B-B14F-4D97-AF65-F5344CB8AC3E}">
        <p14:creationId xmlns:p14="http://schemas.microsoft.com/office/powerpoint/2010/main" val="3963966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信息素跟踪和信息素遗留两种行为</a:t>
            </a:r>
            <a:endParaRPr lang="en-US" altLang="zh-CN" dirty="0"/>
          </a:p>
          <a:p>
            <a:r>
              <a:rPr lang="zh-CN" altLang="en-US" dirty="0"/>
              <a:t>一方面会按照一定的概率沿着信息素较强的路径觅食</a:t>
            </a:r>
            <a:endParaRPr lang="en-US" altLang="zh-CN" dirty="0"/>
          </a:p>
          <a:p>
            <a:r>
              <a:rPr lang="zh-CN" altLang="en-US" dirty="0"/>
              <a:t>另一方面会再走过的路上释放信息素</a:t>
            </a:r>
            <a:endParaRPr lang="en-US" altLang="zh-CN" dirty="0"/>
          </a:p>
          <a:p>
            <a:endParaRPr lang="en-US" altLang="zh-CN" dirty="0"/>
          </a:p>
          <a:p>
            <a:r>
              <a:rPr lang="zh-CN" altLang="en-US" dirty="0"/>
              <a:t>信息素越多，蚂蚁选择这条路的概率就越大</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87</a:t>
            </a:fld>
            <a:endParaRPr lang="zh-CN" altLang="en-US"/>
          </a:p>
        </p:txBody>
      </p:sp>
    </p:spTree>
    <p:extLst>
      <p:ext uri="{BB962C8B-B14F-4D97-AF65-F5344CB8AC3E}">
        <p14:creationId xmlns:p14="http://schemas.microsoft.com/office/powerpoint/2010/main" val="1556484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88</a:t>
            </a:fld>
            <a:endParaRPr lang="zh-CN" altLang="en-US"/>
          </a:p>
        </p:txBody>
      </p:sp>
    </p:spTree>
    <p:extLst>
      <p:ext uri="{BB962C8B-B14F-4D97-AF65-F5344CB8AC3E}">
        <p14:creationId xmlns:p14="http://schemas.microsoft.com/office/powerpoint/2010/main" val="40527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粒子群中的所有粒子根据自己找到的当前个体极值和整个粒子群共享的当前全局最优解来调整自己的速度和位置</a:t>
            </a:r>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90</a:t>
            </a:fld>
            <a:endParaRPr lang="zh-CN" altLang="en-US"/>
          </a:p>
        </p:txBody>
      </p:sp>
    </p:spTree>
    <p:extLst>
      <p:ext uri="{BB962C8B-B14F-4D97-AF65-F5344CB8AC3E}">
        <p14:creationId xmlns:p14="http://schemas.microsoft.com/office/powerpoint/2010/main" val="7763301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缓缓降温，使得物体分子在每一温度时，能够有足够时间找到安顿位置，则逐渐地，到最后可得到最低能态，系统最安稳。</a:t>
            </a:r>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91</a:t>
            </a:fld>
            <a:endParaRPr lang="zh-CN" altLang="en-US"/>
          </a:p>
        </p:txBody>
      </p:sp>
    </p:spTree>
    <p:extLst>
      <p:ext uri="{BB962C8B-B14F-4D97-AF65-F5344CB8AC3E}">
        <p14:creationId xmlns:p14="http://schemas.microsoft.com/office/powerpoint/2010/main" val="41382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13</a:t>
            </a:fld>
            <a:endParaRPr lang="zh-CN" altLang="en-US"/>
          </a:p>
        </p:txBody>
      </p:sp>
    </p:spTree>
    <p:extLst>
      <p:ext uri="{BB962C8B-B14F-4D97-AF65-F5344CB8AC3E}">
        <p14:creationId xmlns:p14="http://schemas.microsoft.com/office/powerpoint/2010/main" val="3001295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不以达到某个最优性条件或找到理论上的精确最优解为目标，更看重计算的速度和效率</a:t>
            </a:r>
          </a:p>
          <a:p>
            <a:r>
              <a:rPr lang="zh-CN" altLang="en-US" sz="1200" b="0" i="0" u="none" strike="noStrike" kern="1200" dirty="0">
                <a:solidFill>
                  <a:schemeClr val="tx1"/>
                </a:solidFill>
                <a:effectLst/>
                <a:latin typeface="+mn-lt"/>
                <a:ea typeface="+mn-ea"/>
                <a:cs typeface="+mn-cs"/>
              </a:rPr>
              <a:t>对目标函数和约束函数的要求十分宽松</a:t>
            </a:r>
          </a:p>
          <a:p>
            <a:r>
              <a:rPr lang="zh-CN" altLang="en-US" sz="1200" b="0" i="0" u="none" strike="noStrike" kern="1200" dirty="0">
                <a:solidFill>
                  <a:schemeClr val="tx1"/>
                </a:solidFill>
                <a:effectLst/>
                <a:latin typeface="+mn-lt"/>
                <a:ea typeface="+mn-ea"/>
                <a:cs typeface="+mn-cs"/>
              </a:rPr>
              <a:t>算法的基本思想都是来自于对某种自然规律的模仿，具有人工智能的特点</a:t>
            </a:r>
          </a:p>
          <a:p>
            <a:r>
              <a:rPr lang="zh-CN" altLang="en-US" sz="1200" b="0" i="0" u="none" strike="noStrike" kern="1200" dirty="0">
                <a:solidFill>
                  <a:schemeClr val="tx1"/>
                </a:solidFill>
                <a:effectLst/>
                <a:latin typeface="+mn-lt"/>
                <a:ea typeface="+mn-ea"/>
                <a:cs typeface="+mn-cs"/>
              </a:rPr>
              <a:t>多数算法含有一个多个体的种群，寻优过程实际上就是种群的进化过程</a:t>
            </a:r>
          </a:p>
          <a:p>
            <a:r>
              <a:rPr lang="zh-CN" altLang="en-US" sz="1200" b="0" i="0" u="none" strike="noStrike" kern="1200" dirty="0">
                <a:solidFill>
                  <a:schemeClr val="tx1"/>
                </a:solidFill>
                <a:effectLst/>
                <a:latin typeface="+mn-lt"/>
                <a:ea typeface="+mn-ea"/>
                <a:cs typeface="+mn-cs"/>
              </a:rPr>
              <a:t>这些算法的理论工作相对比较薄弱，一般来说不能保证收敛到最优解</a:t>
            </a: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94</a:t>
            </a:fld>
            <a:endParaRPr lang="zh-CN" altLang="en-US"/>
          </a:p>
        </p:txBody>
      </p:sp>
    </p:spTree>
    <p:extLst>
      <p:ext uri="{BB962C8B-B14F-4D97-AF65-F5344CB8AC3E}">
        <p14:creationId xmlns:p14="http://schemas.microsoft.com/office/powerpoint/2010/main" val="120839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遗传算法并不保证你能获得问题的最优解，但是使用遗传算法的最大优点在于你不必去了解和操心如何去“找”最优解</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不以达到某个最优性条件或找到理论上的精确最优解为目标，更看重计算的速度和效率</a:t>
            </a: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14</a:t>
            </a:fld>
            <a:endParaRPr lang="zh-CN" altLang="en-US"/>
          </a:p>
        </p:txBody>
      </p:sp>
    </p:spTree>
    <p:extLst>
      <p:ext uri="{BB962C8B-B14F-4D97-AF65-F5344CB8AC3E}">
        <p14:creationId xmlns:p14="http://schemas.microsoft.com/office/powerpoint/2010/main" val="3833069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15</a:t>
            </a:fld>
            <a:endParaRPr lang="zh-CN" altLang="en-US"/>
          </a:p>
        </p:txBody>
      </p:sp>
    </p:spTree>
    <p:extLst>
      <p:ext uri="{BB962C8B-B14F-4D97-AF65-F5344CB8AC3E}">
        <p14:creationId xmlns:p14="http://schemas.microsoft.com/office/powerpoint/2010/main" val="126850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16</a:t>
            </a:fld>
            <a:endParaRPr lang="zh-CN" altLang="en-US"/>
          </a:p>
        </p:txBody>
      </p:sp>
    </p:spTree>
    <p:extLst>
      <p:ext uri="{BB962C8B-B14F-4D97-AF65-F5344CB8AC3E}">
        <p14:creationId xmlns:p14="http://schemas.microsoft.com/office/powerpoint/2010/main" val="313237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17</a:t>
            </a:fld>
            <a:endParaRPr lang="zh-CN" altLang="en-US"/>
          </a:p>
        </p:txBody>
      </p:sp>
    </p:spTree>
    <p:extLst>
      <p:ext uri="{BB962C8B-B14F-4D97-AF65-F5344CB8AC3E}">
        <p14:creationId xmlns:p14="http://schemas.microsoft.com/office/powerpoint/2010/main" val="4134201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6A6F-4B07-CB4D-81AF-4B57D711DE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EC3F50-BF1C-2D40-86FF-A3021CB35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784F4B-5E72-3344-B7FD-082C4A56CC7D}"/>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5" name="Footer Placeholder 4">
            <a:extLst>
              <a:ext uri="{FF2B5EF4-FFF2-40B4-BE49-F238E27FC236}">
                <a16:creationId xmlns:a16="http://schemas.microsoft.com/office/drawing/2014/main" id="{EBC0C157-0E01-ED47-99A4-74BF5114B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20C63-F61D-6345-9434-2804D722217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69222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0EB8-6690-2B48-BE78-112D8BCFF7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E804D9-0754-8048-8598-4A377A7E50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F6634-6D6B-BE4E-9867-87B6600B3832}"/>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5" name="Footer Placeholder 4">
            <a:extLst>
              <a:ext uri="{FF2B5EF4-FFF2-40B4-BE49-F238E27FC236}">
                <a16:creationId xmlns:a16="http://schemas.microsoft.com/office/drawing/2014/main" id="{534FB9CE-9136-024F-B4C7-44EF30A36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D31B8-C17C-2245-A652-D295ABD5ECCC}"/>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585706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4165C4-F7AB-E342-AF33-FF746C07CC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198C96-3DB1-B74E-8205-91ADB14D94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4CD0D-B91A-1542-B346-0DB05C1EE193}"/>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5" name="Footer Placeholder 4">
            <a:extLst>
              <a:ext uri="{FF2B5EF4-FFF2-40B4-BE49-F238E27FC236}">
                <a16:creationId xmlns:a16="http://schemas.microsoft.com/office/drawing/2014/main" id="{BDB8CDA7-8112-D44A-9828-98279496D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69BD3-63D8-0445-AA94-17FEF370899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2111805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a:lvl1pPr>
          </a:lstStyle>
          <a:p>
            <a:r>
              <a:rPr lang="zh-CN" altLang="en-US" dirty="0"/>
              <a:t>单击此处编辑母版标题样式</a:t>
            </a:r>
            <a:endParaRPr lang="en-US" dirty="0"/>
          </a:p>
        </p:txBody>
      </p:sp>
      <p:sp>
        <p:nvSpPr>
          <p:cNvPr id="12" name="Content Placeholder 2"/>
          <p:cNvSpPr>
            <a:spLocks noGrp="1"/>
          </p:cNvSpPr>
          <p:nvPr>
            <p:ph sz="quarter" idx="13"/>
          </p:nvPr>
        </p:nvSpPr>
        <p:spPr>
          <a:xfrm>
            <a:off x="913773" y="1311695"/>
            <a:ext cx="10894768" cy="5221840"/>
          </a:xfrm>
        </p:spPr>
        <p:txBody>
          <a:bodyPr/>
          <a:lstStyle>
            <a:lvl1pPr>
              <a:buClr>
                <a:srgbClr val="0070C0"/>
              </a:buClr>
              <a:defRPr sz="2800" b="1" cap="none" baseline="0">
                <a:latin typeface="Times New Roman" panose="02020603050405020304" pitchFamily="18" charset="0"/>
              </a:defRPr>
            </a:lvl1pPr>
            <a:lvl2pPr>
              <a:defRPr sz="2400" cap="none" baseline="0">
                <a:latin typeface="Times New Roman" panose="02020603050405020304" pitchFamily="18" charset="0"/>
              </a:defRPr>
            </a:lvl2pPr>
            <a:lvl3pPr>
              <a:defRPr sz="2000" cap="none" baseline="0">
                <a:latin typeface="Times New Roman" panose="02020603050405020304" pitchFamily="18" charset="0"/>
              </a:defRPr>
            </a:lvl3pPr>
            <a:lvl4pPr>
              <a:defRPr sz="2000" cap="none" baseline="0">
                <a:latin typeface="Times New Roman" panose="02020603050405020304" pitchFamily="18" charset="0"/>
              </a:defRPr>
            </a:lvl4pPr>
            <a:lvl5pPr>
              <a:defRPr sz="2000" cap="none"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3C93486-D604-45AA-9A27-2F7463C1138D}" type="datetimeFigureOut">
              <a:rPr lang="zh-CN" altLang="en-US" smtClean="0"/>
              <a:t>2021/11/4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4496CC2-E118-4802-8939-B4382FC01548}" type="slidenum">
              <a:rPr lang="zh-CN" altLang="en-US" smtClean="0"/>
              <a:t>‹#›</a:t>
            </a:fld>
            <a:endParaRPr lang="zh-CN" altLang="en-US"/>
          </a:p>
        </p:txBody>
      </p:sp>
    </p:spTree>
    <p:extLst>
      <p:ext uri="{BB962C8B-B14F-4D97-AF65-F5344CB8AC3E}">
        <p14:creationId xmlns:p14="http://schemas.microsoft.com/office/powerpoint/2010/main" val="3893476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64F6-7A34-1643-94B7-33BF6205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113539-D058-B945-913F-F198DDA2D1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5948E-B2F5-734C-8F1F-DCA736179959}"/>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5" name="Footer Placeholder 4">
            <a:extLst>
              <a:ext uri="{FF2B5EF4-FFF2-40B4-BE49-F238E27FC236}">
                <a16:creationId xmlns:a16="http://schemas.microsoft.com/office/drawing/2014/main" id="{A0AB6B3B-F984-BD4E-B65F-59DC16AC5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FBDFD-DCA4-0440-B7C6-AC476392C63A}"/>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667976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9895-3CE0-FF4F-AA14-3C2CFCCAAC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7B441F-6DCB-DD41-85B2-71E725812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871637-C62F-AF4A-93D4-BF1B0D1713A6}"/>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5" name="Footer Placeholder 4">
            <a:extLst>
              <a:ext uri="{FF2B5EF4-FFF2-40B4-BE49-F238E27FC236}">
                <a16:creationId xmlns:a16="http://schemas.microsoft.com/office/drawing/2014/main" id="{8537B66B-4E6E-DF48-A59D-CA8B9B369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09A2A-D372-1646-853C-A77A5CAB39DF}"/>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424233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74BF-817D-BB4F-B5CB-5880EB7B2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71E02-3FFA-5340-8403-78292972EC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C4CFDB-19D4-DD48-A371-0C115805FA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F1AD2-D52B-2346-8B32-61B4059AE1DA}"/>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6" name="Footer Placeholder 5">
            <a:extLst>
              <a:ext uri="{FF2B5EF4-FFF2-40B4-BE49-F238E27FC236}">
                <a16:creationId xmlns:a16="http://schemas.microsoft.com/office/drawing/2014/main" id="{F3B96266-652E-6E41-873E-1DBE3D21C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BECA4-3D3B-AD47-A4EC-C3070ED4A794}"/>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185286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CB35-3572-904B-9E6B-39EFBEABC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233C0-6D6E-CA40-87F0-9BAAF46C7D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4E8D2A-3882-7F4D-88CD-121D11954F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12AF59-29D6-EB4C-8360-454DD3999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705B055-CACB-5741-9D25-D4DCED95B5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5E6E2-C5AF-9940-8E47-D8EBB334E343}"/>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8" name="Footer Placeholder 7">
            <a:extLst>
              <a:ext uri="{FF2B5EF4-FFF2-40B4-BE49-F238E27FC236}">
                <a16:creationId xmlns:a16="http://schemas.microsoft.com/office/drawing/2014/main" id="{2194D2DA-9AA4-0E46-92F7-770DD2BAEC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70BF89-B9D5-1B49-957B-784BB0779ECC}"/>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25863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C7B-4848-B540-9C76-7A599F01A4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8178F1-16B9-E746-BBE7-BAC7DE8E95FA}"/>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4" name="Footer Placeholder 3">
            <a:extLst>
              <a:ext uri="{FF2B5EF4-FFF2-40B4-BE49-F238E27FC236}">
                <a16:creationId xmlns:a16="http://schemas.microsoft.com/office/drawing/2014/main" id="{CC5FEF38-1643-C042-80A6-C8F5E53319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EB572A-B44B-E64A-9A31-38F6F49584C3}"/>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265964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18BB7-46E5-0640-AB3B-524A01B97F50}"/>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3" name="Footer Placeholder 2">
            <a:extLst>
              <a:ext uri="{FF2B5EF4-FFF2-40B4-BE49-F238E27FC236}">
                <a16:creationId xmlns:a16="http://schemas.microsoft.com/office/drawing/2014/main" id="{07AFB13B-A9A1-8449-BF56-6171457DFB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066478-1090-0748-B571-53D9051A4DA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583667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30A-4EE1-1F42-86B5-E2D81076CF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44398-A5BF-A34F-9B3F-A6B0015FCE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084985-4E08-9241-B3B0-33D371812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F306E8-3602-5941-867E-E69BD22BF7D9}"/>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6" name="Footer Placeholder 5">
            <a:extLst>
              <a:ext uri="{FF2B5EF4-FFF2-40B4-BE49-F238E27FC236}">
                <a16:creationId xmlns:a16="http://schemas.microsoft.com/office/drawing/2014/main" id="{4E9F6F5D-3734-254A-95BB-E06443935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AE0DA-708B-8945-864D-A73664813620}"/>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07636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80F2-66B0-DE42-9E4C-6CE168A277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A790FA-2944-6446-BDD3-B6939029E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39F2D4-2524-AD4A-B64A-AC47AB8AD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345A42-C7D7-2245-8CC2-99DF7C14DDFC}"/>
              </a:ext>
            </a:extLst>
          </p:cNvPr>
          <p:cNvSpPr>
            <a:spLocks noGrp="1"/>
          </p:cNvSpPr>
          <p:nvPr>
            <p:ph type="dt" sz="half" idx="10"/>
          </p:nvPr>
        </p:nvSpPr>
        <p:spPr/>
        <p:txBody>
          <a:bodyPr/>
          <a:lstStyle/>
          <a:p>
            <a:fld id="{9DBFA484-6411-D847-BAB5-017CF9BEFD10}" type="datetimeFigureOut">
              <a:rPr lang="en-US" smtClean="0"/>
              <a:t>11/4/2021</a:t>
            </a:fld>
            <a:endParaRPr lang="en-US"/>
          </a:p>
        </p:txBody>
      </p:sp>
      <p:sp>
        <p:nvSpPr>
          <p:cNvPr id="6" name="Footer Placeholder 5">
            <a:extLst>
              <a:ext uri="{FF2B5EF4-FFF2-40B4-BE49-F238E27FC236}">
                <a16:creationId xmlns:a16="http://schemas.microsoft.com/office/drawing/2014/main" id="{3D07DDD3-E9BD-A244-A4B4-908F3E3C83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F9DC02-F817-5542-A277-078EACFDB2D0}"/>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74964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01AF3-57EC-DD4F-9BC0-35BE42C5B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4315ED5-08B9-D14F-80D4-1E909FCF7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6605A3-6EE0-4643-8282-47EDF9FD4C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FA484-6411-D847-BAB5-017CF9BEFD10}" type="datetimeFigureOut">
              <a:rPr lang="en-US" smtClean="0"/>
              <a:t>11/4/2021</a:t>
            </a:fld>
            <a:endParaRPr lang="en-US"/>
          </a:p>
        </p:txBody>
      </p:sp>
      <p:sp>
        <p:nvSpPr>
          <p:cNvPr id="5" name="Footer Placeholder 4">
            <a:extLst>
              <a:ext uri="{FF2B5EF4-FFF2-40B4-BE49-F238E27FC236}">
                <a16:creationId xmlns:a16="http://schemas.microsoft.com/office/drawing/2014/main" id="{F0E083EF-8281-874A-BF7B-0B6DE6375D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13B784-4B34-FB4A-9314-7DDB325CB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F5EA5-DB2A-804D-9A6F-9EA1D8000A5C}" type="slidenum">
              <a:rPr lang="en-US" smtClean="0"/>
              <a:t>‹#›</a:t>
            </a:fld>
            <a:endParaRPr lang="en-US"/>
          </a:p>
        </p:txBody>
      </p:sp>
    </p:spTree>
    <p:extLst>
      <p:ext uri="{BB962C8B-B14F-4D97-AF65-F5344CB8AC3E}">
        <p14:creationId xmlns:p14="http://schemas.microsoft.com/office/powerpoint/2010/main" val="2508628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6.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5.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7.wmf"/><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3.wmf"/><Relationship Id="rId18" Type="http://schemas.openxmlformats.org/officeDocument/2006/relationships/image" Target="../media/image26.png"/><Relationship Id="rId3" Type="http://schemas.openxmlformats.org/officeDocument/2006/relationships/notesSlide" Target="../notesSlides/notesSlide23.xml"/><Relationship Id="rId7" Type="http://schemas.openxmlformats.org/officeDocument/2006/relationships/image" Target="../media/image20.wmf"/><Relationship Id="rId12" Type="http://schemas.openxmlformats.org/officeDocument/2006/relationships/oleObject" Target="../embeddings/oleObject12.bin"/><Relationship Id="rId17" Type="http://schemas.openxmlformats.org/officeDocument/2006/relationships/image" Target="../media/image25.wmf"/><Relationship Id="rId2" Type="http://schemas.openxmlformats.org/officeDocument/2006/relationships/slideLayout" Target="../slideLayouts/slideLayout7.xml"/><Relationship Id="rId16" Type="http://schemas.openxmlformats.org/officeDocument/2006/relationships/oleObject" Target="../embeddings/oleObject14.bin"/><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11.bin"/><Relationship Id="rId19" Type="http://schemas.openxmlformats.org/officeDocument/2006/relationships/image" Target="../media/image27.png"/><Relationship Id="rId4" Type="http://schemas.openxmlformats.org/officeDocument/2006/relationships/oleObject" Target="../embeddings/oleObject8.bin"/><Relationship Id="rId9" Type="http://schemas.openxmlformats.org/officeDocument/2006/relationships/image" Target="../media/image21.wmf"/><Relationship Id="rId14"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7.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6.bin"/><Relationship Id="rId5" Type="http://schemas.openxmlformats.org/officeDocument/2006/relationships/image" Target="../media/image26.wmf"/><Relationship Id="rId4" Type="http://schemas.openxmlformats.org/officeDocument/2006/relationships/oleObject" Target="../embeddings/oleObject15.bin"/></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8.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0.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29.wmf"/><Relationship Id="rId4" Type="http://schemas.openxmlformats.org/officeDocument/2006/relationships/oleObject" Target="../embeddings/oleObject1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oleObject" Target="../embeddings/oleObject20.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30.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8.xml"/><Relationship Id="rId7" Type="http://schemas.openxmlformats.org/officeDocument/2006/relationships/image" Target="../media/image34.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2.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35.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39.xml"/><Relationship Id="rId7" Type="http://schemas.openxmlformats.org/officeDocument/2006/relationships/image" Target="../media/image34.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22.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35.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38.wmf"/><Relationship Id="rId4" Type="http://schemas.openxmlformats.org/officeDocument/2006/relationships/oleObject" Target="../embeddings/oleObject26.bin"/></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oleObject" Target="../embeddings/oleObject27.bin"/></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32.bin"/><Relationship Id="rId18" Type="http://schemas.openxmlformats.org/officeDocument/2006/relationships/image" Target="../media/image48.wmf"/><Relationship Id="rId3" Type="http://schemas.openxmlformats.org/officeDocument/2006/relationships/image" Target="../media/image37.png"/><Relationship Id="rId21" Type="http://schemas.openxmlformats.org/officeDocument/2006/relationships/oleObject" Target="../embeddings/oleObject36.bin"/><Relationship Id="rId7" Type="http://schemas.openxmlformats.org/officeDocument/2006/relationships/oleObject" Target="../embeddings/oleObject29.bin"/><Relationship Id="rId12" Type="http://schemas.openxmlformats.org/officeDocument/2006/relationships/image" Target="../media/image45.wmf"/><Relationship Id="rId17" Type="http://schemas.openxmlformats.org/officeDocument/2006/relationships/oleObject" Target="../embeddings/oleObject34.bin"/><Relationship Id="rId2" Type="http://schemas.openxmlformats.org/officeDocument/2006/relationships/slideLayout" Target="../slideLayouts/slideLayout7.xml"/><Relationship Id="rId16" Type="http://schemas.openxmlformats.org/officeDocument/2006/relationships/image" Target="../media/image47.wmf"/><Relationship Id="rId20" Type="http://schemas.openxmlformats.org/officeDocument/2006/relationships/image" Target="../media/image49.wmf"/><Relationship Id="rId1" Type="http://schemas.openxmlformats.org/officeDocument/2006/relationships/vmlDrawing" Target="../drawings/vmlDrawing13.vml"/><Relationship Id="rId6" Type="http://schemas.openxmlformats.org/officeDocument/2006/relationships/image" Target="../media/image42.wmf"/><Relationship Id="rId11" Type="http://schemas.openxmlformats.org/officeDocument/2006/relationships/oleObject" Target="../embeddings/oleObject31.bin"/><Relationship Id="rId24" Type="http://schemas.openxmlformats.org/officeDocument/2006/relationships/image" Target="../media/image51.wmf"/><Relationship Id="rId5" Type="http://schemas.openxmlformats.org/officeDocument/2006/relationships/oleObject" Target="../embeddings/oleObject28.bin"/><Relationship Id="rId15" Type="http://schemas.openxmlformats.org/officeDocument/2006/relationships/oleObject" Target="../embeddings/oleObject33.bin"/><Relationship Id="rId23" Type="http://schemas.openxmlformats.org/officeDocument/2006/relationships/oleObject" Target="../embeddings/oleObject37.bin"/><Relationship Id="rId10" Type="http://schemas.openxmlformats.org/officeDocument/2006/relationships/image" Target="../media/image44.wmf"/><Relationship Id="rId19" Type="http://schemas.openxmlformats.org/officeDocument/2006/relationships/oleObject" Target="../embeddings/oleObject35.bin"/><Relationship Id="rId4" Type="http://schemas.openxmlformats.org/officeDocument/2006/relationships/image" Target="../media/image41.png"/><Relationship Id="rId9" Type="http://schemas.openxmlformats.org/officeDocument/2006/relationships/oleObject" Target="../embeddings/oleObject30.bin"/><Relationship Id="rId14" Type="http://schemas.openxmlformats.org/officeDocument/2006/relationships/image" Target="../media/image46.wmf"/><Relationship Id="rId22" Type="http://schemas.openxmlformats.org/officeDocument/2006/relationships/image" Target="../media/image50.wmf"/></Relationships>
</file>

<file path=ppt/slides/_rels/slide7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37.png"/><Relationship Id="rId7"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52.wmf"/><Relationship Id="rId5" Type="http://schemas.openxmlformats.org/officeDocument/2006/relationships/oleObject" Target="../embeddings/oleObject38.bin"/><Relationship Id="rId10" Type="http://schemas.openxmlformats.org/officeDocument/2006/relationships/image" Target="../media/image54.wmf"/><Relationship Id="rId4" Type="http://schemas.openxmlformats.org/officeDocument/2006/relationships/image" Target="../media/image41.png"/><Relationship Id="rId9" Type="http://schemas.openxmlformats.org/officeDocument/2006/relationships/oleObject" Target="../embeddings/oleObject40.bin"/></Relationships>
</file>

<file path=ppt/slides/_rels/slide77.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37.png"/><Relationship Id="rId7" Type="http://schemas.openxmlformats.org/officeDocument/2006/relationships/oleObject" Target="../embeddings/oleObject42.bin"/><Relationship Id="rId12" Type="http://schemas.openxmlformats.org/officeDocument/2006/relationships/image" Target="../media/image58.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5.w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57.wmf"/><Relationship Id="rId4" Type="http://schemas.openxmlformats.org/officeDocument/2006/relationships/image" Target="../media/image41.png"/><Relationship Id="rId9" Type="http://schemas.openxmlformats.org/officeDocument/2006/relationships/oleObject" Target="../embeddings/oleObject43.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63.wmf"/><Relationship Id="rId3" Type="http://schemas.openxmlformats.org/officeDocument/2006/relationships/image" Target="../media/image37.png"/><Relationship Id="rId7" Type="http://schemas.openxmlformats.org/officeDocument/2006/relationships/image" Target="../media/image60.wmf"/><Relationship Id="rId12"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46.bin"/><Relationship Id="rId11" Type="http://schemas.openxmlformats.org/officeDocument/2006/relationships/image" Target="../media/image62.wmf"/><Relationship Id="rId5" Type="http://schemas.openxmlformats.org/officeDocument/2006/relationships/image" Target="../media/image59.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61.wmf"/><Relationship Id="rId14" Type="http://schemas.openxmlformats.org/officeDocument/2006/relationships/image" Target="../media/image41.pn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image" Target="../media/image37.png"/><Relationship Id="rId7" Type="http://schemas.openxmlformats.org/officeDocument/2006/relationships/image" Target="../media/image65.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51.bin"/><Relationship Id="rId5" Type="http://schemas.openxmlformats.org/officeDocument/2006/relationships/image" Target="../media/image64.wmf"/><Relationship Id="rId4" Type="http://schemas.openxmlformats.org/officeDocument/2006/relationships/oleObject" Target="../embeddings/oleObject50.bin"/><Relationship Id="rId9" Type="http://schemas.openxmlformats.org/officeDocument/2006/relationships/image" Target="../media/image66.wmf"/></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7">
            <a:extLst>
              <a:ext uri="{FF2B5EF4-FFF2-40B4-BE49-F238E27FC236}">
                <a16:creationId xmlns:a16="http://schemas.microsoft.com/office/drawing/2014/main" id="{05C4559F-2C4F-B749-B7F5-170A3D6D369F}"/>
              </a:ext>
            </a:extLst>
          </p:cNvPr>
          <p:cNvSpPr txBox="1"/>
          <p:nvPr/>
        </p:nvSpPr>
        <p:spPr>
          <a:xfrm>
            <a:off x="3507270" y="3163618"/>
            <a:ext cx="5030147" cy="769441"/>
          </a:xfrm>
          <a:prstGeom prst="rect">
            <a:avLst/>
          </a:prstGeom>
          <a:noFill/>
        </p:spPr>
        <p:txBody>
          <a:bodyPr wrap="square" rtlCol="0">
            <a:spAutoFit/>
          </a:bodyPr>
          <a:lstStyle/>
          <a:p>
            <a:pPr algn="ctr"/>
            <a:r>
              <a:rPr lang="zh-CN" altLang="en-US" sz="4400" b="1" dirty="0">
                <a:solidFill>
                  <a:srgbClr val="0070C0"/>
                </a:solidFill>
                <a:latin typeface="Microsoft YaHei" panose="020B0503020204020204" pitchFamily="34" charset="-122"/>
                <a:ea typeface="Microsoft YaHei" panose="020B0503020204020204" pitchFamily="34" charset="-122"/>
              </a:rPr>
              <a:t>第</a:t>
            </a:r>
            <a:r>
              <a:rPr lang="en-US" altLang="zh-CN" sz="4400" b="1" dirty="0">
                <a:solidFill>
                  <a:srgbClr val="0070C0"/>
                </a:solidFill>
                <a:latin typeface="Microsoft YaHei" panose="020B0503020204020204" pitchFamily="34" charset="-122"/>
                <a:ea typeface="Microsoft YaHei" panose="020B0503020204020204" pitchFamily="34" charset="-122"/>
              </a:rPr>
              <a:t> 6 </a:t>
            </a:r>
            <a:r>
              <a:rPr lang="zh-CN" altLang="en-US" sz="4400" b="1" dirty="0">
                <a:solidFill>
                  <a:srgbClr val="0070C0"/>
                </a:solidFill>
                <a:latin typeface="Microsoft YaHei" panose="020B0503020204020204" pitchFamily="34" charset="-122"/>
                <a:ea typeface="Microsoft YaHei" panose="020B0503020204020204" pitchFamily="34" charset="-122"/>
              </a:rPr>
              <a:t>章  智能计算</a:t>
            </a:r>
            <a:endParaRPr lang="en-US" altLang="zh-CN" sz="4400" b="1" dirty="0">
              <a:solidFill>
                <a:srgbClr val="0070C0"/>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81116295-0D62-4975-BC7B-7D7B4709B5B8}"/>
              </a:ext>
            </a:extLst>
          </p:cNvPr>
          <p:cNvSpPr txBox="1"/>
          <p:nvPr/>
        </p:nvSpPr>
        <p:spPr>
          <a:xfrm>
            <a:off x="3358834" y="5261895"/>
            <a:ext cx="7043597" cy="584775"/>
          </a:xfrm>
          <a:prstGeom prst="rect">
            <a:avLst/>
          </a:prstGeom>
          <a:noFill/>
        </p:spPr>
        <p:txBody>
          <a:bodyPr wrap="square" rtlCol="0">
            <a:spAutoFit/>
          </a:bodyPr>
          <a:lstStyle/>
          <a:p>
            <a:r>
              <a:rPr lang="zh-CN" altLang="en-US" sz="3200" b="1" dirty="0">
                <a:solidFill>
                  <a:srgbClr val="0070C0"/>
                </a:solidFill>
                <a:latin typeface="黑体" panose="02010609060101010101" pitchFamily="49" charset="-122"/>
                <a:ea typeface="黑体" panose="02010609060101010101" pitchFamily="49" charset="-122"/>
              </a:rPr>
              <a:t>主讲人：陈文亮</a:t>
            </a:r>
            <a:endParaRPr lang="en-US" altLang="zh-CN" sz="3200" b="1" dirty="0">
              <a:solidFill>
                <a:srgbClr val="0070C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65329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6.1 </a:t>
            </a:r>
            <a:r>
              <a:rPr lang="zh-CN" altLang="en-US" b="1" dirty="0">
                <a:latin typeface="黑体" panose="02010609060101010101" pitchFamily="49" charset="-122"/>
                <a:ea typeface="黑体" panose="02010609060101010101" pitchFamily="49" charset="-122"/>
              </a:rPr>
              <a:t>进化计算</a:t>
            </a:r>
          </a:p>
        </p:txBody>
      </p:sp>
      <p:graphicFrame>
        <p:nvGraphicFramePr>
          <p:cNvPr id="7" name="Group 4">
            <a:extLst>
              <a:ext uri="{FF2B5EF4-FFF2-40B4-BE49-F238E27FC236}">
                <a16:creationId xmlns:a16="http://schemas.microsoft.com/office/drawing/2014/main" id="{E86BAFED-0E7E-40AC-A907-1EBEEF642AC5}"/>
              </a:ext>
            </a:extLst>
          </p:cNvPr>
          <p:cNvGraphicFramePr>
            <a:graphicFrameLocks noGrp="1"/>
          </p:cNvGraphicFramePr>
          <p:nvPr>
            <p:extLst>
              <p:ext uri="{D42A27DB-BD31-4B8C-83A1-F6EECF244321}">
                <p14:modId xmlns:p14="http://schemas.microsoft.com/office/powerpoint/2010/main" val="1768157256"/>
              </p:ext>
            </p:extLst>
          </p:nvPr>
        </p:nvGraphicFramePr>
        <p:xfrm>
          <a:off x="1498531" y="1064530"/>
          <a:ext cx="8857819" cy="5494606"/>
        </p:xfrm>
        <a:graphic>
          <a:graphicData uri="http://schemas.openxmlformats.org/drawingml/2006/table">
            <a:tbl>
              <a:tblPr/>
              <a:tblGrid>
                <a:gridCol w="3413777">
                  <a:extLst>
                    <a:ext uri="{9D8B030D-6E8A-4147-A177-3AD203B41FA5}">
                      <a16:colId xmlns:a16="http://schemas.microsoft.com/office/drawing/2014/main" val="2435231566"/>
                    </a:ext>
                  </a:extLst>
                </a:gridCol>
                <a:gridCol w="5444042">
                  <a:extLst>
                    <a:ext uri="{9D8B030D-6E8A-4147-A177-3AD203B41FA5}">
                      <a16:colId xmlns:a16="http://schemas.microsoft.com/office/drawing/2014/main" val="20782122"/>
                    </a:ext>
                  </a:extLst>
                </a:gridCol>
              </a:tblGrid>
              <a:tr h="679851">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生物遗传概念</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遗传算法中的应用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3256334812"/>
                  </a:ext>
                </a:extLst>
              </a:tr>
              <a:tr h="504577">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适者生存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目标值比较大的解被选择的可能性大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491654812"/>
                  </a:ext>
                </a:extLst>
              </a:tr>
              <a:tr h="502806">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个体（</a:t>
                      </a:r>
                      <a:r>
                        <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Individual</a:t>
                      </a: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解</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346961249"/>
                  </a:ext>
                </a:extLst>
              </a:tr>
              <a:tr h="504577">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染色体（</a:t>
                      </a:r>
                      <a:r>
                        <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Chromosome</a:t>
                      </a: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解的编码（字符串、向量等）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2319867738"/>
                  </a:ext>
                </a:extLst>
              </a:tr>
              <a:tr h="502806">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基因（</a:t>
                      </a:r>
                      <a:r>
                        <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Gene</a:t>
                      </a: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解的编码中每一分量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452374640"/>
                  </a:ext>
                </a:extLst>
              </a:tr>
              <a:tr h="504577">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适应性（</a:t>
                      </a:r>
                      <a:r>
                        <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Fitness</a:t>
                      </a: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适应度函数值</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2756227648"/>
                  </a:ext>
                </a:extLst>
              </a:tr>
              <a:tr h="878779">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群体（</a:t>
                      </a:r>
                      <a:r>
                        <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Population</a:t>
                      </a: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根据适应度值选定的一组解（解的个数为群体的规模）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192753439"/>
                  </a:ext>
                </a:extLst>
              </a:tr>
              <a:tr h="878779">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endParaRPr>
                    </a:p>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婚配（</a:t>
                      </a:r>
                      <a:r>
                        <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Marry</a:t>
                      </a: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交叉（</a:t>
                      </a:r>
                      <a:r>
                        <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Crossover</a:t>
                      </a: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）选择两个染色体进行交叉产生一组新的染色体的过程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2585905699"/>
                  </a:ext>
                </a:extLst>
              </a:tr>
              <a:tr h="502806">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变异（</a:t>
                      </a:r>
                      <a:r>
                        <a:rPr kumimoji="0" lang="en-US" altLang="zh-CN"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Mutation</a:t>
                      </a:r>
                      <a:r>
                        <a:rPr kumimoji="0" lang="zh-CN" altLang="en-US" sz="2000" b="1" i="0" u="none" strike="noStrike" cap="none" normalizeH="0" baseline="0">
                          <a:ln>
                            <a:noFill/>
                          </a:ln>
                          <a:solidFill>
                            <a:schemeClr val="tx1"/>
                          </a:solidFill>
                          <a:effectLst/>
                          <a:latin typeface="楷体" panose="02010609060101010101" pitchFamily="49" charset="-122"/>
                          <a:ea typeface="楷体" panose="02010609060101010101" pitchFamily="49"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471488">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909638">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306513">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169545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楷体" panose="02010609060101010101" pitchFamily="49" charset="-122"/>
                          <a:ea typeface="楷体" panose="02010609060101010101" pitchFamily="49" charset="-122"/>
                        </a:rPr>
                        <a:t>编码的某一分量发生变化的过程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3383084437"/>
                  </a:ext>
                </a:extLst>
              </a:tr>
            </a:tbl>
          </a:graphicData>
        </a:graphic>
      </p:graphicFrame>
    </p:spTree>
    <p:extLst>
      <p:ext uri="{BB962C8B-B14F-4D97-AF65-F5344CB8AC3E}">
        <p14:creationId xmlns:p14="http://schemas.microsoft.com/office/powerpoint/2010/main" val="41548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22FCA7-23E5-F248-8599-82B7DE8E36D4}"/>
              </a:ext>
            </a:extLst>
          </p:cNvPr>
          <p:cNvSpPr/>
          <p:nvPr/>
        </p:nvSpPr>
        <p:spPr>
          <a:xfrm>
            <a:off x="602076" y="5742877"/>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386622-A061-FD4F-8A82-91E162E6C8F1}"/>
              </a:ext>
            </a:extLst>
          </p:cNvPr>
          <p:cNvSpPr/>
          <p:nvPr/>
        </p:nvSpPr>
        <p:spPr>
          <a:xfrm>
            <a:off x="602076" y="5426358"/>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DDC27-8ACD-8D4A-AA9D-03E5955DDCC3}"/>
              </a:ext>
            </a:extLst>
          </p:cNvPr>
          <p:cNvSpPr/>
          <p:nvPr/>
        </p:nvSpPr>
        <p:spPr>
          <a:xfrm>
            <a:off x="602076" y="1267521"/>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75CAC2-379A-CF46-90B5-ED7E62D1D32C}"/>
              </a:ext>
            </a:extLst>
          </p:cNvPr>
          <p:cNvSpPr/>
          <p:nvPr/>
        </p:nvSpPr>
        <p:spPr>
          <a:xfrm>
            <a:off x="602076" y="951002"/>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6">
            <a:extLst>
              <a:ext uri="{FF2B5EF4-FFF2-40B4-BE49-F238E27FC236}">
                <a16:creationId xmlns:a16="http://schemas.microsoft.com/office/drawing/2014/main" id="{59FC7E12-EB47-7448-9769-2DC4D35EDD9B}"/>
              </a:ext>
            </a:extLst>
          </p:cNvPr>
          <p:cNvSpPr/>
          <p:nvPr/>
        </p:nvSpPr>
        <p:spPr>
          <a:xfrm>
            <a:off x="4003664" y="1351154"/>
            <a:ext cx="4140000" cy="41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00">
              <a:solidFill>
                <a:prstClr val="white"/>
              </a:solidFill>
            </a:endParaRPr>
          </a:p>
        </p:txBody>
      </p:sp>
      <p:sp>
        <p:nvSpPr>
          <p:cNvPr id="11" name="文本框 6">
            <a:extLst>
              <a:ext uri="{FF2B5EF4-FFF2-40B4-BE49-F238E27FC236}">
                <a16:creationId xmlns:a16="http://schemas.microsoft.com/office/drawing/2014/main" id="{5BD4E172-9C8F-B742-970F-6B81A8037502}"/>
              </a:ext>
            </a:extLst>
          </p:cNvPr>
          <p:cNvSpPr txBox="1"/>
          <p:nvPr/>
        </p:nvSpPr>
        <p:spPr>
          <a:xfrm>
            <a:off x="5188720" y="1827426"/>
            <a:ext cx="1769885" cy="1637170"/>
          </a:xfrm>
          <a:prstGeom prst="rect">
            <a:avLst/>
          </a:prstGeom>
          <a:noFill/>
        </p:spPr>
        <p:txBody>
          <a:bodyPr wrap="square" lIns="0" tIns="0" rIns="0" bIns="0" rtlCol="0">
            <a:spAutoFit/>
          </a:bodyPr>
          <a:lstStyle/>
          <a:p>
            <a:pPr algn="ctr" defTabSz="457200"/>
            <a:r>
              <a:rPr lang="en-US" altLang="zh-CN" sz="10666" dirty="0">
                <a:latin typeface="微软雅黑" panose="020B0503020204020204" pitchFamily="34" charset="-122"/>
                <a:ea typeface="微软雅黑" panose="020B0503020204020204" pitchFamily="34" charset="-122"/>
                <a:cs typeface="+mn-ea"/>
                <a:sym typeface="Arial" panose="020B0604020202020204" pitchFamily="34" charset="0"/>
              </a:rPr>
              <a:t>02</a:t>
            </a:r>
            <a:endParaRPr lang="zh-CN" altLang="en-US" sz="10666"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 name="文本框 20">
            <a:extLst>
              <a:ext uri="{FF2B5EF4-FFF2-40B4-BE49-F238E27FC236}">
                <a16:creationId xmlns:a16="http://schemas.microsoft.com/office/drawing/2014/main" id="{76FD1BF3-6193-1648-95AF-9D8656F00434}"/>
              </a:ext>
            </a:extLst>
          </p:cNvPr>
          <p:cNvSpPr txBox="1"/>
          <p:nvPr/>
        </p:nvSpPr>
        <p:spPr>
          <a:xfrm>
            <a:off x="5042321" y="3464596"/>
            <a:ext cx="2236510" cy="707886"/>
          </a:xfrm>
          <a:prstGeom prst="rect">
            <a:avLst/>
          </a:prstGeom>
          <a:noFill/>
        </p:spPr>
        <p:txBody>
          <a:bodyPr wrap="none" rtlCol="0">
            <a:spAutoFit/>
          </a:bodyPr>
          <a:lstStyle/>
          <a:p>
            <a:pPr defTabSz="457200"/>
            <a:r>
              <a:rPr lang="zh-CN" altLang="en-US" sz="4000" dirty="0">
                <a:solidFill>
                  <a:prstClr val="black"/>
                </a:solidFill>
                <a:latin typeface="微软雅黑" panose="020B0503020204020204" pitchFamily="34" charset="-122"/>
                <a:ea typeface="微软雅黑" panose="020B0503020204020204" pitchFamily="34" charset="-122"/>
                <a:cs typeface="Microsoft JhengHei Light" panose="020B0304030504040204" pitchFamily="34" charset="-122"/>
              </a:rPr>
              <a:t>遗传算法</a:t>
            </a:r>
          </a:p>
        </p:txBody>
      </p:sp>
      <p:sp>
        <p:nvSpPr>
          <p:cNvPr id="17" name="Rectangle 16">
            <a:extLst>
              <a:ext uri="{FF2B5EF4-FFF2-40B4-BE49-F238E27FC236}">
                <a16:creationId xmlns:a16="http://schemas.microsoft.com/office/drawing/2014/main" id="{7387769A-8BE0-5B44-BE62-765FE5A4B011}"/>
              </a:ext>
            </a:extLst>
          </p:cNvPr>
          <p:cNvSpPr/>
          <p:nvPr/>
        </p:nvSpPr>
        <p:spPr>
          <a:xfrm rot="5400000">
            <a:off x="-1492349" y="3380962"/>
            <a:ext cx="612000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9CB478-12F7-4C4A-BA0A-5F30F47861B2}"/>
              </a:ext>
            </a:extLst>
          </p:cNvPr>
          <p:cNvSpPr/>
          <p:nvPr/>
        </p:nvSpPr>
        <p:spPr>
          <a:xfrm rot="5400000">
            <a:off x="7566749" y="3380963"/>
            <a:ext cx="612000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21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1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1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215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latin typeface="楷体" panose="02010609060101010101" pitchFamily="49" charset="-122"/>
                <a:ea typeface="楷体" panose="02010609060101010101" pitchFamily="49" charset="-122"/>
              </a:rPr>
              <a:t>基本概念</a:t>
            </a:r>
            <a:endParaRPr lang="en-US" altLang="zh-CN" sz="3200" b="1" dirty="0">
              <a:latin typeface="楷体" panose="02010609060101010101" pitchFamily="49" charset="-122"/>
              <a:ea typeface="楷体" panose="02010609060101010101" pitchFamily="49" charset="-122"/>
            </a:endParaRPr>
          </a:p>
          <a:p>
            <a:pPr lvl="1">
              <a:lnSpc>
                <a:spcPct val="130000"/>
              </a:lnSpc>
            </a:pPr>
            <a:r>
              <a:rPr lang="zh-CN" altLang="en-US" sz="2800" b="1" dirty="0">
                <a:solidFill>
                  <a:srgbClr val="C00000"/>
                </a:solidFill>
                <a:latin typeface="楷体" panose="02010609060101010101" pitchFamily="49" charset="-122"/>
                <a:ea typeface="楷体" panose="02010609060101010101" pitchFamily="49" charset="-122"/>
              </a:rPr>
              <a:t>种群</a:t>
            </a:r>
            <a:r>
              <a:rPr lang="zh-CN" altLang="en-US" sz="2800" b="1" dirty="0">
                <a:latin typeface="楷体" panose="02010609060101010101" pitchFamily="49" charset="-122"/>
                <a:ea typeface="楷体" panose="02010609060101010101" pitchFamily="49" charset="-122"/>
              </a:rPr>
              <a:t>：种群是指用遗传算法求解问题时，初始给定的多个解的集合。遗传算法的求解过程是从这个子集开始的。</a:t>
            </a:r>
          </a:p>
          <a:p>
            <a:pPr lvl="1">
              <a:lnSpc>
                <a:spcPct val="130000"/>
              </a:lnSpc>
            </a:pPr>
            <a:r>
              <a:rPr lang="zh-CN" altLang="en-US" sz="2800" b="1" dirty="0">
                <a:solidFill>
                  <a:srgbClr val="C00000"/>
                </a:solidFill>
                <a:latin typeface="楷体" panose="02010609060101010101" pitchFamily="49" charset="-122"/>
                <a:ea typeface="楷体" panose="02010609060101010101" pitchFamily="49" charset="-122"/>
              </a:rPr>
              <a:t>个体</a:t>
            </a:r>
            <a:r>
              <a:rPr lang="zh-CN" altLang="en-US" sz="2800" b="1" dirty="0">
                <a:latin typeface="楷体" panose="02010609060101010101" pitchFamily="49" charset="-122"/>
                <a:ea typeface="楷体" panose="02010609060101010101" pitchFamily="49" charset="-122"/>
              </a:rPr>
              <a:t>：个体是指种群中的单个元素，它通常由一个用于描述其基本遗传结构的数据结构来表示。例如，可以用</a:t>
            </a:r>
            <a:r>
              <a:rPr lang="en-US" altLang="zh-CN" sz="2800" b="1" dirty="0">
                <a:latin typeface="楷体" panose="02010609060101010101" pitchFamily="49" charset="-122"/>
                <a:ea typeface="楷体" panose="02010609060101010101" pitchFamily="49" charset="-122"/>
              </a:rPr>
              <a:t>0</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组成的长度为</a:t>
            </a:r>
            <a:r>
              <a:rPr lang="en-US" altLang="zh-CN" sz="2800" b="1" dirty="0">
                <a:latin typeface="楷体" panose="02010609060101010101" pitchFamily="49" charset="-122"/>
                <a:ea typeface="楷体" panose="02010609060101010101" pitchFamily="49" charset="-122"/>
              </a:rPr>
              <a:t>l</a:t>
            </a:r>
            <a:r>
              <a:rPr lang="zh-CN" altLang="en-US" sz="2800" b="1" dirty="0">
                <a:latin typeface="楷体" panose="02010609060101010101" pitchFamily="49" charset="-122"/>
                <a:ea typeface="楷体" panose="02010609060101010101" pitchFamily="49" charset="-122"/>
              </a:rPr>
              <a:t>的串来表示个体。</a:t>
            </a:r>
          </a:p>
          <a:p>
            <a:pPr lvl="1">
              <a:lnSpc>
                <a:spcPct val="130000"/>
              </a:lnSpc>
            </a:pPr>
            <a:r>
              <a:rPr lang="zh-CN" altLang="en-US" sz="2800" b="1" dirty="0">
                <a:solidFill>
                  <a:srgbClr val="C00000"/>
                </a:solidFill>
                <a:latin typeface="楷体" panose="02010609060101010101" pitchFamily="49" charset="-122"/>
                <a:ea typeface="楷体" panose="02010609060101010101" pitchFamily="49" charset="-122"/>
              </a:rPr>
              <a:t>染色体</a:t>
            </a:r>
            <a:r>
              <a:rPr lang="zh-CN" altLang="en-US" sz="2800" b="1" dirty="0">
                <a:latin typeface="楷体" panose="02010609060101010101" pitchFamily="49" charset="-122"/>
                <a:ea typeface="楷体" panose="02010609060101010101" pitchFamily="49" charset="-122"/>
              </a:rPr>
              <a:t>：染色体是指对个体进行编码后所得到的编码串。染色体中的每</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位称为</a:t>
            </a:r>
            <a:r>
              <a:rPr lang="zh-CN" altLang="en-US" sz="2800" b="1" dirty="0">
                <a:solidFill>
                  <a:srgbClr val="C00000"/>
                </a:solidFill>
                <a:latin typeface="楷体" panose="02010609060101010101" pitchFamily="49" charset="-122"/>
                <a:ea typeface="楷体" panose="02010609060101010101" pitchFamily="49" charset="-122"/>
              </a:rPr>
              <a:t>基因</a:t>
            </a:r>
            <a:r>
              <a:rPr lang="zh-CN" altLang="en-US" sz="2800" b="1" dirty="0">
                <a:latin typeface="楷体" panose="02010609060101010101" pitchFamily="49" charset="-122"/>
                <a:ea typeface="楷体" panose="02010609060101010101" pitchFamily="49" charset="-122"/>
              </a:rPr>
              <a:t>，染色体上由若干个基因构成的一个有效信息段称为</a:t>
            </a:r>
            <a:r>
              <a:rPr lang="zh-CN" altLang="en-US" sz="2800" b="1" dirty="0">
                <a:solidFill>
                  <a:srgbClr val="C00000"/>
                </a:solidFill>
                <a:latin typeface="楷体" panose="02010609060101010101" pitchFamily="49" charset="-122"/>
                <a:ea typeface="楷体" panose="02010609060101010101" pitchFamily="49" charset="-122"/>
              </a:rPr>
              <a:t>基因组</a:t>
            </a:r>
            <a:r>
              <a:rPr lang="zh-CN" altLang="en-US" sz="2800" b="1" dirty="0">
                <a:latin typeface="楷体" panose="02010609060101010101" pitchFamily="49" charset="-122"/>
                <a:ea typeface="楷体" panose="02010609060101010101" pitchFamily="49" charset="-122"/>
              </a:rPr>
              <a:t>。</a:t>
            </a:r>
          </a:p>
          <a:p>
            <a:pPr lvl="1"/>
            <a:endParaRPr lang="zh-CN" altLang="en-US" sz="2800" b="1" dirty="0">
              <a:latin typeface="楷体" panose="02010609060101010101" pitchFamily="49" charset="-122"/>
              <a:ea typeface="楷体" panose="02010609060101010101" pitchFamily="49" charset="-122"/>
            </a:endParaRPr>
          </a:p>
          <a:p>
            <a:endParaRPr lang="en-US" altLang="zh-CN" b="1"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zh-CN" altLang="en-US" dirty="0"/>
          </a:p>
          <a:p>
            <a:endParaRPr lang="zh-CN" altLang="en-US" dirty="0"/>
          </a:p>
        </p:txBody>
      </p:sp>
    </p:spTree>
    <p:extLst>
      <p:ext uri="{BB962C8B-B14F-4D97-AF65-F5344CB8AC3E}">
        <p14:creationId xmlns:p14="http://schemas.microsoft.com/office/powerpoint/2010/main" val="218099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latin typeface="楷体" panose="02010609060101010101" pitchFamily="49" charset="-122"/>
                <a:ea typeface="楷体" panose="02010609060101010101" pitchFamily="49" charset="-122"/>
              </a:rPr>
              <a:t>基本概念</a:t>
            </a:r>
            <a:endParaRPr lang="en-US" altLang="zh-CN" sz="3200" b="1" dirty="0">
              <a:latin typeface="楷体" panose="02010609060101010101" pitchFamily="49" charset="-122"/>
              <a:ea typeface="楷体" panose="02010609060101010101" pitchFamily="49" charset="-122"/>
            </a:endParaRPr>
          </a:p>
          <a:p>
            <a:pPr lvl="1">
              <a:lnSpc>
                <a:spcPct val="130000"/>
              </a:lnSpc>
            </a:pPr>
            <a:r>
              <a:rPr lang="zh-CN" altLang="en-US" sz="2800" b="1" dirty="0">
                <a:solidFill>
                  <a:srgbClr val="C00000"/>
                </a:solidFill>
                <a:latin typeface="楷体" panose="02010609060101010101" pitchFamily="49" charset="-122"/>
                <a:ea typeface="楷体" panose="02010609060101010101" pitchFamily="49" charset="-122"/>
              </a:rPr>
              <a:t>适应度函数：</a:t>
            </a:r>
            <a:r>
              <a:rPr lang="zh-CN" altLang="en-US" sz="2800" b="1" dirty="0">
                <a:latin typeface="楷体" panose="02010609060101010101" pitchFamily="49" charset="-122"/>
                <a:ea typeface="楷体" panose="02010609060101010101" pitchFamily="49" charset="-122"/>
              </a:rPr>
              <a:t>适应度函数是一种用来对种群中各个个体的环境适应性进行度量的函数。其函数值是遗传算法实现优胜劣汰的主要依据</a:t>
            </a:r>
          </a:p>
          <a:p>
            <a:pPr lvl="1">
              <a:lnSpc>
                <a:spcPct val="130000"/>
              </a:lnSpc>
            </a:pPr>
            <a:r>
              <a:rPr lang="zh-CN" altLang="en-US" sz="2800" b="1" dirty="0">
                <a:solidFill>
                  <a:srgbClr val="C00000"/>
                </a:solidFill>
                <a:latin typeface="楷体" panose="02010609060101010101" pitchFamily="49" charset="-122"/>
                <a:ea typeface="楷体" panose="02010609060101010101" pitchFamily="49" charset="-122"/>
              </a:rPr>
              <a:t>遗传操作：</a:t>
            </a:r>
            <a:r>
              <a:rPr lang="zh-CN" altLang="en-US" sz="2800" b="1" dirty="0">
                <a:latin typeface="楷体" panose="02010609060101010101" pitchFamily="49" charset="-122"/>
                <a:ea typeface="楷体" panose="02010609060101010101" pitchFamily="49" charset="-122"/>
              </a:rPr>
              <a:t>遗传操作是指作用于种群而产生新的种群的操作。标准的遗传操作包括以下三种基本形式</a:t>
            </a:r>
            <a:r>
              <a:rPr lang="zh-CN" altLang="en-US" sz="2800" b="1" dirty="0">
                <a:solidFill>
                  <a:srgbClr val="C00000"/>
                </a:solidFill>
                <a:latin typeface="楷体" panose="02010609060101010101" pitchFamily="49" charset="-122"/>
                <a:ea typeface="楷体" panose="02010609060101010101" pitchFamily="49" charset="-122"/>
              </a:rPr>
              <a:t>：</a:t>
            </a:r>
          </a:p>
          <a:p>
            <a:pPr lvl="2">
              <a:lnSpc>
                <a:spcPct val="130000"/>
              </a:lnSpc>
            </a:pPr>
            <a:r>
              <a:rPr lang="zh-CN" altLang="en-US" sz="2400" b="1" dirty="0">
                <a:solidFill>
                  <a:srgbClr val="C00000"/>
                </a:solidFill>
                <a:latin typeface="楷体" panose="02010609060101010101" pitchFamily="49" charset="-122"/>
                <a:ea typeface="楷体" panose="02010609060101010101" pitchFamily="49" charset="-122"/>
              </a:rPr>
              <a:t>选择（</a:t>
            </a:r>
            <a:r>
              <a:rPr lang="en-US" altLang="zh-CN" sz="2400" b="1" dirty="0">
                <a:solidFill>
                  <a:srgbClr val="C00000"/>
                </a:solidFill>
                <a:latin typeface="楷体" panose="02010609060101010101" pitchFamily="49" charset="-122"/>
                <a:ea typeface="楷体" panose="02010609060101010101" pitchFamily="49" charset="-122"/>
              </a:rPr>
              <a:t>Selection</a:t>
            </a:r>
            <a:r>
              <a:rPr lang="zh-CN" altLang="en-US" sz="2400" b="1" dirty="0">
                <a:solidFill>
                  <a:srgbClr val="C00000"/>
                </a:solidFill>
                <a:latin typeface="楷体" panose="02010609060101010101" pitchFamily="49" charset="-122"/>
                <a:ea typeface="楷体" panose="02010609060101010101" pitchFamily="49" charset="-122"/>
              </a:rPr>
              <a:t>）</a:t>
            </a:r>
          </a:p>
          <a:p>
            <a:pPr lvl="2">
              <a:lnSpc>
                <a:spcPct val="130000"/>
              </a:lnSpc>
            </a:pPr>
            <a:r>
              <a:rPr lang="zh-CN" altLang="en-US" sz="2400" b="1" dirty="0">
                <a:solidFill>
                  <a:srgbClr val="C00000"/>
                </a:solidFill>
                <a:latin typeface="楷体" panose="02010609060101010101" pitchFamily="49" charset="-122"/>
                <a:ea typeface="楷体" panose="02010609060101010101" pitchFamily="49" charset="-122"/>
              </a:rPr>
              <a:t>交叉（</a:t>
            </a:r>
            <a:r>
              <a:rPr lang="en-US" altLang="zh-CN" sz="2400" b="1" dirty="0">
                <a:solidFill>
                  <a:srgbClr val="C00000"/>
                </a:solidFill>
                <a:latin typeface="楷体" panose="02010609060101010101" pitchFamily="49" charset="-122"/>
                <a:ea typeface="楷体" panose="02010609060101010101" pitchFamily="49" charset="-122"/>
              </a:rPr>
              <a:t>Crossover</a:t>
            </a:r>
            <a:r>
              <a:rPr lang="zh-CN" altLang="en-US" sz="2400" b="1" dirty="0">
                <a:solidFill>
                  <a:srgbClr val="C00000"/>
                </a:solidFill>
                <a:latin typeface="楷体" panose="02010609060101010101" pitchFamily="49" charset="-122"/>
                <a:ea typeface="楷体" panose="02010609060101010101" pitchFamily="49" charset="-122"/>
              </a:rPr>
              <a:t>）</a:t>
            </a:r>
          </a:p>
          <a:p>
            <a:pPr lvl="2">
              <a:lnSpc>
                <a:spcPct val="130000"/>
              </a:lnSpc>
            </a:pPr>
            <a:r>
              <a:rPr lang="zh-CN" altLang="en-US" sz="2400" b="1" dirty="0">
                <a:solidFill>
                  <a:srgbClr val="C00000"/>
                </a:solidFill>
                <a:latin typeface="楷体" panose="02010609060101010101" pitchFamily="49" charset="-122"/>
                <a:ea typeface="楷体" panose="02010609060101010101" pitchFamily="49" charset="-122"/>
              </a:rPr>
              <a:t>变异（</a:t>
            </a:r>
            <a:r>
              <a:rPr lang="en-US" altLang="zh-CN" sz="2400" b="1" dirty="0">
                <a:solidFill>
                  <a:srgbClr val="C00000"/>
                </a:solidFill>
                <a:latin typeface="楷体" panose="02010609060101010101" pitchFamily="49" charset="-122"/>
                <a:ea typeface="楷体" panose="02010609060101010101" pitchFamily="49" charset="-122"/>
              </a:rPr>
              <a:t>Mutation</a:t>
            </a:r>
            <a:r>
              <a:rPr lang="zh-CN" altLang="en-US" sz="2400" b="1" dirty="0">
                <a:solidFill>
                  <a:srgbClr val="C00000"/>
                </a:solidFill>
                <a:latin typeface="楷体" panose="02010609060101010101" pitchFamily="49" charset="-122"/>
                <a:ea typeface="楷体" panose="02010609060101010101" pitchFamily="49" charset="-122"/>
              </a:rPr>
              <a:t>） </a:t>
            </a:r>
          </a:p>
          <a:p>
            <a:pPr lvl="1"/>
            <a:endParaRPr lang="zh-CN" altLang="en-US" sz="2800" b="1" dirty="0">
              <a:latin typeface="楷体" panose="02010609060101010101" pitchFamily="49" charset="-122"/>
              <a:ea typeface="楷体" panose="02010609060101010101" pitchFamily="49" charset="-122"/>
            </a:endParaRPr>
          </a:p>
          <a:p>
            <a:endParaRPr lang="en-US" altLang="zh-CN" b="1"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zh-CN" altLang="en-US" dirty="0"/>
          </a:p>
          <a:p>
            <a:endParaRPr lang="zh-CN" altLang="en-US" dirty="0"/>
          </a:p>
        </p:txBody>
      </p:sp>
    </p:spTree>
    <p:extLst>
      <p:ext uri="{BB962C8B-B14F-4D97-AF65-F5344CB8AC3E}">
        <p14:creationId xmlns:p14="http://schemas.microsoft.com/office/powerpoint/2010/main" val="235018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9">
            <a:extLst>
              <a:ext uri="{FF2B5EF4-FFF2-40B4-BE49-F238E27FC236}">
                <a16:creationId xmlns:a16="http://schemas.microsoft.com/office/drawing/2014/main" id="{8D5B1441-B70A-6246-A058-AD110DC217EA}"/>
              </a:ext>
            </a:extLst>
          </p:cNvPr>
          <p:cNvSpPr txBox="1"/>
          <p:nvPr/>
        </p:nvSpPr>
        <p:spPr>
          <a:xfrm>
            <a:off x="2279106" y="535264"/>
            <a:ext cx="4435812" cy="2333524"/>
          </a:xfrm>
          <a:prstGeom prst="rect">
            <a:avLst/>
          </a:prstGeom>
          <a:noFill/>
        </p:spPr>
        <p:txBody>
          <a:bodyPr wrap="square" rtlCol="0">
            <a:spAutoFit/>
          </a:body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特点</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通用</a:t>
            </a:r>
          </a:p>
          <a:p>
            <a:pPr lvl="1">
              <a:lnSpc>
                <a:spcPct val="130000"/>
              </a:lnSpc>
            </a:pPr>
            <a:r>
              <a:rPr lang="zh-CN" altLang="en-US" sz="2800" b="1" dirty="0">
                <a:latin typeface="楷体" panose="02010609060101010101" pitchFamily="49" charset="-122"/>
                <a:ea typeface="楷体" panose="02010609060101010101" pitchFamily="49" charset="-122"/>
              </a:rPr>
              <a:t>鲁棒</a:t>
            </a:r>
          </a:p>
          <a:p>
            <a:pPr lvl="1">
              <a:lnSpc>
                <a:spcPct val="130000"/>
              </a:lnSpc>
            </a:pPr>
            <a:r>
              <a:rPr lang="zh-CN" altLang="en-US" sz="2800" b="1" dirty="0">
                <a:latin typeface="楷体" panose="02010609060101010101" pitchFamily="49" charset="-122"/>
                <a:ea typeface="楷体" panose="02010609060101010101" pitchFamily="49" charset="-122"/>
              </a:rPr>
              <a:t>次优解，</a:t>
            </a:r>
            <a:r>
              <a:rPr lang="zh-CN" altLang="en-US" sz="2800" b="1" dirty="0">
                <a:solidFill>
                  <a:srgbClr val="FF0000"/>
                </a:solidFill>
                <a:latin typeface="楷体" panose="02010609060101010101" pitchFamily="49" charset="-122"/>
                <a:ea typeface="楷体" panose="02010609060101010101" pitchFamily="49" charset="-122"/>
              </a:rPr>
              <a:t>满意解</a:t>
            </a:r>
            <a:endParaRPr lang="en-US" altLang="zh-CN" sz="2800" b="1" dirty="0">
              <a:solidFill>
                <a:srgbClr val="FF0000"/>
              </a:solidFill>
              <a:latin typeface="楷体" panose="02010609060101010101" pitchFamily="49" charset="-122"/>
              <a:ea typeface="楷体" panose="02010609060101010101" pitchFamily="49" charset="-122"/>
            </a:endParaRPr>
          </a:p>
        </p:txBody>
      </p:sp>
      <p:sp>
        <p:nvSpPr>
          <p:cNvPr id="13" name="文本框 19">
            <a:extLst>
              <a:ext uri="{FF2B5EF4-FFF2-40B4-BE49-F238E27FC236}">
                <a16:creationId xmlns:a16="http://schemas.microsoft.com/office/drawing/2014/main" id="{3062EA64-8E81-7C49-B4CA-1F522E4307BD}"/>
              </a:ext>
            </a:extLst>
          </p:cNvPr>
          <p:cNvSpPr txBox="1"/>
          <p:nvPr/>
        </p:nvSpPr>
        <p:spPr>
          <a:xfrm>
            <a:off x="6268729" y="3696586"/>
            <a:ext cx="4435812" cy="2893677"/>
          </a:xfrm>
          <a:prstGeom prst="rect">
            <a:avLst/>
          </a:prstGeom>
          <a:noFill/>
        </p:spPr>
        <p:txBody>
          <a:bodyPr wrap="square" rtlCol="0">
            <a:spAutoFit/>
          </a:body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能解决的问题</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优化</a:t>
            </a:r>
          </a:p>
          <a:p>
            <a:pPr lvl="1">
              <a:lnSpc>
                <a:spcPct val="130000"/>
              </a:lnSpc>
            </a:pPr>
            <a:r>
              <a:rPr lang="en-US" altLang="zh-CN" sz="2800" b="1" dirty="0">
                <a:latin typeface="楷体" panose="02010609060101010101" pitchFamily="49" charset="-122"/>
                <a:ea typeface="楷体" panose="02010609060101010101" pitchFamily="49" charset="-122"/>
              </a:rPr>
              <a:t>NP</a:t>
            </a:r>
            <a:r>
              <a:rPr lang="zh-CN" altLang="en-US" sz="2800" b="1" dirty="0">
                <a:latin typeface="楷体" panose="02010609060101010101" pitchFamily="49" charset="-122"/>
                <a:ea typeface="楷体" panose="02010609060101010101" pitchFamily="49" charset="-122"/>
              </a:rPr>
              <a:t>完全</a:t>
            </a:r>
          </a:p>
          <a:p>
            <a:pPr lvl="1">
              <a:lnSpc>
                <a:spcPct val="130000"/>
              </a:lnSpc>
            </a:pPr>
            <a:r>
              <a:rPr lang="en-US" altLang="zh-CN" sz="2800" b="1" dirty="0">
                <a:latin typeface="楷体" panose="02010609060101010101" pitchFamily="49" charset="-122"/>
                <a:ea typeface="楷体" panose="02010609060101010101" pitchFamily="49" charset="-122"/>
              </a:rPr>
              <a:t>NP-hard</a:t>
            </a:r>
          </a:p>
          <a:p>
            <a:pPr lvl="1">
              <a:lnSpc>
                <a:spcPct val="130000"/>
              </a:lnSpc>
            </a:pPr>
            <a:r>
              <a:rPr lang="zh-CN" altLang="en-US" sz="2800" b="1" dirty="0">
                <a:latin typeface="楷体" panose="02010609060101010101" pitchFamily="49" charset="-122"/>
                <a:ea typeface="楷体" panose="02010609060101010101" pitchFamily="49" charset="-122"/>
              </a:rPr>
              <a:t>高度复杂的非线性问题</a:t>
            </a:r>
          </a:p>
        </p:txBody>
      </p:sp>
    </p:spTree>
    <p:extLst>
      <p:ext uri="{BB962C8B-B14F-4D97-AF65-F5344CB8AC3E}">
        <p14:creationId xmlns:p14="http://schemas.microsoft.com/office/powerpoint/2010/main" val="3472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基本流程</a:t>
            </a:r>
            <a:endParaRPr lang="zh-CN" altLang="en-US" sz="2800" b="1" dirty="0">
              <a:latin typeface="楷体" panose="02010609060101010101" pitchFamily="49" charset="-122"/>
              <a:ea typeface="楷体" panose="02010609060101010101" pitchFamily="49" charset="-122"/>
            </a:endParaRPr>
          </a:p>
          <a:p>
            <a:pPr lvl="1">
              <a:lnSpc>
                <a:spcPct val="130000"/>
              </a:lnSpc>
            </a:pPr>
            <a:endParaRPr lang="zh-CN" altLang="en-US"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grpSp>
        <p:nvGrpSpPr>
          <p:cNvPr id="8" name="Group 4">
            <a:extLst>
              <a:ext uri="{FF2B5EF4-FFF2-40B4-BE49-F238E27FC236}">
                <a16:creationId xmlns:a16="http://schemas.microsoft.com/office/drawing/2014/main" id="{C664B82C-1A17-430A-A59B-15EE6AEC6F81}"/>
              </a:ext>
            </a:extLst>
          </p:cNvPr>
          <p:cNvGrpSpPr>
            <a:grpSpLocks noChangeAspect="1"/>
          </p:cNvGrpSpPr>
          <p:nvPr/>
        </p:nvGrpSpPr>
        <p:grpSpPr bwMode="auto">
          <a:xfrm>
            <a:off x="3426360" y="195907"/>
            <a:ext cx="8083462" cy="6400102"/>
            <a:chOff x="2263" y="5604"/>
            <a:chExt cx="5072" cy="4028"/>
          </a:xfrm>
        </p:grpSpPr>
        <p:sp>
          <p:nvSpPr>
            <p:cNvPr id="9" name="AutoShape 5">
              <a:extLst>
                <a:ext uri="{FF2B5EF4-FFF2-40B4-BE49-F238E27FC236}">
                  <a16:creationId xmlns:a16="http://schemas.microsoft.com/office/drawing/2014/main" id="{86318137-5B29-4670-BB60-4BDA36A6312E}"/>
                </a:ext>
              </a:extLst>
            </p:cNvPr>
            <p:cNvSpPr>
              <a:spLocks noChangeAspect="1" noChangeArrowheads="1"/>
            </p:cNvSpPr>
            <p:nvPr/>
          </p:nvSpPr>
          <p:spPr bwMode="auto">
            <a:xfrm>
              <a:off x="2263" y="5604"/>
              <a:ext cx="5072" cy="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Text Box 6">
              <a:extLst>
                <a:ext uri="{FF2B5EF4-FFF2-40B4-BE49-F238E27FC236}">
                  <a16:creationId xmlns:a16="http://schemas.microsoft.com/office/drawing/2014/main" id="{B5F02C34-3105-4189-8BE6-722B05E3E512}"/>
                </a:ext>
              </a:extLst>
            </p:cNvPr>
            <p:cNvSpPr txBox="1">
              <a:spLocks noChangeArrowheads="1"/>
            </p:cNvSpPr>
            <p:nvPr/>
          </p:nvSpPr>
          <p:spPr bwMode="auto">
            <a:xfrm>
              <a:off x="3115" y="6313"/>
              <a:ext cx="3050" cy="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10800" rIns="54000" bIns="10800"/>
            <a:lstStyle/>
            <a:p>
              <a:pPr algn="ctr"/>
              <a:r>
                <a:rPr lang="zh-CN" altLang="en-US" sz="1600" b="1" dirty="0">
                  <a:latin typeface="Times New Roman" panose="02020603050405020304" pitchFamily="18" charset="0"/>
                </a:rPr>
                <a:t>计算种群中个体的适应度并进行评价</a:t>
              </a:r>
            </a:p>
          </p:txBody>
        </p:sp>
        <p:sp>
          <p:nvSpPr>
            <p:cNvPr id="11" name="AutoShape 7">
              <a:extLst>
                <a:ext uri="{FF2B5EF4-FFF2-40B4-BE49-F238E27FC236}">
                  <a16:creationId xmlns:a16="http://schemas.microsoft.com/office/drawing/2014/main" id="{A4C7D0B8-8AC4-40B8-A391-0B6E0BC49374}"/>
                </a:ext>
              </a:extLst>
            </p:cNvPr>
            <p:cNvSpPr>
              <a:spLocks noChangeArrowheads="1"/>
            </p:cNvSpPr>
            <p:nvPr/>
          </p:nvSpPr>
          <p:spPr bwMode="auto">
            <a:xfrm>
              <a:off x="3168" y="6812"/>
              <a:ext cx="2944" cy="551"/>
            </a:xfrm>
            <a:prstGeom prst="diamond">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Text Box 8">
              <a:extLst>
                <a:ext uri="{FF2B5EF4-FFF2-40B4-BE49-F238E27FC236}">
                  <a16:creationId xmlns:a16="http://schemas.microsoft.com/office/drawing/2014/main" id="{A01CD6E0-F77D-4081-9C01-2C725CC7CE65}"/>
                </a:ext>
              </a:extLst>
            </p:cNvPr>
            <p:cNvSpPr txBox="1">
              <a:spLocks noChangeArrowheads="1"/>
            </p:cNvSpPr>
            <p:nvPr/>
          </p:nvSpPr>
          <p:spPr bwMode="auto">
            <a:xfrm>
              <a:off x="4037" y="6970"/>
              <a:ext cx="1348" cy="2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zh-CN" altLang="en-US" sz="1600" b="1" dirty="0">
                  <a:latin typeface="Times New Roman" panose="02020603050405020304" pitchFamily="18" charset="0"/>
                </a:rPr>
                <a:t>满足终止条件吗？</a:t>
              </a:r>
            </a:p>
          </p:txBody>
        </p:sp>
        <p:sp>
          <p:nvSpPr>
            <p:cNvPr id="13" name="Line 9">
              <a:extLst>
                <a:ext uri="{FF2B5EF4-FFF2-40B4-BE49-F238E27FC236}">
                  <a16:creationId xmlns:a16="http://schemas.microsoft.com/office/drawing/2014/main" id="{4785E03C-DEF0-41FC-9DFC-130B042B98C0}"/>
                </a:ext>
              </a:extLst>
            </p:cNvPr>
            <p:cNvSpPr>
              <a:spLocks noChangeShapeType="1"/>
            </p:cNvSpPr>
            <p:nvPr/>
          </p:nvSpPr>
          <p:spPr bwMode="auto">
            <a:xfrm flipV="1">
              <a:off x="6129" y="7075"/>
              <a:ext cx="639"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10">
              <a:extLst>
                <a:ext uri="{FF2B5EF4-FFF2-40B4-BE49-F238E27FC236}">
                  <a16:creationId xmlns:a16="http://schemas.microsoft.com/office/drawing/2014/main" id="{E865E168-1B3B-4BE7-818D-5924B58403D5}"/>
                </a:ext>
              </a:extLst>
            </p:cNvPr>
            <p:cNvSpPr>
              <a:spLocks noChangeShapeType="1"/>
            </p:cNvSpPr>
            <p:nvPr/>
          </p:nvSpPr>
          <p:spPr bwMode="auto">
            <a:xfrm>
              <a:off x="6786" y="7075"/>
              <a:ext cx="1" cy="36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Text Box 11">
              <a:extLst>
                <a:ext uri="{FF2B5EF4-FFF2-40B4-BE49-F238E27FC236}">
                  <a16:creationId xmlns:a16="http://schemas.microsoft.com/office/drawing/2014/main" id="{A8C17601-A8E7-4364-B952-C199F1208BE9}"/>
                </a:ext>
              </a:extLst>
            </p:cNvPr>
            <p:cNvSpPr txBox="1">
              <a:spLocks noChangeArrowheads="1"/>
            </p:cNvSpPr>
            <p:nvPr/>
          </p:nvSpPr>
          <p:spPr bwMode="auto">
            <a:xfrm>
              <a:off x="6591" y="7443"/>
              <a:ext cx="440" cy="29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zh-CN" altLang="en-US" sz="1600" b="1">
                  <a:latin typeface="Times New Roman" panose="02020603050405020304" pitchFamily="18" charset="0"/>
                </a:rPr>
                <a:t>终止</a:t>
              </a:r>
            </a:p>
          </p:txBody>
        </p:sp>
        <p:sp>
          <p:nvSpPr>
            <p:cNvPr id="19" name="Text Box 12">
              <a:extLst>
                <a:ext uri="{FF2B5EF4-FFF2-40B4-BE49-F238E27FC236}">
                  <a16:creationId xmlns:a16="http://schemas.microsoft.com/office/drawing/2014/main" id="{DE7A8530-CD58-48BE-A9E7-C746E7419ED4}"/>
                </a:ext>
              </a:extLst>
            </p:cNvPr>
            <p:cNvSpPr txBox="1">
              <a:spLocks noChangeArrowheads="1"/>
            </p:cNvSpPr>
            <p:nvPr/>
          </p:nvSpPr>
          <p:spPr bwMode="auto">
            <a:xfrm>
              <a:off x="4321" y="7574"/>
              <a:ext cx="620" cy="31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bIns="10800"/>
            <a:lstStyle/>
            <a:p>
              <a:pPr algn="just"/>
              <a:r>
                <a:rPr lang="zh-CN" altLang="en-US" sz="900">
                  <a:latin typeface="Times New Roman" panose="02020603050405020304" pitchFamily="18" charset="0"/>
                </a:rPr>
                <a:t>选择</a:t>
              </a:r>
              <a:endParaRPr lang="zh-CN" altLang="en-US"/>
            </a:p>
          </p:txBody>
        </p:sp>
        <p:sp>
          <p:nvSpPr>
            <p:cNvPr id="20" name="Text Box 13">
              <a:extLst>
                <a:ext uri="{FF2B5EF4-FFF2-40B4-BE49-F238E27FC236}">
                  <a16:creationId xmlns:a16="http://schemas.microsoft.com/office/drawing/2014/main" id="{B541C764-B472-489B-9ED3-919EF9F4F80A}"/>
                </a:ext>
              </a:extLst>
            </p:cNvPr>
            <p:cNvSpPr txBox="1">
              <a:spLocks noChangeArrowheads="1"/>
            </p:cNvSpPr>
            <p:nvPr/>
          </p:nvSpPr>
          <p:spPr bwMode="auto">
            <a:xfrm>
              <a:off x="4320" y="8073"/>
              <a:ext cx="620" cy="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bIns="10800"/>
            <a:lstStyle/>
            <a:p>
              <a:pPr algn="ctr"/>
              <a:r>
                <a:rPr lang="zh-CN" altLang="en-US" sz="1600" b="1">
                  <a:latin typeface="Times New Roman" panose="02020603050405020304" pitchFamily="18" charset="0"/>
                </a:rPr>
                <a:t>交叉</a:t>
              </a:r>
            </a:p>
          </p:txBody>
        </p:sp>
        <p:sp>
          <p:nvSpPr>
            <p:cNvPr id="21" name="Text Box 14">
              <a:extLst>
                <a:ext uri="{FF2B5EF4-FFF2-40B4-BE49-F238E27FC236}">
                  <a16:creationId xmlns:a16="http://schemas.microsoft.com/office/drawing/2014/main" id="{FC365D4D-45D7-4B95-A2AB-C7EFE5E0EE8E}"/>
                </a:ext>
              </a:extLst>
            </p:cNvPr>
            <p:cNvSpPr txBox="1">
              <a:spLocks noChangeArrowheads="1"/>
            </p:cNvSpPr>
            <p:nvPr/>
          </p:nvSpPr>
          <p:spPr bwMode="auto">
            <a:xfrm>
              <a:off x="4320" y="8590"/>
              <a:ext cx="585" cy="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zh-CN" altLang="en-US" sz="1600" b="1" dirty="0">
                  <a:latin typeface="Times New Roman" panose="02020603050405020304" pitchFamily="18" charset="0"/>
                </a:rPr>
                <a:t>变异</a:t>
              </a:r>
            </a:p>
          </p:txBody>
        </p:sp>
        <p:sp>
          <p:nvSpPr>
            <p:cNvPr id="22" name="Line 15">
              <a:extLst>
                <a:ext uri="{FF2B5EF4-FFF2-40B4-BE49-F238E27FC236}">
                  <a16:creationId xmlns:a16="http://schemas.microsoft.com/office/drawing/2014/main" id="{70F41DAA-83BE-46BF-813F-651C12241E26}"/>
                </a:ext>
              </a:extLst>
            </p:cNvPr>
            <p:cNvSpPr>
              <a:spLocks noChangeShapeType="1"/>
            </p:cNvSpPr>
            <p:nvPr/>
          </p:nvSpPr>
          <p:spPr bwMode="auto">
            <a:xfrm flipH="1">
              <a:off x="4622" y="8914"/>
              <a:ext cx="1" cy="15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16">
              <a:extLst>
                <a:ext uri="{FF2B5EF4-FFF2-40B4-BE49-F238E27FC236}">
                  <a16:creationId xmlns:a16="http://schemas.microsoft.com/office/drawing/2014/main" id="{AEF0E393-1014-4F20-A29C-03A273CB456C}"/>
                </a:ext>
              </a:extLst>
            </p:cNvPr>
            <p:cNvSpPr>
              <a:spLocks noChangeShapeType="1"/>
            </p:cNvSpPr>
            <p:nvPr/>
          </p:nvSpPr>
          <p:spPr bwMode="auto">
            <a:xfrm flipH="1" flipV="1">
              <a:off x="2795" y="9045"/>
              <a:ext cx="1826"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17">
              <a:extLst>
                <a:ext uri="{FF2B5EF4-FFF2-40B4-BE49-F238E27FC236}">
                  <a16:creationId xmlns:a16="http://schemas.microsoft.com/office/drawing/2014/main" id="{1EBF7940-49FE-4C27-ADAC-E7C56C21CF43}"/>
                </a:ext>
              </a:extLst>
            </p:cNvPr>
            <p:cNvSpPr>
              <a:spLocks noChangeShapeType="1"/>
            </p:cNvSpPr>
            <p:nvPr/>
          </p:nvSpPr>
          <p:spPr bwMode="auto">
            <a:xfrm flipV="1">
              <a:off x="2795" y="6156"/>
              <a:ext cx="18" cy="291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18">
              <a:extLst>
                <a:ext uri="{FF2B5EF4-FFF2-40B4-BE49-F238E27FC236}">
                  <a16:creationId xmlns:a16="http://schemas.microsoft.com/office/drawing/2014/main" id="{A3725CD8-33BE-4A81-91CA-A34C2789905E}"/>
                </a:ext>
              </a:extLst>
            </p:cNvPr>
            <p:cNvSpPr>
              <a:spLocks noChangeShapeType="1"/>
            </p:cNvSpPr>
            <p:nvPr/>
          </p:nvSpPr>
          <p:spPr bwMode="auto">
            <a:xfrm flipH="1">
              <a:off x="4640" y="6024"/>
              <a:ext cx="1" cy="28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19">
              <a:extLst>
                <a:ext uri="{FF2B5EF4-FFF2-40B4-BE49-F238E27FC236}">
                  <a16:creationId xmlns:a16="http://schemas.microsoft.com/office/drawing/2014/main" id="{78AC4294-C428-4B04-833D-A398A5DCA35E}"/>
                </a:ext>
              </a:extLst>
            </p:cNvPr>
            <p:cNvSpPr>
              <a:spLocks noChangeShapeType="1"/>
            </p:cNvSpPr>
            <p:nvPr/>
          </p:nvSpPr>
          <p:spPr bwMode="auto">
            <a:xfrm>
              <a:off x="4640" y="6629"/>
              <a:ext cx="1" cy="21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0">
              <a:extLst>
                <a:ext uri="{FF2B5EF4-FFF2-40B4-BE49-F238E27FC236}">
                  <a16:creationId xmlns:a16="http://schemas.microsoft.com/office/drawing/2014/main" id="{64248D32-9414-40BE-BC6D-5C1D523CE61B}"/>
                </a:ext>
              </a:extLst>
            </p:cNvPr>
            <p:cNvSpPr>
              <a:spLocks noChangeShapeType="1"/>
            </p:cNvSpPr>
            <p:nvPr/>
          </p:nvSpPr>
          <p:spPr bwMode="auto">
            <a:xfrm>
              <a:off x="2813" y="6156"/>
              <a:ext cx="1809" cy="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1">
              <a:extLst>
                <a:ext uri="{FF2B5EF4-FFF2-40B4-BE49-F238E27FC236}">
                  <a16:creationId xmlns:a16="http://schemas.microsoft.com/office/drawing/2014/main" id="{21EF50B7-EC50-4086-A545-41E0EF354657}"/>
                </a:ext>
              </a:extLst>
            </p:cNvPr>
            <p:cNvSpPr>
              <a:spLocks noChangeShapeType="1"/>
            </p:cNvSpPr>
            <p:nvPr/>
          </p:nvSpPr>
          <p:spPr bwMode="auto">
            <a:xfrm>
              <a:off x="4640" y="7364"/>
              <a:ext cx="1" cy="21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2">
              <a:extLst>
                <a:ext uri="{FF2B5EF4-FFF2-40B4-BE49-F238E27FC236}">
                  <a16:creationId xmlns:a16="http://schemas.microsoft.com/office/drawing/2014/main" id="{2438AE54-0A7C-4144-A56B-E1DC9ED5302A}"/>
                </a:ext>
              </a:extLst>
            </p:cNvPr>
            <p:cNvSpPr>
              <a:spLocks noChangeShapeType="1"/>
            </p:cNvSpPr>
            <p:nvPr/>
          </p:nvSpPr>
          <p:spPr bwMode="auto">
            <a:xfrm>
              <a:off x="4622" y="7889"/>
              <a:ext cx="1" cy="18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23">
              <a:extLst>
                <a:ext uri="{FF2B5EF4-FFF2-40B4-BE49-F238E27FC236}">
                  <a16:creationId xmlns:a16="http://schemas.microsoft.com/office/drawing/2014/main" id="{2423FE05-4792-407C-9EA5-0A5815B88D0F}"/>
                </a:ext>
              </a:extLst>
            </p:cNvPr>
            <p:cNvSpPr>
              <a:spLocks noChangeShapeType="1"/>
            </p:cNvSpPr>
            <p:nvPr/>
          </p:nvSpPr>
          <p:spPr bwMode="auto">
            <a:xfrm flipH="1">
              <a:off x="4622" y="8388"/>
              <a:ext cx="1" cy="21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Text Box 24">
              <a:extLst>
                <a:ext uri="{FF2B5EF4-FFF2-40B4-BE49-F238E27FC236}">
                  <a16:creationId xmlns:a16="http://schemas.microsoft.com/office/drawing/2014/main" id="{65BB86E1-7999-4588-83D5-E516FA21A40E}"/>
                </a:ext>
              </a:extLst>
            </p:cNvPr>
            <p:cNvSpPr txBox="1">
              <a:spLocks noChangeArrowheads="1"/>
            </p:cNvSpPr>
            <p:nvPr/>
          </p:nvSpPr>
          <p:spPr bwMode="auto">
            <a:xfrm>
              <a:off x="6236" y="6760"/>
              <a:ext cx="390" cy="26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en-US" altLang="zh-CN" sz="1600" b="1">
                  <a:latin typeface="Times New Roman" panose="02020603050405020304" pitchFamily="18" charset="0"/>
                </a:rPr>
                <a:t>Y</a:t>
              </a:r>
            </a:p>
          </p:txBody>
        </p:sp>
        <p:sp>
          <p:nvSpPr>
            <p:cNvPr id="32" name="Text Box 25">
              <a:extLst>
                <a:ext uri="{FF2B5EF4-FFF2-40B4-BE49-F238E27FC236}">
                  <a16:creationId xmlns:a16="http://schemas.microsoft.com/office/drawing/2014/main" id="{9D70B0FB-F3A2-47AB-8B9B-5A64B5E39FBD}"/>
                </a:ext>
              </a:extLst>
            </p:cNvPr>
            <p:cNvSpPr txBox="1">
              <a:spLocks noChangeArrowheads="1"/>
            </p:cNvSpPr>
            <p:nvPr/>
          </p:nvSpPr>
          <p:spPr bwMode="auto">
            <a:xfrm>
              <a:off x="3229" y="9290"/>
              <a:ext cx="2766" cy="34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b="1" dirty="0">
                  <a:latin typeface="Times New Roman" panose="02020603050405020304" pitchFamily="18" charset="0"/>
                </a:rPr>
                <a:t>基本遗传算法的算法流程图</a:t>
              </a:r>
            </a:p>
          </p:txBody>
        </p:sp>
        <p:sp>
          <p:nvSpPr>
            <p:cNvPr id="33" name="Text Box 26">
              <a:extLst>
                <a:ext uri="{FF2B5EF4-FFF2-40B4-BE49-F238E27FC236}">
                  <a16:creationId xmlns:a16="http://schemas.microsoft.com/office/drawing/2014/main" id="{1ADACFFB-41F9-421C-968B-3E3E4EA6E727}"/>
                </a:ext>
              </a:extLst>
            </p:cNvPr>
            <p:cNvSpPr txBox="1">
              <a:spLocks noChangeArrowheads="1"/>
            </p:cNvSpPr>
            <p:nvPr/>
          </p:nvSpPr>
          <p:spPr bwMode="auto">
            <a:xfrm>
              <a:off x="3824" y="5683"/>
              <a:ext cx="1649" cy="34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b="1" dirty="0">
                  <a:latin typeface="Times New Roman" panose="02020603050405020304" pitchFamily="18" charset="0"/>
                </a:rPr>
                <a:t>编码和生成初始种群</a:t>
              </a:r>
              <a:endParaRPr lang="zh-CN" altLang="en-US" sz="1600" b="1" dirty="0"/>
            </a:p>
          </p:txBody>
        </p:sp>
        <p:sp>
          <p:nvSpPr>
            <p:cNvPr id="34" name="Text Box 27">
              <a:extLst>
                <a:ext uri="{FF2B5EF4-FFF2-40B4-BE49-F238E27FC236}">
                  <a16:creationId xmlns:a16="http://schemas.microsoft.com/office/drawing/2014/main" id="{0A67114A-E006-4DA0-B338-6B1E18586D9F}"/>
                </a:ext>
              </a:extLst>
            </p:cNvPr>
            <p:cNvSpPr txBox="1">
              <a:spLocks noChangeArrowheads="1"/>
            </p:cNvSpPr>
            <p:nvPr/>
          </p:nvSpPr>
          <p:spPr bwMode="auto">
            <a:xfrm>
              <a:off x="5030" y="7337"/>
              <a:ext cx="408" cy="28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en-US" altLang="zh-CN" sz="1600" b="1">
                  <a:latin typeface="Times New Roman" panose="02020603050405020304" pitchFamily="18" charset="0"/>
                </a:rPr>
                <a:t>N</a:t>
              </a:r>
            </a:p>
          </p:txBody>
        </p:sp>
        <p:sp>
          <p:nvSpPr>
            <p:cNvPr id="35" name="Text Box 28">
              <a:extLst>
                <a:ext uri="{FF2B5EF4-FFF2-40B4-BE49-F238E27FC236}">
                  <a16:creationId xmlns:a16="http://schemas.microsoft.com/office/drawing/2014/main" id="{2A2B258B-B11D-4B2C-887A-7112BFC2ADA1}"/>
                </a:ext>
              </a:extLst>
            </p:cNvPr>
            <p:cNvSpPr txBox="1">
              <a:spLocks noChangeArrowheads="1"/>
            </p:cNvSpPr>
            <p:nvPr/>
          </p:nvSpPr>
          <p:spPr bwMode="auto">
            <a:xfrm>
              <a:off x="4320" y="7574"/>
              <a:ext cx="620" cy="31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bIns="10800"/>
            <a:lstStyle/>
            <a:p>
              <a:pPr algn="ctr"/>
              <a:r>
                <a:rPr lang="zh-CN" altLang="en-US" sz="1600" b="1">
                  <a:latin typeface="Times New Roman" panose="02020603050405020304" pitchFamily="18" charset="0"/>
                </a:rPr>
                <a:t>选择</a:t>
              </a:r>
            </a:p>
          </p:txBody>
        </p:sp>
      </p:grpSp>
    </p:spTree>
    <p:extLst>
      <p:ext uri="{BB962C8B-B14F-4D97-AF65-F5344CB8AC3E}">
        <p14:creationId xmlns:p14="http://schemas.microsoft.com/office/powerpoint/2010/main" val="2355096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基本思想</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在求解问题时从</a:t>
            </a:r>
            <a:r>
              <a:rPr lang="zh-CN" altLang="en-US" sz="2800" b="1" dirty="0">
                <a:solidFill>
                  <a:srgbClr val="C00000"/>
                </a:solidFill>
                <a:latin typeface="楷体" panose="02010609060101010101" pitchFamily="49" charset="-122"/>
                <a:ea typeface="楷体" panose="02010609060101010101" pitchFamily="49" charset="-122"/>
              </a:rPr>
              <a:t>多个解开始</a:t>
            </a:r>
            <a:r>
              <a:rPr lang="zh-CN" altLang="en-US" sz="2800" b="1" dirty="0">
                <a:latin typeface="楷体" panose="02010609060101010101" pitchFamily="49" charset="-122"/>
                <a:ea typeface="楷体" panose="02010609060101010101" pitchFamily="49" charset="-122"/>
              </a:rPr>
              <a:t>，然后通过一定的法则进行逐步迭代以产生新的解。</a:t>
            </a:r>
          </a:p>
          <a:p>
            <a:pPr lvl="1">
              <a:lnSpc>
                <a:spcPct val="130000"/>
              </a:lnSpc>
            </a:pPr>
            <a:endParaRPr lang="zh-CN" altLang="en-US"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graphicFrame>
        <p:nvGraphicFramePr>
          <p:cNvPr id="36" name="Object 5">
            <a:extLst>
              <a:ext uri="{FF2B5EF4-FFF2-40B4-BE49-F238E27FC236}">
                <a16:creationId xmlns:a16="http://schemas.microsoft.com/office/drawing/2014/main" id="{A2E70032-8A1D-482F-B657-605E7B2DFEDD}"/>
              </a:ext>
            </a:extLst>
          </p:cNvPr>
          <p:cNvGraphicFramePr>
            <a:graphicFrameLocks noChangeAspect="1"/>
          </p:cNvGraphicFramePr>
          <p:nvPr>
            <p:extLst>
              <p:ext uri="{D42A27DB-BD31-4B8C-83A1-F6EECF244321}">
                <p14:modId xmlns:p14="http://schemas.microsoft.com/office/powerpoint/2010/main" val="1331170831"/>
              </p:ext>
            </p:extLst>
          </p:nvPr>
        </p:nvGraphicFramePr>
        <p:xfrm>
          <a:off x="4170429" y="2743200"/>
          <a:ext cx="5463050" cy="3731334"/>
        </p:xfrm>
        <a:graphic>
          <a:graphicData uri="http://schemas.openxmlformats.org/presentationml/2006/ole">
            <mc:AlternateContent xmlns:mc="http://schemas.openxmlformats.org/markup-compatibility/2006">
              <mc:Choice xmlns:v="urn:schemas-microsoft-com:vml" Requires="v">
                <p:oleObj spid="_x0000_s1105" name="SmartDraw" r:id="rId4" imgW="3492720" imgH="2066400" progId="SmartDraw.2">
                  <p:embed/>
                </p:oleObj>
              </mc:Choice>
              <mc:Fallback>
                <p:oleObj name="SmartDraw" r:id="rId4" imgW="3492720" imgH="2066400" progId="SmartDraw.2">
                  <p:embed/>
                  <p:pic>
                    <p:nvPicPr>
                      <p:cNvPr id="502789" name="Object 5">
                        <a:extLst>
                          <a:ext uri="{FF2B5EF4-FFF2-40B4-BE49-F238E27FC236}">
                            <a16:creationId xmlns:a16="http://schemas.microsoft.com/office/drawing/2014/main" id="{0FAF371A-6572-42B5-9575-B0982A419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0429" y="2743200"/>
                        <a:ext cx="5463050" cy="37313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3975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与普通优化算法的区别</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不是从单个点开始，在群体中从一个点开始搜索</a:t>
            </a:r>
          </a:p>
          <a:p>
            <a:pPr lvl="1">
              <a:lnSpc>
                <a:spcPct val="130000"/>
              </a:lnSpc>
            </a:pPr>
            <a:r>
              <a:rPr lang="zh-CN" altLang="en-US" sz="2800" b="1" dirty="0">
                <a:latin typeface="楷体" panose="02010609060101010101" pitchFamily="49" charset="-122"/>
                <a:ea typeface="楷体" panose="02010609060101010101" pitchFamily="49" charset="-122"/>
              </a:rPr>
              <a:t>遗传算法求解时使用特定问题的信息极少，容易形成通用算法程序</a:t>
            </a:r>
          </a:p>
          <a:p>
            <a:pPr lvl="1">
              <a:lnSpc>
                <a:spcPct val="130000"/>
              </a:lnSpc>
            </a:pPr>
            <a:r>
              <a:rPr lang="zh-CN" altLang="en-US" sz="2800" b="1" dirty="0">
                <a:latin typeface="楷体" panose="02010609060101010101" pitchFamily="49" charset="-122"/>
                <a:ea typeface="楷体" panose="02010609060101010101" pitchFamily="49" charset="-122"/>
              </a:rPr>
              <a:t>容错能力强</a:t>
            </a:r>
          </a:p>
          <a:p>
            <a:pPr lvl="1">
              <a:lnSpc>
                <a:spcPct val="130000"/>
              </a:lnSpc>
            </a:pPr>
            <a:r>
              <a:rPr lang="zh-CN" altLang="en-US" sz="2800" b="1" dirty="0">
                <a:latin typeface="楷体" panose="02010609060101010101" pitchFamily="49" charset="-122"/>
                <a:ea typeface="楷体" panose="02010609060101010101" pitchFamily="49" charset="-122"/>
              </a:rPr>
              <a:t>利用概率转移规则，非确定性规则</a:t>
            </a:r>
          </a:p>
          <a:p>
            <a:pPr lvl="1">
              <a:lnSpc>
                <a:spcPct val="130000"/>
              </a:lnSpc>
            </a:pPr>
            <a:endParaRPr lang="zh-CN" altLang="en-US" sz="28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48261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 calcmode="lin" valueType="num">
                                      <p:cBhvr additive="base">
                                        <p:cTn id="7"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 calcmode="lin" valueType="num">
                                      <p:cBhvr additive="base">
                                        <p:cTn id="13" dur="500"/>
                                        <p:tgtEl>
                                          <p:spTgt spid="16">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1000"/>
                                        <p:tgtEl>
                                          <p:spTgt spid="16">
                                            <p:txEl>
                                              <p:pRg st="3" end="3"/>
                                            </p:txEl>
                                          </p:spTgt>
                                        </p:tgtEl>
                                      </p:cBhvr>
                                    </p:animEffect>
                                    <p:anim calcmode="lin" valueType="num">
                                      <p:cBhvr>
                                        <p:cTn id="20"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6">
                                            <p:txEl>
                                              <p:pRg st="4" end="4"/>
                                            </p:txEl>
                                          </p:spTgt>
                                        </p:tgtEl>
                                        <p:attrNameLst>
                                          <p:attrName>style.visibility</p:attrName>
                                        </p:attrNameLst>
                                      </p:cBhvr>
                                      <p:to>
                                        <p:strVal val="visible"/>
                                      </p:to>
                                    </p:set>
                                    <p:animEffect transition="in" filter="fade">
                                      <p:cBhvr>
                                        <p:cTn id="26" dur="1000"/>
                                        <p:tgtEl>
                                          <p:spTgt spid="16">
                                            <p:txEl>
                                              <p:pRg st="4" end="4"/>
                                            </p:txEl>
                                          </p:spTgt>
                                        </p:tgtEl>
                                      </p:cBhvr>
                                    </p:animEffect>
                                    <p:anim calcmode="lin" valueType="num">
                                      <p:cBhvr>
                                        <p:cTn id="27"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遗传算法的五个基本要素</a:t>
            </a:r>
            <a:endParaRPr lang="zh-CN" altLang="en-US" sz="2800" b="1" dirty="0">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参数编码</a:t>
            </a:r>
          </a:p>
          <a:p>
            <a:pPr lvl="1">
              <a:lnSpc>
                <a:spcPct val="130000"/>
              </a:lnSpc>
            </a:pPr>
            <a:r>
              <a:rPr lang="zh-CN" altLang="en-US" sz="2800" b="1" dirty="0">
                <a:latin typeface="楷体" panose="02010609060101010101" pitchFamily="49" charset="-122"/>
                <a:ea typeface="楷体" panose="02010609060101010101" pitchFamily="49" charset="-122"/>
              </a:rPr>
              <a:t>初始群体的设定</a:t>
            </a:r>
          </a:p>
          <a:p>
            <a:pPr lvl="1">
              <a:lnSpc>
                <a:spcPct val="130000"/>
              </a:lnSpc>
            </a:pPr>
            <a:r>
              <a:rPr lang="zh-CN" altLang="en-US" sz="2800" b="1" dirty="0">
                <a:latin typeface="楷体" panose="02010609060101010101" pitchFamily="49" charset="-122"/>
                <a:ea typeface="楷体" panose="02010609060101010101" pitchFamily="49" charset="-122"/>
              </a:rPr>
              <a:t>适应度函数的设计</a:t>
            </a:r>
          </a:p>
          <a:p>
            <a:pPr lvl="1">
              <a:lnSpc>
                <a:spcPct val="130000"/>
              </a:lnSpc>
            </a:pPr>
            <a:r>
              <a:rPr lang="zh-CN" altLang="en-US" sz="2800" b="1" dirty="0">
                <a:latin typeface="楷体" panose="02010609060101010101" pitchFamily="49" charset="-122"/>
                <a:ea typeface="楷体" panose="02010609060101010101" pitchFamily="49" charset="-122"/>
              </a:rPr>
              <a:t>遗传操作设计</a:t>
            </a:r>
          </a:p>
          <a:p>
            <a:pPr lvl="1">
              <a:lnSpc>
                <a:spcPct val="130000"/>
              </a:lnSpc>
            </a:pPr>
            <a:r>
              <a:rPr lang="zh-CN" altLang="en-US" sz="2800" b="1" dirty="0">
                <a:latin typeface="楷体" panose="02010609060101010101" pitchFamily="49" charset="-122"/>
                <a:ea typeface="楷体" panose="02010609060101010101" pitchFamily="49" charset="-122"/>
              </a:rPr>
              <a:t>控制参数设定</a:t>
            </a:r>
          </a:p>
          <a:p>
            <a:pPr lvl="1">
              <a:lnSpc>
                <a:spcPct val="130000"/>
              </a:lnSpc>
            </a:pPr>
            <a:endParaRPr lang="en-US" altLang="zh-CN" sz="2800"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201780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0">
            <a:extLst>
              <a:ext uri="{FF2B5EF4-FFF2-40B4-BE49-F238E27FC236}">
                <a16:creationId xmlns:a16="http://schemas.microsoft.com/office/drawing/2014/main" id="{043542AC-F3E8-2B42-BE98-89E821625427}"/>
              </a:ext>
            </a:extLst>
          </p:cNvPr>
          <p:cNvSpPr/>
          <p:nvPr/>
        </p:nvSpPr>
        <p:spPr>
          <a:xfrm>
            <a:off x="3061483"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01</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6" name="矩形 20">
            <a:extLst>
              <a:ext uri="{FF2B5EF4-FFF2-40B4-BE49-F238E27FC236}">
                <a16:creationId xmlns:a16="http://schemas.microsoft.com/office/drawing/2014/main" id="{36CDEBC8-CA07-3240-A720-700079EDEBBF}"/>
              </a:ext>
            </a:extLst>
          </p:cNvPr>
          <p:cNvSpPr/>
          <p:nvPr/>
        </p:nvSpPr>
        <p:spPr>
          <a:xfrm>
            <a:off x="8185020"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02</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7" name="矩形 20">
            <a:extLst>
              <a:ext uri="{FF2B5EF4-FFF2-40B4-BE49-F238E27FC236}">
                <a16:creationId xmlns:a16="http://schemas.microsoft.com/office/drawing/2014/main" id="{F2EC2BB7-4BB8-EB4E-A983-51B8D8C8DEED}"/>
              </a:ext>
            </a:extLst>
          </p:cNvPr>
          <p:cNvSpPr/>
          <p:nvPr/>
        </p:nvSpPr>
        <p:spPr>
          <a:xfrm>
            <a:off x="3061483"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03</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8" name="矩形 20">
            <a:extLst>
              <a:ext uri="{FF2B5EF4-FFF2-40B4-BE49-F238E27FC236}">
                <a16:creationId xmlns:a16="http://schemas.microsoft.com/office/drawing/2014/main" id="{B03B3DF4-36F0-A246-BE97-FBC59C6E7947}"/>
              </a:ext>
            </a:extLst>
          </p:cNvPr>
          <p:cNvSpPr/>
          <p:nvPr/>
        </p:nvSpPr>
        <p:spPr>
          <a:xfrm>
            <a:off x="8185020"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04</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9" name="文本框 17">
            <a:extLst>
              <a:ext uri="{FF2B5EF4-FFF2-40B4-BE49-F238E27FC236}">
                <a16:creationId xmlns:a16="http://schemas.microsoft.com/office/drawing/2014/main" id="{7709693A-60A1-7F4D-8735-5FFCB483A97B}"/>
              </a:ext>
            </a:extLst>
          </p:cNvPr>
          <p:cNvSpPr txBox="1"/>
          <p:nvPr/>
        </p:nvSpPr>
        <p:spPr>
          <a:xfrm>
            <a:off x="192426" y="1507076"/>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accent3">
                    <a:lumMod val="50000"/>
                  </a:schemeClr>
                </a:solidFill>
                <a:latin typeface="微软雅黑" panose="020B0503020204020204" charset="-122"/>
                <a:ea typeface="微软雅黑" panose="020B0503020204020204" charset="-122"/>
              </a:rPr>
              <a:t>遗传编码</a:t>
            </a:r>
          </a:p>
        </p:txBody>
      </p:sp>
      <p:sp>
        <p:nvSpPr>
          <p:cNvPr id="11" name="文本框 17">
            <a:extLst>
              <a:ext uri="{FF2B5EF4-FFF2-40B4-BE49-F238E27FC236}">
                <a16:creationId xmlns:a16="http://schemas.microsoft.com/office/drawing/2014/main" id="{966D4974-6FD9-3441-9D4C-ED84EC6D6196}"/>
              </a:ext>
            </a:extLst>
          </p:cNvPr>
          <p:cNvSpPr txBox="1"/>
          <p:nvPr/>
        </p:nvSpPr>
        <p:spPr>
          <a:xfrm>
            <a:off x="9256376" y="1507076"/>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群体设置</a:t>
            </a:r>
          </a:p>
        </p:txBody>
      </p:sp>
      <p:sp>
        <p:nvSpPr>
          <p:cNvPr id="13" name="文本框 17">
            <a:extLst>
              <a:ext uri="{FF2B5EF4-FFF2-40B4-BE49-F238E27FC236}">
                <a16:creationId xmlns:a16="http://schemas.microsoft.com/office/drawing/2014/main" id="{4FA2BB29-CA4E-6A4B-A350-DC312195DAF6}"/>
              </a:ext>
            </a:extLst>
          </p:cNvPr>
          <p:cNvSpPr txBox="1"/>
          <p:nvPr/>
        </p:nvSpPr>
        <p:spPr>
          <a:xfrm>
            <a:off x="192426" y="310012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适应度函数</a:t>
            </a:r>
          </a:p>
        </p:txBody>
      </p:sp>
      <p:sp>
        <p:nvSpPr>
          <p:cNvPr id="15" name="文本框 17">
            <a:extLst>
              <a:ext uri="{FF2B5EF4-FFF2-40B4-BE49-F238E27FC236}">
                <a16:creationId xmlns:a16="http://schemas.microsoft.com/office/drawing/2014/main" id="{9C23D6FF-8EB0-D44D-B2C2-8836360DEB81}"/>
              </a:ext>
            </a:extLst>
          </p:cNvPr>
          <p:cNvSpPr txBox="1"/>
          <p:nvPr/>
        </p:nvSpPr>
        <p:spPr>
          <a:xfrm>
            <a:off x="9256376" y="310012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选择</a:t>
            </a:r>
          </a:p>
        </p:txBody>
      </p:sp>
      <p:pic>
        <p:nvPicPr>
          <p:cNvPr id="18" name="Picture 5" descr="C:\Users\ADMINI~1\AppData\Local\Temp\360zip$Temp\360$4\标志_红色.png">
            <a:extLst>
              <a:ext uri="{FF2B5EF4-FFF2-40B4-BE49-F238E27FC236}">
                <a16:creationId xmlns:a16="http://schemas.microsoft.com/office/drawing/2014/main" id="{555EAC2A-A84C-B642-9A55-6B9EAC5786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7226" y="5982490"/>
            <a:ext cx="653020" cy="65302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20">
            <a:extLst>
              <a:ext uri="{FF2B5EF4-FFF2-40B4-BE49-F238E27FC236}">
                <a16:creationId xmlns:a16="http://schemas.microsoft.com/office/drawing/2014/main" id="{917A368A-6734-499B-BBE8-9018C475E760}"/>
              </a:ext>
            </a:extLst>
          </p:cNvPr>
          <p:cNvSpPr/>
          <p:nvPr/>
        </p:nvSpPr>
        <p:spPr>
          <a:xfrm>
            <a:off x="8185020"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06</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0" name="文本框 17">
            <a:extLst>
              <a:ext uri="{FF2B5EF4-FFF2-40B4-BE49-F238E27FC236}">
                <a16:creationId xmlns:a16="http://schemas.microsoft.com/office/drawing/2014/main" id="{760CAA60-0CF4-43EB-AE35-DB86A98A4767}"/>
              </a:ext>
            </a:extLst>
          </p:cNvPr>
          <p:cNvSpPr txBox="1"/>
          <p:nvPr/>
        </p:nvSpPr>
        <p:spPr>
          <a:xfrm>
            <a:off x="9256376" y="465044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变异</a:t>
            </a:r>
          </a:p>
        </p:txBody>
      </p:sp>
      <p:sp>
        <p:nvSpPr>
          <p:cNvPr id="21" name="矩形 20">
            <a:extLst>
              <a:ext uri="{FF2B5EF4-FFF2-40B4-BE49-F238E27FC236}">
                <a16:creationId xmlns:a16="http://schemas.microsoft.com/office/drawing/2014/main" id="{324B53EC-F672-4E3C-9BC7-288776A870B5}"/>
              </a:ext>
            </a:extLst>
          </p:cNvPr>
          <p:cNvSpPr/>
          <p:nvPr/>
        </p:nvSpPr>
        <p:spPr>
          <a:xfrm>
            <a:off x="3061483"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05</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2" name="文本框 17">
            <a:extLst>
              <a:ext uri="{FF2B5EF4-FFF2-40B4-BE49-F238E27FC236}">
                <a16:creationId xmlns:a16="http://schemas.microsoft.com/office/drawing/2014/main" id="{CB4079D9-1BC0-4D16-B5F6-AC749D2DE701}"/>
              </a:ext>
            </a:extLst>
          </p:cNvPr>
          <p:cNvSpPr txBox="1"/>
          <p:nvPr/>
        </p:nvSpPr>
        <p:spPr>
          <a:xfrm>
            <a:off x="192426" y="465044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交叉</a:t>
            </a:r>
          </a:p>
        </p:txBody>
      </p:sp>
    </p:spTree>
    <p:extLst>
      <p:ext uri="{BB962C8B-B14F-4D97-AF65-F5344CB8AC3E}">
        <p14:creationId xmlns:p14="http://schemas.microsoft.com/office/powerpoint/2010/main" val="357553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891523-F318-3447-87A3-FA3595107E14}"/>
              </a:ext>
            </a:extLst>
          </p:cNvPr>
          <p:cNvPicPr>
            <a:picLocks noChangeAspect="1"/>
          </p:cNvPicPr>
          <p:nvPr/>
        </p:nvPicPr>
        <p:blipFill>
          <a:blip r:embed="rId3"/>
          <a:stretch>
            <a:fillRect/>
          </a:stretch>
        </p:blipFill>
        <p:spPr>
          <a:xfrm>
            <a:off x="5334000" y="0"/>
            <a:ext cx="6858000" cy="6858000"/>
          </a:xfrm>
          <a:prstGeom prst="rect">
            <a:avLst/>
          </a:prstGeom>
        </p:spPr>
      </p:pic>
      <p:sp>
        <p:nvSpPr>
          <p:cNvPr id="7" name="文本框 17">
            <a:extLst>
              <a:ext uri="{FF2B5EF4-FFF2-40B4-BE49-F238E27FC236}">
                <a16:creationId xmlns:a16="http://schemas.microsoft.com/office/drawing/2014/main" id="{DEA7069F-B2AC-CA47-B7C4-DB9319234D17}"/>
              </a:ext>
            </a:extLst>
          </p:cNvPr>
          <p:cNvSpPr txBox="1"/>
          <p:nvPr/>
        </p:nvSpPr>
        <p:spPr>
          <a:xfrm>
            <a:off x="316965" y="238566"/>
            <a:ext cx="4540416" cy="584775"/>
          </a:xfrm>
          <a:prstGeom prst="rect">
            <a:avLst/>
          </a:prstGeom>
          <a:noFill/>
        </p:spPr>
        <p:txBody>
          <a:bodyPr wrap="square" rtlCol="0">
            <a:spAutoFit/>
          </a:bodyPr>
          <a:lstStyle/>
          <a:p>
            <a:pPr fontAlgn="auto">
              <a:lnSpc>
                <a:spcPct val="100000"/>
              </a:lnSpc>
            </a:pPr>
            <a:r>
              <a:rPr lang="zh-CN" altLang="en-US" sz="3200" dirty="0">
                <a:latin typeface="楷体" panose="02010609060101010101" pitchFamily="49" charset="-122"/>
                <a:ea typeface="楷体" panose="02010609060101010101" pitchFamily="49" charset="-122"/>
              </a:rPr>
              <a:t>什么是智能计算？</a:t>
            </a:r>
            <a:endParaRPr lang="zh-CN" altLang="en-US" sz="3200" b="1" dirty="0">
              <a:solidFill>
                <a:schemeClr val="accent3">
                  <a:lumMod val="50000"/>
                </a:schemeClr>
              </a:solidFill>
              <a:latin typeface="楷体" panose="02010609060101010101" pitchFamily="49" charset="-122"/>
              <a:ea typeface="楷体" panose="02010609060101010101" pitchFamily="49" charset="-122"/>
            </a:endParaRPr>
          </a:p>
        </p:txBody>
      </p:sp>
      <p:sp>
        <p:nvSpPr>
          <p:cNvPr id="8" name="文本框 19">
            <a:extLst>
              <a:ext uri="{FF2B5EF4-FFF2-40B4-BE49-F238E27FC236}">
                <a16:creationId xmlns:a16="http://schemas.microsoft.com/office/drawing/2014/main" id="{6B3968D7-6114-0943-9AE8-21B71473FE9D}"/>
              </a:ext>
            </a:extLst>
          </p:cNvPr>
          <p:cNvSpPr txBox="1"/>
          <p:nvPr/>
        </p:nvSpPr>
        <p:spPr>
          <a:xfrm>
            <a:off x="316965" y="1166842"/>
            <a:ext cx="4644493" cy="4524315"/>
          </a:xfrm>
          <a:prstGeom prst="rect">
            <a:avLst/>
          </a:prstGeom>
          <a:noFill/>
        </p:spPr>
        <p:txBody>
          <a:bodyPr wrap="square" rtlCol="0">
            <a:spAutoFit/>
          </a:bodyPr>
          <a:lstStyle/>
          <a:p>
            <a:pPr marL="285750" indent="-285750">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智能计算就是借用自然界生物界规律的启迪，根据其原理模仿设计求解问题的算法</a:t>
            </a:r>
            <a:endParaRPr lang="en-US" altLang="zh-CN"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智能是在生物的遗传、变异、生长以及外部环境的自然选择中产生的</a:t>
            </a:r>
            <a:endParaRPr lang="en-US" altLang="zh-CN"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智能计算就是</a:t>
            </a:r>
            <a:r>
              <a:rPr lang="zh-CN" altLang="en-US" sz="2400" dirty="0">
                <a:solidFill>
                  <a:srgbClr val="0070C0"/>
                </a:solidFill>
                <a:latin typeface="楷体" panose="02010609060101010101" pitchFamily="49" charset="-122"/>
                <a:ea typeface="楷体" panose="02010609060101010101" pitchFamily="49" charset="-122"/>
              </a:rPr>
              <a:t>基于结构演化</a:t>
            </a:r>
            <a:r>
              <a:rPr lang="zh-CN" altLang="en-US" sz="2400" dirty="0">
                <a:latin typeface="楷体" panose="02010609060101010101" pitchFamily="49" charset="-122"/>
                <a:ea typeface="楷体" panose="02010609060101010101" pitchFamily="49" charset="-122"/>
              </a:rPr>
              <a:t>的智能</a:t>
            </a:r>
            <a:endParaRPr lang="en-US" altLang="zh-CN"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u"/>
            </a:pPr>
            <a:endParaRPr lang="en-US" altLang="zh-CN"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典型的代表如遗传算法、免疫算法、模拟退火算法、蚁群算法、微粒群算法</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6682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arn(inVertical)">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zh-CN" altLang="en-US" sz="3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FD22F085-FD2D-4E88-8C3C-AB9505AADA07}"/>
                  </a:ext>
                </a:extLst>
              </p:cNvPr>
              <p:cNvSpPr>
                <a:spLocks noGrp="1"/>
              </p:cNvSpPr>
              <p:nvPr>
                <p:ph idx="1"/>
              </p:nvPr>
            </p:nvSpPr>
            <p:spPr>
              <a:xfrm>
                <a:off x="835200" y="1016703"/>
                <a:ext cx="11072548" cy="5546306"/>
              </a:xfrm>
            </p:spPr>
            <p:txBody>
              <a:bodyPr/>
              <a:lstStyle/>
              <a:p>
                <a:pPr>
                  <a:buFont typeface="Wingdings" panose="05000000000000000000" pitchFamily="2" charset="2"/>
                  <a:buChar char="u"/>
                </a:pPr>
                <a:r>
                  <a:rPr lang="zh-CN" altLang="en-US" b="1" dirty="0">
                    <a:solidFill>
                      <a:srgbClr val="0070C0"/>
                    </a:solidFill>
                  </a:rPr>
                  <a:t> 遗传编码</a:t>
                </a:r>
                <a:endParaRPr lang="en-US" altLang="zh-CN" b="1" dirty="0">
                  <a:solidFill>
                    <a:srgbClr val="0070C0"/>
                  </a:solidFill>
                </a:endParaRPr>
              </a:p>
              <a:p>
                <a:pPr lvl="1"/>
                <a:r>
                  <a:rPr lang="zh-CN" altLang="en-US" b="1" dirty="0"/>
                  <a:t>二进制编码：</a:t>
                </a:r>
                <a:r>
                  <a:rPr lang="zh-CN" altLang="en-US" b="1" dirty="0">
                    <a:solidFill>
                      <a:srgbClr val="C00000"/>
                    </a:solidFill>
                  </a:rPr>
                  <a:t>二进制编码是将原问题的结构变换为染色体的位串结构</a:t>
                </a:r>
                <a:endParaRPr lang="en-US" altLang="zh-CN" b="1" dirty="0">
                  <a:solidFill>
                    <a:srgbClr val="C00000"/>
                  </a:solidFill>
                </a:endParaRPr>
              </a:p>
              <a:p>
                <a:pPr marL="0" indent="536575">
                  <a:buNone/>
                </a:pPr>
                <a:r>
                  <a:rPr lang="zh-CN" altLang="en-US" sz="2800" b="1" dirty="0">
                    <a:solidFill>
                      <a:srgbClr val="00B050"/>
                    </a:solidFill>
                  </a:rPr>
                  <a:t>例</a:t>
                </a:r>
                <a:r>
                  <a:rPr lang="zh-CN" altLang="en-US" sz="2800" b="1" dirty="0">
                    <a:solidFill>
                      <a:srgbClr val="FF0000"/>
                    </a:solidFill>
                  </a:rPr>
                  <a:t> </a:t>
                </a:r>
                <a:r>
                  <a:rPr lang="zh-CN" altLang="en-US" sz="2800" b="1" dirty="0"/>
                  <a:t>设 </a:t>
                </a:r>
                <a14:m>
                  <m:oMath xmlns:m="http://schemas.openxmlformats.org/officeDocument/2006/math">
                    <m:r>
                      <a:rPr lang="en-US" altLang="zh-CN" sz="2800" b="1" i="1">
                        <a:latin typeface="Cambria Math" panose="02040503050406030204" pitchFamily="18" charset="0"/>
                      </a:rPr>
                      <m:t>−</m:t>
                    </m:r>
                    <m:r>
                      <a:rPr lang="en-US" altLang="zh-CN" sz="2800" b="1" i="1">
                        <a:latin typeface="Cambria Math" panose="02040503050406030204" pitchFamily="18" charset="0"/>
                      </a:rPr>
                      <m:t>𝟑</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𝒙</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𝟏𝟐</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oMath>
                </a14:m>
                <a:r>
                  <a:rPr lang="en-US" altLang="zh-CN" sz="2800" b="1" dirty="0"/>
                  <a:t>, </a:t>
                </a:r>
                <a:r>
                  <a:rPr lang="zh-CN" altLang="en-US" sz="2800" b="1" dirty="0"/>
                  <a:t>精度要求 </a:t>
                </a:r>
                <a14:m>
                  <m:oMath xmlns:m="http://schemas.openxmlformats.org/officeDocument/2006/math">
                    <m:r>
                      <a:rPr lang="zh-CN" altLang="en-US" sz="2800" b="1" i="1">
                        <a:latin typeface="Cambria Math" panose="02040503050406030204" pitchFamily="18" charset="0"/>
                      </a:rPr>
                      <m:t>𝜹</m:t>
                    </m:r>
                    <m:r>
                      <a:rPr lang="en-US" altLang="zh-CN" sz="2800" b="1" i="1">
                        <a:latin typeface="Cambria Math" panose="02040503050406030204" pitchFamily="18" charset="0"/>
                        <a:ea typeface="Cambria Math" panose="02040503050406030204" pitchFamily="18" charset="0"/>
                      </a:rPr>
                      <m:t>=</m:t>
                    </m:r>
                    <m:sSup>
                      <m:sSupPr>
                        <m:ctrlPr>
                          <a:rPr lang="en-US" altLang="zh-CN" sz="2800" b="1" i="1">
                            <a:latin typeface="Cambria Math" panose="02040503050406030204" pitchFamily="18" charset="0"/>
                            <a:ea typeface="Cambria Math" panose="02040503050406030204" pitchFamily="18" charset="0"/>
                          </a:rPr>
                        </m:ctrlPr>
                      </m:sSupPr>
                      <m:e>
                        <m:r>
                          <a:rPr lang="en-US" altLang="zh-CN" sz="2800" b="1" i="1">
                            <a:latin typeface="Cambria Math" panose="02040503050406030204" pitchFamily="18" charset="0"/>
                            <a:ea typeface="Cambria Math" panose="02040503050406030204" pitchFamily="18" charset="0"/>
                          </a:rPr>
                          <m:t>𝟏𝟎</m:t>
                        </m:r>
                      </m:e>
                      <m:sup>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𝟒</m:t>
                        </m:r>
                      </m:sup>
                    </m:sSup>
                  </m:oMath>
                </a14:m>
                <a:r>
                  <a:rPr lang="zh-CN" altLang="en-US" sz="2800" b="1" dirty="0"/>
                  <a:t>，如何编码</a:t>
                </a:r>
              </a:p>
              <a:p>
                <a:pPr lvl="1"/>
                <a:endParaRPr lang="en-US" altLang="zh-CN" b="1" dirty="0">
                  <a:solidFill>
                    <a:srgbClr val="C00000"/>
                  </a:solidFill>
                </a:endParaRPr>
              </a:p>
              <a:p>
                <a:pPr lvl="1"/>
                <a:endParaRPr lang="en-US" altLang="zh-CN" b="1"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常用的遗传编码算法有二进制码、格雷码（</a:t>
                </a:r>
                <a:r>
                  <a:rPr lang="en-US" altLang="zh-CN" dirty="0"/>
                  <a:t>Gray Code</a:t>
                </a:r>
                <a:r>
                  <a:rPr lang="zh-CN" altLang="en-US" dirty="0"/>
                  <a:t>）、实数编码和字符编码等</a:t>
                </a:r>
              </a:p>
              <a:p>
                <a:pPr lvl="1"/>
                <a:endParaRPr lang="en-US" altLang="zh-CN" b="1" dirty="0"/>
              </a:p>
              <a:p>
                <a:pPr lvl="1"/>
                <a:endParaRPr lang="zh-CN" altLang="en-US" b="1" dirty="0"/>
              </a:p>
            </p:txBody>
          </p:sp>
        </mc:Choice>
        <mc:Fallback xmlns="">
          <p:sp>
            <p:nvSpPr>
              <p:cNvPr id="4" name="内容占位符 3">
                <a:extLst>
                  <a:ext uri="{FF2B5EF4-FFF2-40B4-BE49-F238E27FC236}">
                    <a16:creationId xmlns:a16="http://schemas.microsoft.com/office/drawing/2014/main" id="{FD22F085-FD2D-4E88-8C3C-AB9505AADA07}"/>
                  </a:ext>
                </a:extLst>
              </p:cNvPr>
              <p:cNvSpPr>
                <a:spLocks noGrp="1" noRot="1" noChangeAspect="1" noMove="1" noResize="1" noEditPoints="1" noAdjustHandles="1" noChangeArrowheads="1" noChangeShapeType="1" noTextEdit="1"/>
              </p:cNvSpPr>
              <p:nvPr>
                <p:ph idx="1"/>
              </p:nvPr>
            </p:nvSpPr>
            <p:spPr>
              <a:xfrm>
                <a:off x="835200" y="1016703"/>
                <a:ext cx="11072548" cy="5546306"/>
              </a:xfrm>
              <a:blipFill>
                <a:blip r:embed="rId3"/>
                <a:stretch>
                  <a:fillRect l="-1211" t="-2747" r="-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648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9" end="9"/>
                                            </p:txEl>
                                          </p:spTgt>
                                        </p:tgtEl>
                                        <p:attrNameLst>
                                          <p:attrName>style.visibility</p:attrName>
                                        </p:attrNameLst>
                                      </p:cBhvr>
                                      <p:to>
                                        <p:strVal val="visible"/>
                                      </p:to>
                                    </p:set>
                                    <p:animEffect transition="in" filter="wipe(left)">
                                      <p:cBhvr>
                                        <p:cTn id="1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zh-CN" altLang="en-US" sz="3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4" name="内容占位符 3">
            <a:extLst>
              <a:ext uri="{FF2B5EF4-FFF2-40B4-BE49-F238E27FC236}">
                <a16:creationId xmlns:a16="http://schemas.microsoft.com/office/drawing/2014/main" id="{FD22F085-FD2D-4E88-8C3C-AB9505AADA07}"/>
              </a:ext>
            </a:extLst>
          </p:cNvPr>
          <p:cNvSpPr>
            <a:spLocks noGrp="1"/>
          </p:cNvSpPr>
          <p:nvPr>
            <p:ph idx="1"/>
          </p:nvPr>
        </p:nvSpPr>
        <p:spPr>
          <a:xfrm>
            <a:off x="835200" y="1016703"/>
            <a:ext cx="11072548" cy="5546306"/>
          </a:xfrm>
        </p:spPr>
        <p:txBody>
          <a:bodyPr/>
          <a:lstStyle/>
          <a:p>
            <a:pPr>
              <a:buFont typeface="Wingdings" panose="05000000000000000000" pitchFamily="2" charset="2"/>
              <a:buChar char="u"/>
            </a:pPr>
            <a:r>
              <a:rPr lang="zh-CN" altLang="en-US" b="1" dirty="0">
                <a:solidFill>
                  <a:srgbClr val="0070C0"/>
                </a:solidFill>
              </a:rPr>
              <a:t> 遗传编码</a:t>
            </a:r>
            <a:endParaRPr lang="en-US" altLang="zh-CN" b="1" dirty="0">
              <a:solidFill>
                <a:srgbClr val="0070C0"/>
              </a:solidFill>
            </a:endParaRPr>
          </a:p>
          <a:p>
            <a:pPr lvl="1"/>
            <a:r>
              <a:rPr lang="zh-CN" altLang="en-US" b="1" dirty="0"/>
              <a:t>二进制编码：</a:t>
            </a:r>
            <a:r>
              <a:rPr lang="zh-CN" altLang="en-US" b="1" dirty="0">
                <a:solidFill>
                  <a:srgbClr val="C00000"/>
                </a:solidFill>
              </a:rPr>
              <a:t>二进制编码是将原问题的结构变换为染色体的位串结构</a:t>
            </a:r>
            <a:endParaRPr lang="en-US" altLang="zh-CN" b="1" dirty="0">
              <a:solidFill>
                <a:srgbClr val="C00000"/>
              </a:solidFill>
            </a:endParaRPr>
          </a:p>
          <a:p>
            <a:pPr marL="0" indent="536575">
              <a:buNone/>
            </a:pPr>
            <a:endParaRPr lang="en-US" altLang="zh-CN" b="1" dirty="0">
              <a:solidFill>
                <a:srgbClr val="C00000"/>
              </a:solidFill>
            </a:endParaRPr>
          </a:p>
          <a:p>
            <a:pPr lvl="1"/>
            <a:endParaRPr lang="en-US" altLang="zh-CN" b="1" dirty="0"/>
          </a:p>
          <a:p>
            <a:pPr lvl="1"/>
            <a:endParaRPr lang="en-US" altLang="zh-CN" b="1" dirty="0"/>
          </a:p>
          <a:p>
            <a:pPr lvl="1"/>
            <a:endParaRPr lang="zh-CN" altLang="en-US" b="1" dirty="0"/>
          </a:p>
        </p:txBody>
      </p:sp>
      <p:pic>
        <p:nvPicPr>
          <p:cNvPr id="8" name="图片 7">
            <a:extLst>
              <a:ext uri="{FF2B5EF4-FFF2-40B4-BE49-F238E27FC236}">
                <a16:creationId xmlns:a16="http://schemas.microsoft.com/office/drawing/2014/main" id="{0B2DDDC3-7D86-4B8B-8A15-37C6A1F04329}"/>
              </a:ext>
            </a:extLst>
          </p:cNvPr>
          <p:cNvPicPr>
            <a:picLocks noChangeAspect="1"/>
          </p:cNvPicPr>
          <p:nvPr/>
        </p:nvPicPr>
        <p:blipFill>
          <a:blip r:embed="rId3"/>
          <a:stretch>
            <a:fillRect/>
          </a:stretch>
        </p:blipFill>
        <p:spPr>
          <a:xfrm>
            <a:off x="2168328" y="2385131"/>
            <a:ext cx="8209524" cy="2695238"/>
          </a:xfrm>
          <a:prstGeom prst="rect">
            <a:avLst/>
          </a:prstGeom>
        </p:spPr>
      </p:pic>
      <p:pic>
        <p:nvPicPr>
          <p:cNvPr id="9" name="图片 8">
            <a:extLst>
              <a:ext uri="{FF2B5EF4-FFF2-40B4-BE49-F238E27FC236}">
                <a16:creationId xmlns:a16="http://schemas.microsoft.com/office/drawing/2014/main" id="{35A4BADA-5137-4624-811B-A72229D6C211}"/>
              </a:ext>
            </a:extLst>
          </p:cNvPr>
          <p:cNvPicPr>
            <a:picLocks noChangeAspect="1"/>
          </p:cNvPicPr>
          <p:nvPr/>
        </p:nvPicPr>
        <p:blipFill>
          <a:blip r:embed="rId4"/>
          <a:stretch>
            <a:fillRect/>
          </a:stretch>
        </p:blipFill>
        <p:spPr>
          <a:xfrm>
            <a:off x="2168329" y="5058247"/>
            <a:ext cx="8209524" cy="1504762"/>
          </a:xfrm>
          <a:prstGeom prst="rect">
            <a:avLst/>
          </a:prstGeom>
        </p:spPr>
      </p:pic>
    </p:spTree>
    <p:extLst>
      <p:ext uri="{BB962C8B-B14F-4D97-AF65-F5344CB8AC3E}">
        <p14:creationId xmlns:p14="http://schemas.microsoft.com/office/powerpoint/2010/main" val="4008177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zh-CN" altLang="en-US" sz="3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FD22F085-FD2D-4E88-8C3C-AB9505AADA07}"/>
                  </a:ext>
                </a:extLst>
              </p:cNvPr>
              <p:cNvSpPr>
                <a:spLocks noGrp="1"/>
              </p:cNvSpPr>
              <p:nvPr>
                <p:ph idx="1"/>
              </p:nvPr>
            </p:nvSpPr>
            <p:spPr>
              <a:xfrm>
                <a:off x="835200" y="1016703"/>
                <a:ext cx="11072548" cy="5546306"/>
              </a:xfrm>
            </p:spPr>
            <p:txBody>
              <a:bodyPr/>
              <a:lstStyle/>
              <a:p>
                <a:pPr>
                  <a:buFont typeface="Wingdings" panose="05000000000000000000" pitchFamily="2" charset="2"/>
                  <a:buChar char="u"/>
                </a:pPr>
                <a:r>
                  <a:rPr lang="zh-CN" altLang="en-US" b="1" dirty="0">
                    <a:solidFill>
                      <a:srgbClr val="0070C0"/>
                    </a:solidFill>
                  </a:rPr>
                  <a:t> 遗传编码</a:t>
                </a:r>
                <a:endParaRPr lang="en-US" altLang="zh-CN" b="1" dirty="0">
                  <a:solidFill>
                    <a:srgbClr val="0070C0"/>
                  </a:solidFill>
                </a:endParaRPr>
              </a:p>
              <a:p>
                <a:pPr lvl="1"/>
                <a:r>
                  <a:rPr lang="zh-CN" altLang="en-US" b="1" dirty="0"/>
                  <a:t>二进制编码：</a:t>
                </a:r>
                <a:r>
                  <a:rPr lang="zh-CN" altLang="en-US" b="1" dirty="0">
                    <a:solidFill>
                      <a:srgbClr val="C00000"/>
                    </a:solidFill>
                  </a:rPr>
                  <a:t>二进制编码是将原问题的结构变换为染色体的位串结构</a:t>
                </a:r>
                <a:endParaRPr lang="en-US" altLang="zh-CN" b="1" dirty="0">
                  <a:solidFill>
                    <a:srgbClr val="C00000"/>
                  </a:solidFill>
                </a:endParaRPr>
              </a:p>
              <a:p>
                <a:pPr lvl="2">
                  <a:lnSpc>
                    <a:spcPct val="150000"/>
                  </a:lnSpc>
                </a:pPr>
                <a:r>
                  <a:rPr lang="zh-CN" altLang="en-US" b="1" dirty="0"/>
                  <a:t>对应范围</a:t>
                </a:r>
                <a14:m>
                  <m:oMath xmlns:m="http://schemas.openxmlformats.org/officeDocument/2006/math">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𝒎𝒊𝒏</m:t>
                        </m:r>
                      </m:sub>
                    </m:sSub>
                    <m:r>
                      <a:rPr lang="en-US" altLang="zh-CN" b="1" i="1">
                        <a:latin typeface="Cambria Math" panose="02040503050406030204" pitchFamily="18" charset="0"/>
                      </a:rPr>
                      <m:t>, </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𝒎𝒂𝒙</m:t>
                        </m:r>
                      </m:sub>
                    </m:sSub>
                    <m:r>
                      <a:rPr lang="en-US" altLang="zh-CN" b="1" i="1">
                        <a:latin typeface="Cambria Math" panose="02040503050406030204" pitchFamily="18" charset="0"/>
                      </a:rPr>
                      <m:t>]</m:t>
                    </m:r>
                  </m:oMath>
                </a14:m>
                <a:r>
                  <a:rPr lang="zh-CN" altLang="en-US" b="1" dirty="0"/>
                  <a:t>，精度为</a:t>
                </a:r>
                <a14:m>
                  <m:oMath xmlns:m="http://schemas.openxmlformats.org/officeDocument/2006/math">
                    <m:r>
                      <a:rPr lang="zh-CN" altLang="en-US" b="1" i="1">
                        <a:latin typeface="Cambria Math" panose="02040503050406030204" pitchFamily="18" charset="0"/>
                      </a:rPr>
                      <m:t>𝝈</m:t>
                    </m:r>
                  </m:oMath>
                </a14:m>
                <a:endParaRPr lang="en-US" altLang="zh-CN" b="1" dirty="0"/>
              </a:p>
              <a:p>
                <a:pPr lvl="2">
                  <a:lnSpc>
                    <a:spcPct val="150000"/>
                  </a:lnSpc>
                </a:pPr>
                <a:r>
                  <a:rPr lang="zh-CN" altLang="en-US" b="1" dirty="0"/>
                  <a:t>确定需要多少位的二进制编码串能够覆盖范围内的所有数</a:t>
                </a:r>
                <a:endParaRPr lang="en-US" altLang="zh-CN" b="1" dirty="0"/>
              </a:p>
              <a:p>
                <a:pPr lvl="3">
                  <a:lnSpc>
                    <a:spcPct val="150000"/>
                  </a:lnSpc>
                </a:pPr>
                <a14:m>
                  <m:oMath xmlns:m="http://schemas.openxmlformats.org/officeDocument/2006/math">
                    <m:r>
                      <a:rPr lang="en-US" altLang="zh-CN" b="1" i="1">
                        <a:latin typeface="Cambria Math" panose="02040503050406030204" pitchFamily="18" charset="0"/>
                      </a:rPr>
                      <m:t>𝑵</m:t>
                    </m:r>
                    <m:r>
                      <a:rPr lang="en-US" altLang="zh-CN" b="1" i="1">
                        <a:latin typeface="Cambria Math" panose="02040503050406030204" pitchFamily="18" charset="0"/>
                      </a:rPr>
                      <m:t>=</m:t>
                    </m:r>
                    <m:f>
                      <m:fPr>
                        <m:ctrlPr>
                          <a:rPr lang="en-US" altLang="zh-CN" b="1" i="1">
                            <a:latin typeface="Cambria Math" panose="02040503050406030204" pitchFamily="18" charset="0"/>
                          </a:rPr>
                        </m:ctrlPr>
                      </m:fPr>
                      <m:num>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𝒎𝒂𝒙</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𝒎𝒊𝒏</m:t>
                            </m:r>
                          </m:sub>
                        </m:sSub>
                      </m:num>
                      <m:den>
                        <m:r>
                          <a:rPr lang="zh-CN" altLang="en-US" b="1" i="1">
                            <a:latin typeface="Cambria Math" panose="02040503050406030204" pitchFamily="18" charset="0"/>
                          </a:rPr>
                          <m:t>𝝈</m:t>
                        </m:r>
                      </m:den>
                    </m:f>
                    <m:r>
                      <a:rPr lang="en-US" altLang="zh-CN" b="1" i="1">
                        <a:latin typeface="Cambria Math" panose="02040503050406030204" pitchFamily="18" charset="0"/>
                      </a:rPr>
                      <m:t>+</m:t>
                    </m:r>
                    <m:r>
                      <a:rPr lang="en-US" altLang="zh-CN" b="1" i="1">
                        <a:latin typeface="Cambria Math" panose="02040503050406030204" pitchFamily="18" charset="0"/>
                      </a:rPr>
                      <m:t>𝟏</m:t>
                    </m:r>
                  </m:oMath>
                </a14:m>
                <a:endParaRPr lang="en-US" altLang="zh-CN" b="1" dirty="0"/>
              </a:p>
              <a:p>
                <a:pPr lvl="3">
                  <a:lnSpc>
                    <a:spcPct val="150000"/>
                  </a:lnSpc>
                </a:pP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𝟐</m:t>
                        </m:r>
                      </m:e>
                      <m:sup>
                        <m:r>
                          <a:rPr lang="en-US" altLang="zh-CN" b="1" i="1">
                            <a:latin typeface="Cambria Math" panose="02040503050406030204" pitchFamily="18" charset="0"/>
                          </a:rPr>
                          <m:t>𝝀</m:t>
                        </m:r>
                        <m:r>
                          <a:rPr lang="en-US" altLang="zh-CN" b="1" i="1">
                            <a:latin typeface="Cambria Math" panose="02040503050406030204" pitchFamily="18" charset="0"/>
                          </a:rPr>
                          <m:t>−</m:t>
                        </m:r>
                        <m:r>
                          <a:rPr lang="en-US" altLang="zh-CN" b="1" i="1">
                            <a:latin typeface="Cambria Math" panose="02040503050406030204" pitchFamily="18" charset="0"/>
                          </a:rPr>
                          <m:t>𝟏</m:t>
                        </m:r>
                      </m:sup>
                    </m:sSup>
                    <m:r>
                      <a:rPr lang="en-US" altLang="zh-CN" b="1" i="1">
                        <a:latin typeface="Cambria Math" panose="02040503050406030204" pitchFamily="18" charset="0"/>
                      </a:rPr>
                      <m:t>&lt;</m:t>
                    </m:r>
                    <m:r>
                      <a:rPr lang="en-US" altLang="zh-CN" b="1" i="1">
                        <a:latin typeface="Cambria Math" panose="02040503050406030204" pitchFamily="18" charset="0"/>
                      </a:rPr>
                      <m:t>𝑵</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𝟐</m:t>
                        </m:r>
                      </m:e>
                      <m:sup>
                        <m:r>
                          <a:rPr lang="en-US" altLang="zh-CN" b="1" i="1">
                            <a:latin typeface="Cambria Math" panose="02040503050406030204" pitchFamily="18" charset="0"/>
                            <a:ea typeface="Cambria Math" panose="02040503050406030204" pitchFamily="18" charset="0"/>
                          </a:rPr>
                          <m:t>𝝀</m:t>
                        </m:r>
                      </m:sup>
                    </m:sSup>
                  </m:oMath>
                </a14:m>
                <a:endParaRPr lang="en-US" altLang="zh-CN" b="1" dirty="0"/>
              </a:p>
              <a:p>
                <a:pPr lvl="3">
                  <a:lnSpc>
                    <a:spcPct val="150000"/>
                  </a:lnSpc>
                </a:pPr>
                <a:r>
                  <a:rPr lang="zh-CN" altLang="en-US" b="1" dirty="0"/>
                  <a:t>确定位数位</a:t>
                </a:r>
                <a14:m>
                  <m:oMath xmlns:m="http://schemas.openxmlformats.org/officeDocument/2006/math">
                    <m:r>
                      <a:rPr lang="en-US" altLang="zh-CN" b="1" i="1">
                        <a:latin typeface="Cambria Math" panose="02040503050406030204" pitchFamily="18" charset="0"/>
                      </a:rPr>
                      <m:t>𝝀</m:t>
                    </m:r>
                  </m:oMath>
                </a14:m>
                <a:endParaRPr lang="en-US" altLang="zh-CN" b="1" dirty="0"/>
              </a:p>
              <a:p>
                <a:pPr lvl="1"/>
                <a:endParaRPr lang="en-US" altLang="zh-CN" b="1" dirty="0"/>
              </a:p>
              <a:p>
                <a:pPr lvl="1"/>
                <a:endParaRPr lang="en-US" altLang="zh-CN" b="1" dirty="0"/>
              </a:p>
              <a:p>
                <a:pPr lvl="1"/>
                <a:endParaRPr lang="zh-CN" altLang="en-US" b="1" dirty="0"/>
              </a:p>
            </p:txBody>
          </p:sp>
        </mc:Choice>
        <mc:Fallback xmlns="">
          <p:sp>
            <p:nvSpPr>
              <p:cNvPr id="4" name="内容占位符 3">
                <a:extLst>
                  <a:ext uri="{FF2B5EF4-FFF2-40B4-BE49-F238E27FC236}">
                    <a16:creationId xmlns:a16="http://schemas.microsoft.com/office/drawing/2014/main" id="{FD22F085-FD2D-4E88-8C3C-AB9505AADA07}"/>
                  </a:ext>
                </a:extLst>
              </p:cNvPr>
              <p:cNvSpPr>
                <a:spLocks noGrp="1" noRot="1" noChangeAspect="1" noMove="1" noResize="1" noEditPoints="1" noAdjustHandles="1" noChangeArrowheads="1" noChangeShapeType="1" noTextEdit="1"/>
              </p:cNvSpPr>
              <p:nvPr>
                <p:ph idx="1"/>
              </p:nvPr>
            </p:nvSpPr>
            <p:spPr>
              <a:xfrm>
                <a:off x="835200" y="1016703"/>
                <a:ext cx="11072548" cy="5546306"/>
              </a:xfrm>
              <a:blipFill>
                <a:blip r:embed="rId3"/>
                <a:stretch>
                  <a:fillRect l="-1211" t="-27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450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zh-CN" altLang="en-US" sz="3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4" name="内容占位符 3">
            <a:extLst>
              <a:ext uri="{FF2B5EF4-FFF2-40B4-BE49-F238E27FC236}">
                <a16:creationId xmlns:a16="http://schemas.microsoft.com/office/drawing/2014/main" id="{FD22F085-FD2D-4E88-8C3C-AB9505AADA07}"/>
              </a:ext>
            </a:extLst>
          </p:cNvPr>
          <p:cNvSpPr>
            <a:spLocks noGrp="1"/>
          </p:cNvSpPr>
          <p:nvPr>
            <p:ph idx="1"/>
          </p:nvPr>
        </p:nvSpPr>
        <p:spPr>
          <a:xfrm>
            <a:off x="835200" y="1016703"/>
            <a:ext cx="11072548" cy="5546306"/>
          </a:xfrm>
        </p:spPr>
        <p:txBody>
          <a:bodyPr/>
          <a:lstStyle/>
          <a:p>
            <a:pPr>
              <a:buFont typeface="Wingdings" panose="05000000000000000000" pitchFamily="2" charset="2"/>
              <a:buChar char="u"/>
            </a:pPr>
            <a:r>
              <a:rPr lang="zh-CN" altLang="en-US" b="1" dirty="0">
                <a:solidFill>
                  <a:srgbClr val="0070C0"/>
                </a:solidFill>
              </a:rPr>
              <a:t> 遗传编码</a:t>
            </a:r>
            <a:endParaRPr lang="en-US" altLang="zh-CN" b="1" dirty="0">
              <a:solidFill>
                <a:srgbClr val="0070C0"/>
              </a:solidFill>
            </a:endParaRPr>
          </a:p>
          <a:p>
            <a:pPr lvl="1"/>
            <a:r>
              <a:rPr lang="zh-CN" altLang="en-US" b="1" dirty="0"/>
              <a:t>二进制编码：</a:t>
            </a:r>
            <a:r>
              <a:rPr lang="zh-CN" altLang="en-US" b="1" dirty="0">
                <a:solidFill>
                  <a:srgbClr val="C00000"/>
                </a:solidFill>
              </a:rPr>
              <a:t>二进制编码是将原问题的结构变换为染色体的位串结构</a:t>
            </a:r>
            <a:endParaRPr lang="en-US" altLang="zh-CN" b="1" dirty="0">
              <a:solidFill>
                <a:srgbClr val="C00000"/>
              </a:solidFill>
            </a:endParaRPr>
          </a:p>
          <a:p>
            <a:pPr marL="0" indent="536575">
              <a:buNone/>
            </a:pPr>
            <a:endParaRPr lang="en-US" altLang="zh-CN" b="1" dirty="0">
              <a:solidFill>
                <a:srgbClr val="C00000"/>
              </a:solidFill>
            </a:endParaRPr>
          </a:p>
          <a:p>
            <a:pPr lvl="1"/>
            <a:endParaRPr lang="en-US" altLang="zh-CN" b="1" dirty="0"/>
          </a:p>
          <a:p>
            <a:pPr lvl="1"/>
            <a:endParaRPr lang="en-US" altLang="zh-CN" b="1" dirty="0"/>
          </a:p>
          <a:p>
            <a:pPr lvl="1"/>
            <a:endParaRPr lang="zh-CN" altLang="en-US" b="1" dirty="0"/>
          </a:p>
        </p:txBody>
      </p:sp>
      <p:pic>
        <p:nvPicPr>
          <p:cNvPr id="10" name="图片 9">
            <a:extLst>
              <a:ext uri="{FF2B5EF4-FFF2-40B4-BE49-F238E27FC236}">
                <a16:creationId xmlns:a16="http://schemas.microsoft.com/office/drawing/2014/main" id="{F269A18E-3965-4951-98AF-B65BB37F1CC0}"/>
              </a:ext>
            </a:extLst>
          </p:cNvPr>
          <p:cNvPicPr>
            <a:picLocks noChangeAspect="1"/>
          </p:cNvPicPr>
          <p:nvPr/>
        </p:nvPicPr>
        <p:blipFill>
          <a:blip r:embed="rId3"/>
          <a:stretch>
            <a:fillRect/>
          </a:stretch>
        </p:blipFill>
        <p:spPr>
          <a:xfrm>
            <a:off x="1815486" y="2389856"/>
            <a:ext cx="9126538" cy="2849964"/>
          </a:xfrm>
          <a:prstGeom prst="rect">
            <a:avLst/>
          </a:prstGeom>
        </p:spPr>
      </p:pic>
      <p:sp>
        <p:nvSpPr>
          <p:cNvPr id="3" name="矩形 2">
            <a:extLst>
              <a:ext uri="{FF2B5EF4-FFF2-40B4-BE49-F238E27FC236}">
                <a16:creationId xmlns:a16="http://schemas.microsoft.com/office/drawing/2014/main" id="{46A82431-26E7-4E08-A42A-5335922BD9C7}"/>
              </a:ext>
            </a:extLst>
          </p:cNvPr>
          <p:cNvSpPr/>
          <p:nvPr/>
        </p:nvSpPr>
        <p:spPr>
          <a:xfrm>
            <a:off x="1724628" y="4255768"/>
            <a:ext cx="9217396" cy="984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1D4FBDE-1AAC-4D9C-96E4-5BB6E7CCA825}"/>
                  </a:ext>
                </a:extLst>
              </p:cNvPr>
              <p:cNvSpPr/>
              <p:nvPr/>
            </p:nvSpPr>
            <p:spPr>
              <a:xfrm>
                <a:off x="2746150" y="4245209"/>
                <a:ext cx="3227294"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𝑼</m:t>
                          </m:r>
                        </m:e>
                        <m:sub>
                          <m:r>
                            <a:rPr lang="en-US" altLang="zh-CN" b="1" i="1">
                              <a:latin typeface="Cambria Math" panose="02040503050406030204" pitchFamily="18" charset="0"/>
                            </a:rPr>
                            <m:t>𝒎𝒊𝒏</m:t>
                          </m:r>
                        </m:sub>
                      </m:sSub>
                      <m:r>
                        <a:rPr lang="en-US" altLang="zh-CN" b="1">
                          <a:latin typeface="Cambria Math" panose="02040503050406030204" pitchFamily="18" charset="0"/>
                        </a:rPr>
                        <m:t>+</m:t>
                      </m:r>
                      <m:d>
                        <m:dPr>
                          <m:ctrlPr>
                            <a:rPr lang="en-US" altLang="zh-CN" b="1" i="1">
                              <a:latin typeface="Cambria Math" panose="02040503050406030204" pitchFamily="18" charset="0"/>
                            </a:rPr>
                          </m:ctrlPr>
                        </m:dPr>
                        <m:e>
                          <m:nary>
                            <m:naryPr>
                              <m:chr m:val="∑"/>
                              <m:ctrlPr>
                                <a:rPr lang="en-US" altLang="zh-CN" b="1" i="1">
                                  <a:latin typeface="Cambria Math" panose="02040503050406030204" pitchFamily="18" charset="0"/>
                                </a:rPr>
                              </m:ctrlPr>
                            </m:naryPr>
                            <m:sub>
                              <m:r>
                                <m:rPr>
                                  <m:brk m:alnAt="23"/>
                                </m:rPr>
                                <a:rPr lang="en-US" altLang="zh-CN" b="1" i="1">
                                  <a:latin typeface="Cambria Math" panose="02040503050406030204" pitchFamily="18" charset="0"/>
                                </a:rPr>
                                <m:t>𝒊</m:t>
                              </m:r>
                              <m:r>
                                <a:rPr lang="en-US" altLang="zh-CN" b="1" i="1">
                                  <a:latin typeface="Cambria Math" panose="02040503050406030204" pitchFamily="18" charset="0"/>
                                </a:rPr>
                                <m:t>=</m:t>
                              </m:r>
                              <m:r>
                                <a:rPr lang="zh-CN" altLang="en-US" b="1" i="1">
                                  <a:latin typeface="Cambria Math" panose="02040503050406030204" pitchFamily="18" charset="0"/>
                                </a:rPr>
                                <m:t>𝝀</m:t>
                              </m:r>
                            </m:sub>
                            <m:sup>
                              <m:r>
                                <a:rPr lang="en-US" altLang="zh-CN" b="1" i="1">
                                  <a:latin typeface="Cambria Math" panose="02040503050406030204" pitchFamily="18" charset="0"/>
                                </a:rPr>
                                <m:t>𝟏</m:t>
                              </m:r>
                            </m:sup>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𝒃</m:t>
                                  </m:r>
                                </m:e>
                                <m:sub>
                                  <m:r>
                                    <a:rPr lang="en-US" altLang="zh-CN" b="1" i="1">
                                      <a:latin typeface="Cambria Math" panose="02040503050406030204" pitchFamily="18" charset="0"/>
                                    </a:rPr>
                                    <m:t>𝒊</m:t>
                                  </m:r>
                                </m:sub>
                              </m:sSub>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𝟐</m:t>
                                  </m:r>
                                </m:e>
                                <m:sup>
                                  <m:r>
                                    <a:rPr lang="en-US" altLang="zh-CN" b="1" i="1">
                                      <a:latin typeface="Cambria Math" panose="02040503050406030204" pitchFamily="18" charset="0"/>
                                      <a:ea typeface="Cambria Math" panose="02040503050406030204" pitchFamily="18" charset="0"/>
                                    </a:rPr>
                                    <m:t>𝒊</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𝟏</m:t>
                                  </m:r>
                                </m:sup>
                              </m:sSup>
                            </m:e>
                          </m:nary>
                        </m:e>
                      </m:d>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rPr>
                        <m:t>𝜹</m:t>
                      </m:r>
                    </m:oMath>
                  </m:oMathPara>
                </a14:m>
                <a:endParaRPr lang="zh-CN" altLang="en-US" dirty="0"/>
              </a:p>
            </p:txBody>
          </p:sp>
        </mc:Choice>
        <mc:Fallback xmlns="">
          <p:sp>
            <p:nvSpPr>
              <p:cNvPr id="8" name="矩形 7">
                <a:extLst>
                  <a:ext uri="{FF2B5EF4-FFF2-40B4-BE49-F238E27FC236}">
                    <a16:creationId xmlns:a16="http://schemas.microsoft.com/office/drawing/2014/main" id="{F1D4FBDE-1AAC-4D9C-96E4-5BB6E7CCA825}"/>
                  </a:ext>
                </a:extLst>
              </p:cNvPr>
              <p:cNvSpPr>
                <a:spLocks noRot="1" noChangeAspect="1" noMove="1" noResize="1" noEditPoints="1" noAdjustHandles="1" noChangeArrowheads="1" noChangeShapeType="1" noTextEdit="1"/>
              </p:cNvSpPr>
              <p:nvPr/>
            </p:nvSpPr>
            <p:spPr>
              <a:xfrm>
                <a:off x="2746150" y="4245209"/>
                <a:ext cx="3227294" cy="98405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1243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zh-CN" altLang="en-US" sz="3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FD22F085-FD2D-4E88-8C3C-AB9505AADA07}"/>
                  </a:ext>
                </a:extLst>
              </p:cNvPr>
              <p:cNvSpPr>
                <a:spLocks noGrp="1"/>
              </p:cNvSpPr>
              <p:nvPr>
                <p:ph idx="1"/>
              </p:nvPr>
            </p:nvSpPr>
            <p:spPr>
              <a:xfrm>
                <a:off x="835200" y="1016703"/>
                <a:ext cx="11072548" cy="5848050"/>
              </a:xfrm>
            </p:spPr>
            <p:txBody>
              <a:bodyPr>
                <a:normAutofit/>
              </a:bodyPr>
              <a:lstStyle/>
              <a:p>
                <a:pPr>
                  <a:buFont typeface="Wingdings" panose="05000000000000000000" pitchFamily="2" charset="2"/>
                  <a:buChar char="u"/>
                </a:pPr>
                <a:r>
                  <a:rPr lang="zh-CN" altLang="en-US" b="1" dirty="0">
                    <a:solidFill>
                      <a:srgbClr val="0070C0"/>
                    </a:solidFill>
                  </a:rPr>
                  <a:t> 遗传编码</a:t>
                </a:r>
                <a:endParaRPr lang="en-US" altLang="zh-CN" b="1" dirty="0">
                  <a:solidFill>
                    <a:srgbClr val="0070C0"/>
                  </a:solidFill>
                </a:endParaRPr>
              </a:p>
              <a:p>
                <a:pPr lvl="1"/>
                <a:r>
                  <a:rPr lang="zh-CN" altLang="en-US" b="1" dirty="0"/>
                  <a:t>二进制编码：</a:t>
                </a:r>
                <a:r>
                  <a:rPr lang="zh-CN" altLang="en-US" b="1" dirty="0">
                    <a:solidFill>
                      <a:srgbClr val="C00000"/>
                    </a:solidFill>
                  </a:rPr>
                  <a:t>二进制编码是将原问题的结构变换为染色体的位串结构</a:t>
                </a:r>
                <a:endParaRPr lang="en-US" altLang="zh-CN" b="1" dirty="0">
                  <a:solidFill>
                    <a:srgbClr val="C00000"/>
                  </a:solidFill>
                </a:endParaRPr>
              </a:p>
              <a:p>
                <a:pPr marL="0" indent="536575">
                  <a:lnSpc>
                    <a:spcPct val="130000"/>
                  </a:lnSpc>
                  <a:buNone/>
                </a:pPr>
                <a:r>
                  <a:rPr lang="zh-CN" altLang="en-US" sz="2800" b="1" dirty="0">
                    <a:solidFill>
                      <a:srgbClr val="00B050"/>
                    </a:solidFill>
                  </a:rPr>
                  <a:t>例</a:t>
                </a:r>
                <a:r>
                  <a:rPr lang="zh-CN" altLang="en-US" sz="2800" b="1" dirty="0">
                    <a:solidFill>
                      <a:srgbClr val="FF0000"/>
                    </a:solidFill>
                  </a:rPr>
                  <a:t> </a:t>
                </a:r>
                <a:r>
                  <a:rPr lang="zh-CN" altLang="en-US" sz="2800" b="1" dirty="0"/>
                  <a:t>设 </a:t>
                </a:r>
                <a14:m>
                  <m:oMath xmlns:m="http://schemas.openxmlformats.org/officeDocument/2006/math">
                    <m:r>
                      <a:rPr lang="en-US" altLang="zh-CN" sz="2800" b="1" i="1">
                        <a:latin typeface="Cambria Math" panose="02040503050406030204" pitchFamily="18" charset="0"/>
                      </a:rPr>
                      <m:t>−</m:t>
                    </m:r>
                    <m:r>
                      <a:rPr lang="en-US" altLang="zh-CN" sz="2800" b="1" i="1">
                        <a:latin typeface="Cambria Math" panose="02040503050406030204" pitchFamily="18" charset="0"/>
                      </a:rPr>
                      <m:t>𝟑</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𝒙</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𝟏𝟐</m:t>
                    </m:r>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𝟏</m:t>
                    </m:r>
                  </m:oMath>
                </a14:m>
                <a:r>
                  <a:rPr lang="en-US" altLang="zh-CN" sz="2800" b="1" dirty="0"/>
                  <a:t>, </a:t>
                </a:r>
                <a:r>
                  <a:rPr lang="zh-CN" altLang="en-US" sz="2800" b="1" dirty="0"/>
                  <a:t>精度要求 </a:t>
                </a:r>
                <a14:m>
                  <m:oMath xmlns:m="http://schemas.openxmlformats.org/officeDocument/2006/math">
                    <m:r>
                      <a:rPr lang="zh-CN" altLang="en-US" sz="2800" b="1" i="1">
                        <a:latin typeface="Cambria Math" panose="02040503050406030204" pitchFamily="18" charset="0"/>
                      </a:rPr>
                      <m:t>𝜹</m:t>
                    </m:r>
                    <m:r>
                      <a:rPr lang="en-US" altLang="zh-CN" sz="2800" b="1" i="1">
                        <a:latin typeface="Cambria Math" panose="02040503050406030204" pitchFamily="18" charset="0"/>
                        <a:ea typeface="Cambria Math" panose="02040503050406030204" pitchFamily="18" charset="0"/>
                      </a:rPr>
                      <m:t>=</m:t>
                    </m:r>
                    <m:sSup>
                      <m:sSupPr>
                        <m:ctrlPr>
                          <a:rPr lang="en-US" altLang="zh-CN" sz="2800" b="1" i="1">
                            <a:latin typeface="Cambria Math" panose="02040503050406030204" pitchFamily="18" charset="0"/>
                            <a:ea typeface="Cambria Math" panose="02040503050406030204" pitchFamily="18" charset="0"/>
                          </a:rPr>
                        </m:ctrlPr>
                      </m:sSupPr>
                      <m:e>
                        <m:r>
                          <a:rPr lang="en-US" altLang="zh-CN" sz="2800" b="1" i="1">
                            <a:latin typeface="Cambria Math" panose="02040503050406030204" pitchFamily="18" charset="0"/>
                            <a:ea typeface="Cambria Math" panose="02040503050406030204" pitchFamily="18" charset="0"/>
                          </a:rPr>
                          <m:t>𝟏𝟎</m:t>
                        </m:r>
                      </m:e>
                      <m:sup>
                        <m:r>
                          <a:rPr lang="en-US" altLang="zh-CN" sz="2800" b="1" i="1">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Cambria Math" panose="02040503050406030204" pitchFamily="18" charset="0"/>
                          </a:rPr>
                          <m:t>𝟒</m:t>
                        </m:r>
                      </m:sup>
                    </m:sSup>
                  </m:oMath>
                </a14:m>
                <a:r>
                  <a:rPr lang="zh-CN" altLang="en-US" sz="2800" b="1" dirty="0"/>
                  <a:t>，如何编码</a:t>
                </a:r>
              </a:p>
              <a:p>
                <a:pPr marL="0" indent="536575">
                  <a:lnSpc>
                    <a:spcPct val="130000"/>
                  </a:lnSpc>
                  <a:buNone/>
                </a:pPr>
                <a14:m>
                  <m:oMathPara xmlns:m="http://schemas.openxmlformats.org/officeDocument/2006/math">
                    <m:oMathParaPr>
                      <m:jc m:val="center"/>
                    </m:oMathParaPr>
                    <m:oMath xmlns:m="http://schemas.openxmlformats.org/officeDocument/2006/math">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𝟐</m:t>
                          </m:r>
                        </m:e>
                        <m:sup>
                          <m:r>
                            <a:rPr lang="zh-CN" altLang="en-US" sz="2400" b="1" i="1">
                              <a:latin typeface="Cambria Math" panose="02040503050406030204" pitchFamily="18" charset="0"/>
                            </a:rPr>
                            <m:t>𝝀</m:t>
                          </m:r>
                        </m:sup>
                      </m:sSup>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𝑼</m:t>
                              </m:r>
                            </m:e>
                            <m:sub>
                              <m:r>
                                <a:rPr lang="en-US" altLang="zh-CN" sz="2400" b="1" i="1">
                                  <a:latin typeface="Cambria Math" panose="02040503050406030204" pitchFamily="18" charset="0"/>
                                </a:rPr>
                                <m:t>𝒎𝒂𝒙</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𝑼</m:t>
                              </m:r>
                            </m:e>
                            <m:sub>
                              <m:r>
                                <a:rPr lang="en-US" altLang="zh-CN" sz="2400" b="1" i="1">
                                  <a:latin typeface="Cambria Math" panose="02040503050406030204" pitchFamily="18" charset="0"/>
                                </a:rPr>
                                <m:t>𝒎𝒊𝒏</m:t>
                              </m:r>
                            </m:sub>
                          </m:sSub>
                        </m:num>
                        <m:den>
                          <m:r>
                            <a:rPr lang="zh-CN" altLang="en-US" sz="2400" b="1" i="1">
                              <a:latin typeface="Cambria Math" panose="02040503050406030204" pitchFamily="18" charset="0"/>
                            </a:rPr>
                            <m:t>𝜹</m:t>
                          </m:r>
                        </m:den>
                      </m:f>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𝟏𝟐</m:t>
                          </m:r>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𝟑</m:t>
                          </m:r>
                        </m:num>
                        <m:den>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𝟏𝟎𝟎𝟎</m:t>
                          </m:r>
                        </m:den>
                      </m:f>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𝟏𝟓𝟏𝟎𝟎𝟏</m:t>
                      </m:r>
                    </m:oMath>
                  </m:oMathPara>
                </a14:m>
                <a:endParaRPr lang="en-US" altLang="zh-CN" sz="2400" b="1" dirty="0"/>
              </a:p>
              <a:p>
                <a:pPr marL="0" indent="536575">
                  <a:lnSpc>
                    <a:spcPct val="130000"/>
                  </a:lnSpc>
                  <a:buNone/>
                </a:pPr>
                <a:r>
                  <a:rPr lang="zh-CN" altLang="en-US" sz="2400" b="1" dirty="0"/>
                  <a:t>所以，</a:t>
                </a:r>
                <a:r>
                  <a:rPr lang="en-US" altLang="zh-CN" sz="2400" b="1" dirty="0"/>
                  <a:t> </a:t>
                </a:r>
                <a14:m>
                  <m:oMath xmlns:m="http://schemas.openxmlformats.org/officeDocument/2006/math">
                    <m:sSup>
                      <m:sSupPr>
                        <m:ctrlPr>
                          <a:rPr lang="en-US" altLang="zh-CN" sz="2400" b="1" i="1">
                            <a:solidFill>
                              <a:schemeClr val="accent6">
                                <a:lumMod val="75000"/>
                              </a:schemeClr>
                            </a:solidFill>
                            <a:latin typeface="Cambria Math" panose="02040503050406030204" pitchFamily="18" charset="0"/>
                          </a:rPr>
                        </m:ctrlPr>
                      </m:sSupPr>
                      <m:e>
                        <m:r>
                          <a:rPr lang="en-US" altLang="zh-CN" sz="2400" b="1" i="1">
                            <a:solidFill>
                              <a:schemeClr val="accent6">
                                <a:lumMod val="75000"/>
                              </a:schemeClr>
                            </a:solidFill>
                            <a:latin typeface="Cambria Math" panose="02040503050406030204" pitchFamily="18" charset="0"/>
                          </a:rPr>
                          <m:t>𝟐</m:t>
                        </m:r>
                      </m:e>
                      <m:sup>
                        <m:r>
                          <a:rPr lang="en-US" altLang="zh-CN" sz="2400" b="1" i="1">
                            <a:solidFill>
                              <a:schemeClr val="accent6">
                                <a:lumMod val="75000"/>
                              </a:schemeClr>
                            </a:solidFill>
                            <a:latin typeface="Cambria Math" panose="02040503050406030204" pitchFamily="18" charset="0"/>
                          </a:rPr>
                          <m:t>𝟏𝟕</m:t>
                        </m:r>
                      </m:sup>
                    </m:sSup>
                    <m:r>
                      <a:rPr lang="en-US" altLang="zh-CN" sz="2400" b="1" i="1">
                        <a:solidFill>
                          <a:schemeClr val="accent6">
                            <a:lumMod val="75000"/>
                          </a:schemeClr>
                        </a:solidFill>
                        <a:latin typeface="Cambria Math" panose="02040503050406030204" pitchFamily="18" charset="0"/>
                      </a:rPr>
                      <m:t>&lt;</m:t>
                    </m:r>
                    <m:r>
                      <a:rPr lang="en-US" altLang="zh-CN" sz="2400" b="1" i="1">
                        <a:solidFill>
                          <a:schemeClr val="accent6">
                            <a:lumMod val="75000"/>
                          </a:schemeClr>
                        </a:solidFill>
                        <a:latin typeface="Cambria Math" panose="02040503050406030204" pitchFamily="18" charset="0"/>
                      </a:rPr>
                      <m:t>𝟏𝟓𝟏𝟎𝟎𝟏</m:t>
                    </m:r>
                    <m:r>
                      <a:rPr lang="en-US" altLang="zh-CN" sz="2400" b="1" i="1">
                        <a:solidFill>
                          <a:schemeClr val="accent6">
                            <a:lumMod val="75000"/>
                          </a:schemeClr>
                        </a:solidFill>
                        <a:latin typeface="Cambria Math" panose="02040503050406030204" pitchFamily="18" charset="0"/>
                      </a:rPr>
                      <m:t>&lt;</m:t>
                    </m:r>
                    <m:sSup>
                      <m:sSupPr>
                        <m:ctrlPr>
                          <a:rPr lang="en-US" altLang="zh-CN" sz="2400" b="1" i="1">
                            <a:solidFill>
                              <a:schemeClr val="accent6">
                                <a:lumMod val="75000"/>
                              </a:schemeClr>
                            </a:solidFill>
                            <a:latin typeface="Cambria Math" panose="02040503050406030204" pitchFamily="18" charset="0"/>
                          </a:rPr>
                        </m:ctrlPr>
                      </m:sSupPr>
                      <m:e>
                        <m:r>
                          <a:rPr lang="en-US" altLang="zh-CN" sz="2400" b="1" i="1">
                            <a:solidFill>
                              <a:schemeClr val="accent6">
                                <a:lumMod val="75000"/>
                              </a:schemeClr>
                            </a:solidFill>
                            <a:latin typeface="Cambria Math" panose="02040503050406030204" pitchFamily="18" charset="0"/>
                          </a:rPr>
                          <m:t>𝟐</m:t>
                        </m:r>
                      </m:e>
                      <m:sup>
                        <m:r>
                          <a:rPr lang="en-US" altLang="zh-CN" sz="2400" b="1" i="1">
                            <a:solidFill>
                              <a:schemeClr val="accent6">
                                <a:lumMod val="75000"/>
                              </a:schemeClr>
                            </a:solidFill>
                            <a:latin typeface="Cambria Math" panose="02040503050406030204" pitchFamily="18" charset="0"/>
                          </a:rPr>
                          <m:t>𝟏𝟖</m:t>
                        </m:r>
                      </m:sup>
                    </m:sSup>
                  </m:oMath>
                </a14:m>
                <a:r>
                  <a:rPr lang="zh-CN" altLang="en-US" sz="2400" b="1" dirty="0"/>
                  <a:t>，用</a:t>
                </a:r>
                <a:r>
                  <a:rPr lang="en-US" altLang="zh-CN" sz="2400" b="1" dirty="0"/>
                  <a:t>18</a:t>
                </a:r>
                <a:r>
                  <a:rPr lang="zh-CN" altLang="en-US" sz="2400" b="1" dirty="0"/>
                  <a:t>位来编码解</a:t>
                </a:r>
                <a:endParaRPr lang="en-US" altLang="zh-CN" sz="2400" b="1" dirty="0"/>
              </a:p>
              <a:p>
                <a:pPr marL="0" indent="536575">
                  <a:lnSpc>
                    <a:spcPct val="130000"/>
                  </a:lnSpc>
                  <a:buNone/>
                </a:pPr>
                <a:r>
                  <a:rPr lang="zh-CN" altLang="en-US" sz="2400" b="1" dirty="0"/>
                  <a:t>假设最后的解是：</a:t>
                </a:r>
                <a:r>
                  <a:rPr lang="en-US" altLang="zh-CN" sz="2400" b="1" dirty="0"/>
                  <a:t>010001001011010000</a:t>
                </a:r>
              </a:p>
              <a:p>
                <a:pPr marL="0" indent="536575">
                  <a:lnSpc>
                    <a:spcPct val="130000"/>
                  </a:lnSpc>
                  <a:buNone/>
                </a:pPr>
                <a:r>
                  <a:rPr lang="zh-CN" altLang="en-US" sz="2400" b="1" dirty="0"/>
                  <a:t>解码：</a:t>
                </a:r>
                <a14:m>
                  <m:oMath xmlns:m="http://schemas.openxmlformats.org/officeDocument/2006/math">
                    <m:r>
                      <a:rPr lang="en-US" altLang="zh-CN" sz="2400" b="1" i="1">
                        <a:latin typeface="Cambria Math" panose="02040503050406030204" pitchFamily="18" charset="0"/>
                      </a:rPr>
                      <m:t>𝒙</m:t>
                    </m:r>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𝑼</m:t>
                        </m:r>
                      </m:e>
                      <m:sub>
                        <m:r>
                          <a:rPr lang="en-US" altLang="zh-CN" sz="2400" b="1" i="1">
                            <a:latin typeface="Cambria Math" panose="02040503050406030204" pitchFamily="18" charset="0"/>
                          </a:rPr>
                          <m:t>𝒎𝒊𝒏</m:t>
                        </m:r>
                      </m:sub>
                    </m:sSub>
                    <m:r>
                      <a:rPr lang="en-US" altLang="zh-CN" sz="2400" b="1">
                        <a:latin typeface="Cambria Math" panose="02040503050406030204" pitchFamily="18" charset="0"/>
                      </a:rPr>
                      <m:t>+</m:t>
                    </m:r>
                    <m:d>
                      <m:dPr>
                        <m:ctrlPr>
                          <a:rPr lang="en-US" altLang="zh-CN" sz="2400" b="1" i="1">
                            <a:latin typeface="Cambria Math" panose="02040503050406030204" pitchFamily="18" charset="0"/>
                          </a:rPr>
                        </m:ctrlPr>
                      </m:dPr>
                      <m:e>
                        <m:nary>
                          <m:naryPr>
                            <m:chr m:val="∑"/>
                            <m:ctrlPr>
                              <a:rPr lang="en-US" altLang="zh-CN" sz="2400" b="1" i="1">
                                <a:latin typeface="Cambria Math" panose="02040503050406030204" pitchFamily="18" charset="0"/>
                              </a:rPr>
                            </m:ctrlPr>
                          </m:naryPr>
                          <m:sub>
                            <m:r>
                              <m:rPr>
                                <m:brk m:alnAt="23"/>
                              </m:rP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zh-CN" altLang="en-US" sz="2400" b="1" i="1">
                                <a:latin typeface="Cambria Math" panose="02040503050406030204" pitchFamily="18" charset="0"/>
                              </a:rPr>
                              <m:t>𝝀</m:t>
                            </m:r>
                          </m:sub>
                          <m:sup>
                            <m:r>
                              <a:rPr lang="en-US" altLang="zh-CN" sz="2400" b="1" i="1">
                                <a:latin typeface="Cambria Math" panose="02040503050406030204" pitchFamily="18" charset="0"/>
                              </a:rPr>
                              <m:t>𝟏</m:t>
                            </m:r>
                          </m:sup>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𝒃</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𝟐</m:t>
                                </m:r>
                              </m:e>
                              <m:sup>
                                <m:r>
                                  <a:rPr lang="en-US" altLang="zh-CN" sz="2400" b="1" i="1">
                                    <a:latin typeface="Cambria Math" panose="02040503050406030204" pitchFamily="18" charset="0"/>
                                    <a:ea typeface="Cambria Math" panose="02040503050406030204" pitchFamily="18" charset="0"/>
                                  </a:rPr>
                                  <m:t>𝒊</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𝟏</m:t>
                                </m:r>
                              </m:sup>
                            </m:sSup>
                          </m:e>
                        </m:nary>
                      </m:e>
                    </m:d>
                    <m:r>
                      <a:rPr lang="en-US" altLang="zh-CN" sz="2400" b="1" i="1">
                        <a:latin typeface="Cambria Math" panose="02040503050406030204" pitchFamily="18" charset="0"/>
                        <a:ea typeface="Cambria Math" panose="02040503050406030204" pitchFamily="18" charset="0"/>
                      </a:rPr>
                      <m:t>∙</m:t>
                    </m:r>
                    <m:r>
                      <a:rPr lang="zh-CN" altLang="en-US" sz="2400" b="1" i="1">
                        <a:latin typeface="Cambria Math" panose="02040503050406030204" pitchFamily="18" charset="0"/>
                      </a:rPr>
                      <m:t>𝜹</m:t>
                    </m:r>
                  </m:oMath>
                </a14:m>
                <a:endParaRPr lang="en-US" altLang="zh-CN" sz="2400" b="1" i="1" dirty="0">
                  <a:latin typeface="Cambria Math" panose="02040503050406030204" pitchFamily="18" charset="0"/>
                </a:endParaRPr>
              </a:p>
              <a:p>
                <a:pPr marL="0" indent="536575">
                  <a:lnSpc>
                    <a:spcPct val="130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m:t>
                      </m:r>
                      <m:r>
                        <a:rPr lang="en-US" altLang="zh-CN" sz="2400" b="1" i="1">
                          <a:latin typeface="Cambria Math" panose="02040503050406030204" pitchFamily="18" charset="0"/>
                        </a:rPr>
                        <m:t>𝟑</m:t>
                      </m:r>
                      <m:r>
                        <a:rPr lang="en-US" altLang="zh-CN" sz="2400" b="1" i="1">
                          <a:latin typeface="Cambria Math" panose="02040503050406030204" pitchFamily="18" charset="0"/>
                        </a:rPr>
                        <m:t>+</m:t>
                      </m:r>
                      <m:r>
                        <a:rPr lang="en-US" altLang="zh-CN" sz="2400" b="1" i="1">
                          <a:latin typeface="Cambria Math" panose="02040503050406030204" pitchFamily="18" charset="0"/>
                        </a:rPr>
                        <m:t>𝟕𝟎𝟑𝟓𝟐</m:t>
                      </m:r>
                      <m:r>
                        <a:rPr lang="en-US" altLang="zh-CN" sz="2400" b="1" i="1">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𝟏𝟎</m:t>
                          </m:r>
                        </m:e>
                        <m: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𝟒</m:t>
                          </m:r>
                        </m:sup>
                      </m:sSup>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𝟒</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𝟎𝟑𝟓𝟐</m:t>
                      </m:r>
                    </m:oMath>
                  </m:oMathPara>
                </a14:m>
                <a:endParaRPr lang="zh-CN" altLang="en-US" sz="2400" b="1" dirty="0"/>
              </a:p>
              <a:p>
                <a:pPr lvl="1"/>
                <a:endParaRPr lang="en-US" altLang="zh-CN" b="1" dirty="0">
                  <a:solidFill>
                    <a:srgbClr val="C00000"/>
                  </a:solidFill>
                </a:endParaRPr>
              </a:p>
              <a:p>
                <a:pPr lvl="1"/>
                <a:endParaRPr lang="en-US" altLang="zh-CN" b="1" dirty="0"/>
              </a:p>
              <a:p>
                <a:pPr lvl="1"/>
                <a:endParaRPr lang="en-US" altLang="zh-CN" b="1" dirty="0"/>
              </a:p>
              <a:p>
                <a:pPr lvl="1"/>
                <a:endParaRPr lang="zh-CN" altLang="en-US" b="1" dirty="0"/>
              </a:p>
            </p:txBody>
          </p:sp>
        </mc:Choice>
        <mc:Fallback xmlns="">
          <p:sp>
            <p:nvSpPr>
              <p:cNvPr id="4" name="内容占位符 3">
                <a:extLst>
                  <a:ext uri="{FF2B5EF4-FFF2-40B4-BE49-F238E27FC236}">
                    <a16:creationId xmlns:a16="http://schemas.microsoft.com/office/drawing/2014/main" id="{FD22F085-FD2D-4E88-8C3C-AB9505AADA07}"/>
                  </a:ext>
                </a:extLst>
              </p:cNvPr>
              <p:cNvSpPr>
                <a:spLocks noGrp="1" noRot="1" noChangeAspect="1" noMove="1" noResize="1" noEditPoints="1" noAdjustHandles="1" noChangeArrowheads="1" noChangeShapeType="1" noTextEdit="1"/>
              </p:cNvSpPr>
              <p:nvPr>
                <p:ph idx="1"/>
              </p:nvPr>
            </p:nvSpPr>
            <p:spPr>
              <a:xfrm>
                <a:off x="835200" y="1016703"/>
                <a:ext cx="11072548" cy="5848050"/>
              </a:xfrm>
              <a:blipFill>
                <a:blip r:embed="rId3"/>
                <a:stretch>
                  <a:fillRect l="-1211" t="-2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129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wipe(left)">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zh-CN" altLang="en-US" sz="3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4" name="内容占位符 3">
            <a:extLst>
              <a:ext uri="{FF2B5EF4-FFF2-40B4-BE49-F238E27FC236}">
                <a16:creationId xmlns:a16="http://schemas.microsoft.com/office/drawing/2014/main" id="{FD22F085-FD2D-4E88-8C3C-AB9505AADA07}"/>
              </a:ext>
            </a:extLst>
          </p:cNvPr>
          <p:cNvSpPr>
            <a:spLocks noGrp="1"/>
          </p:cNvSpPr>
          <p:nvPr>
            <p:ph idx="1"/>
          </p:nvPr>
        </p:nvSpPr>
        <p:spPr>
          <a:xfrm>
            <a:off x="835200" y="1016703"/>
            <a:ext cx="11072548" cy="5546306"/>
          </a:xfrm>
        </p:spPr>
        <p:txBody>
          <a:bodyPr/>
          <a:lstStyle/>
          <a:p>
            <a:pPr>
              <a:buFont typeface="Wingdings" panose="05000000000000000000" pitchFamily="2" charset="2"/>
              <a:buChar char="u"/>
            </a:pPr>
            <a:r>
              <a:rPr lang="zh-CN" altLang="en-US" b="1" dirty="0">
                <a:solidFill>
                  <a:srgbClr val="0070C0"/>
                </a:solidFill>
              </a:rPr>
              <a:t> 遗传编码</a:t>
            </a:r>
            <a:endParaRPr lang="en-US" altLang="zh-CN" b="1" dirty="0">
              <a:solidFill>
                <a:srgbClr val="0070C0"/>
              </a:solidFill>
            </a:endParaRPr>
          </a:p>
          <a:p>
            <a:pPr lvl="1"/>
            <a:r>
              <a:rPr lang="zh-CN" altLang="en-US" b="1" dirty="0"/>
              <a:t>格雷编码：</a:t>
            </a:r>
            <a:r>
              <a:rPr lang="zh-CN" altLang="en-US" b="1" dirty="0">
                <a:solidFill>
                  <a:srgbClr val="C00000"/>
                </a:solidFill>
              </a:rPr>
              <a:t>对二进制编码进行变换后所得到的一种编码方法</a:t>
            </a:r>
          </a:p>
          <a:p>
            <a:pPr lvl="1"/>
            <a:endParaRPr lang="zh-CN" altLang="en-US" b="1" dirty="0"/>
          </a:p>
        </p:txBody>
      </p:sp>
      <p:grpSp>
        <p:nvGrpSpPr>
          <p:cNvPr id="8" name="Group 8">
            <a:extLst>
              <a:ext uri="{FF2B5EF4-FFF2-40B4-BE49-F238E27FC236}">
                <a16:creationId xmlns:a16="http://schemas.microsoft.com/office/drawing/2014/main" id="{CBA6898E-09E6-41BC-9A6D-A40FE51790AD}"/>
              </a:ext>
            </a:extLst>
          </p:cNvPr>
          <p:cNvGrpSpPr>
            <a:grpSpLocks/>
          </p:cNvGrpSpPr>
          <p:nvPr/>
        </p:nvGrpSpPr>
        <p:grpSpPr bwMode="auto">
          <a:xfrm>
            <a:off x="1555870" y="2046038"/>
            <a:ext cx="8452338" cy="2895600"/>
            <a:chOff x="288" y="1776"/>
            <a:chExt cx="4944" cy="1824"/>
          </a:xfrm>
        </p:grpSpPr>
        <p:sp>
          <p:nvSpPr>
            <p:cNvPr id="9" name="Rectangle 9">
              <a:extLst>
                <a:ext uri="{FF2B5EF4-FFF2-40B4-BE49-F238E27FC236}">
                  <a16:creationId xmlns:a16="http://schemas.microsoft.com/office/drawing/2014/main" id="{6238ABF2-EA8C-4498-BD8C-B83B5C520514}"/>
                </a:ext>
              </a:extLst>
            </p:cNvPr>
            <p:cNvSpPr>
              <a:spLocks noChangeArrowheads="1"/>
            </p:cNvSpPr>
            <p:nvPr/>
          </p:nvSpPr>
          <p:spPr bwMode="auto">
            <a:xfrm>
              <a:off x="288" y="1776"/>
              <a:ext cx="4944" cy="1824"/>
            </a:xfrm>
            <a:prstGeom prst="rect">
              <a:avLst/>
            </a:prstGeom>
            <a:gradFill rotWithShape="0">
              <a:gsLst>
                <a:gs pos="0">
                  <a:srgbClr val="CCECFF"/>
                </a:gs>
                <a:gs pos="100000">
                  <a:srgbClr val="FFFFFF"/>
                </a:gs>
              </a:gsLst>
              <a:path path="rect">
                <a:fillToRect l="100000" t="100000"/>
              </a:path>
            </a:gradFill>
            <a:ln w="9525">
              <a:solidFill>
                <a:srgbClr val="CCE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10">
              <a:extLst>
                <a:ext uri="{FF2B5EF4-FFF2-40B4-BE49-F238E27FC236}">
                  <a16:creationId xmlns:a16="http://schemas.microsoft.com/office/drawing/2014/main" id="{5B7A8C9B-EC3B-44D4-ACD3-30DEB4C2822F}"/>
                </a:ext>
              </a:extLst>
            </p:cNvPr>
            <p:cNvSpPr txBox="1">
              <a:spLocks noChangeArrowheads="1"/>
            </p:cNvSpPr>
            <p:nvPr/>
          </p:nvSpPr>
          <p:spPr bwMode="auto">
            <a:xfrm>
              <a:off x="336" y="1825"/>
              <a:ext cx="1056" cy="288"/>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400" dirty="0">
                  <a:latin typeface="宋体" panose="02010600030101010101" pitchFamily="2" charset="-122"/>
                </a:rPr>
                <a:t>二进制串 </a:t>
              </a:r>
            </a:p>
          </p:txBody>
        </p:sp>
        <p:graphicFrame>
          <p:nvGraphicFramePr>
            <p:cNvPr id="11" name="Object 11">
              <a:extLst>
                <a:ext uri="{FF2B5EF4-FFF2-40B4-BE49-F238E27FC236}">
                  <a16:creationId xmlns:a16="http://schemas.microsoft.com/office/drawing/2014/main" id="{C23A3385-A4AD-425E-901A-9CD61D3DD8E0}"/>
                </a:ext>
              </a:extLst>
            </p:cNvPr>
            <p:cNvGraphicFramePr>
              <a:graphicFrameLocks noChangeAspect="1"/>
            </p:cNvGraphicFramePr>
            <p:nvPr>
              <p:extLst>
                <p:ext uri="{D42A27DB-BD31-4B8C-83A1-F6EECF244321}">
                  <p14:modId xmlns:p14="http://schemas.microsoft.com/office/powerpoint/2010/main" val="3205212651"/>
                </p:ext>
              </p:extLst>
            </p:nvPr>
          </p:nvGraphicFramePr>
          <p:xfrm>
            <a:off x="1222" y="1833"/>
            <a:ext cx="1120" cy="303"/>
          </p:xfrm>
          <a:graphic>
            <a:graphicData uri="http://schemas.openxmlformats.org/presentationml/2006/ole">
              <mc:AlternateContent xmlns:mc="http://schemas.openxmlformats.org/markup-compatibility/2006">
                <mc:Choice xmlns:v="urn:schemas-microsoft-com:vml" Requires="v">
                  <p:oleObj spid="_x0000_s2310" name="Equation" r:id="rId4" imgW="850680" imgH="228600" progId="Equation.3">
                    <p:embed/>
                  </p:oleObj>
                </mc:Choice>
                <mc:Fallback>
                  <p:oleObj name="Equation" r:id="rId4" imgW="850680" imgH="228600" progId="Equation.3">
                    <p:embed/>
                    <p:pic>
                      <p:nvPicPr>
                        <p:cNvPr id="7" name="Object 11">
                          <a:extLst>
                            <a:ext uri="{FF2B5EF4-FFF2-40B4-BE49-F238E27FC236}">
                              <a16:creationId xmlns:a16="http://schemas.microsoft.com/office/drawing/2014/main" id="{212D4B05-7437-47F0-A84A-B4550B31CC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 y="1833"/>
                          <a:ext cx="1120"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2">
              <a:extLst>
                <a:ext uri="{FF2B5EF4-FFF2-40B4-BE49-F238E27FC236}">
                  <a16:creationId xmlns:a16="http://schemas.microsoft.com/office/drawing/2014/main" id="{F2CE2C17-D081-4117-A8F0-F308381F4A89}"/>
                </a:ext>
              </a:extLst>
            </p:cNvPr>
            <p:cNvSpPr>
              <a:spLocks noChangeArrowheads="1"/>
            </p:cNvSpPr>
            <p:nvPr/>
          </p:nvSpPr>
          <p:spPr bwMode="auto">
            <a:xfrm>
              <a:off x="2928" y="1824"/>
              <a:ext cx="1680" cy="288"/>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Times New Roman" panose="02020603050405020304" pitchFamily="18" charset="0"/>
                  <a:cs typeface="Times New Roman" panose="02020603050405020304" pitchFamily="18" charset="0"/>
                  <a:sym typeface="Wingdings" panose="05000000000000000000" pitchFamily="2" charset="2"/>
                </a:rPr>
                <a:t>  </a:t>
              </a:r>
              <a:r>
                <a:rPr kumimoji="1" lang="en-US" altLang="zh-CN" sz="2400">
                  <a:latin typeface="Times New Roman" panose="02020603050405020304" pitchFamily="18" charset="0"/>
                  <a:cs typeface="Times New Roman" panose="02020603050405020304" pitchFamily="18" charset="0"/>
                </a:rPr>
                <a:t>Gray</a:t>
              </a:r>
              <a:r>
                <a:rPr kumimoji="1" lang="en-US" altLang="zh-CN" sz="2400">
                  <a:latin typeface="宋体" panose="02010600030101010101" pitchFamily="2" charset="-122"/>
                </a:rPr>
                <a:t> </a:t>
              </a:r>
              <a:endParaRPr kumimoji="1" lang="en-US" altLang="zh-CN" sz="2400">
                <a:latin typeface="Times New Roman" panose="02020603050405020304" pitchFamily="18" charset="0"/>
              </a:endParaRPr>
            </a:p>
          </p:txBody>
        </p:sp>
        <p:graphicFrame>
          <p:nvGraphicFramePr>
            <p:cNvPr id="13" name="Object 13">
              <a:extLst>
                <a:ext uri="{FF2B5EF4-FFF2-40B4-BE49-F238E27FC236}">
                  <a16:creationId xmlns:a16="http://schemas.microsoft.com/office/drawing/2014/main" id="{14E69E44-EEE2-4BBA-B337-3F9474F265A9}"/>
                </a:ext>
              </a:extLst>
            </p:cNvPr>
            <p:cNvGraphicFramePr>
              <a:graphicFrameLocks noChangeAspect="1"/>
            </p:cNvGraphicFramePr>
            <p:nvPr>
              <p:extLst>
                <p:ext uri="{D42A27DB-BD31-4B8C-83A1-F6EECF244321}">
                  <p14:modId xmlns:p14="http://schemas.microsoft.com/office/powerpoint/2010/main" val="2688419459"/>
                </p:ext>
              </p:extLst>
            </p:nvPr>
          </p:nvGraphicFramePr>
          <p:xfrm>
            <a:off x="3582" y="1849"/>
            <a:ext cx="1044" cy="306"/>
          </p:xfrm>
          <a:graphic>
            <a:graphicData uri="http://schemas.openxmlformats.org/presentationml/2006/ole">
              <mc:AlternateContent xmlns:mc="http://schemas.openxmlformats.org/markup-compatibility/2006">
                <mc:Choice xmlns:v="urn:schemas-microsoft-com:vml" Requires="v">
                  <p:oleObj spid="_x0000_s2311" name="Equation" r:id="rId6" imgW="774360" imgH="228600" progId="Equation.3">
                    <p:embed/>
                  </p:oleObj>
                </mc:Choice>
                <mc:Fallback>
                  <p:oleObj name="Equation" r:id="rId6" imgW="774360" imgH="228600" progId="Equation.3">
                    <p:embed/>
                    <p:pic>
                      <p:nvPicPr>
                        <p:cNvPr id="9" name="Object 13">
                          <a:extLst>
                            <a:ext uri="{FF2B5EF4-FFF2-40B4-BE49-F238E27FC236}">
                              <a16:creationId xmlns:a16="http://schemas.microsoft.com/office/drawing/2014/main" id="{DA7022D0-1028-4875-A311-21EF4CB2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2" y="1849"/>
                          <a:ext cx="1044" cy="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4">
              <a:extLst>
                <a:ext uri="{FF2B5EF4-FFF2-40B4-BE49-F238E27FC236}">
                  <a16:creationId xmlns:a16="http://schemas.microsoft.com/office/drawing/2014/main" id="{2D44F856-5DDD-40BD-8081-0B31A1A16781}"/>
                </a:ext>
              </a:extLst>
            </p:cNvPr>
            <p:cNvSpPr>
              <a:spLocks noChangeArrowheads="1"/>
            </p:cNvSpPr>
            <p:nvPr/>
          </p:nvSpPr>
          <p:spPr bwMode="auto">
            <a:xfrm>
              <a:off x="336" y="2352"/>
              <a:ext cx="2304" cy="288"/>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宋体" panose="02010600030101010101" pitchFamily="2" charset="-122"/>
                </a:rPr>
                <a:t>二进制编码 </a:t>
              </a:r>
              <a:r>
                <a:rPr kumimoji="1" lang="zh-CN" altLang="en-US" sz="2400" dirty="0">
                  <a:latin typeface="宋体" panose="02010600030101010101" pitchFamily="2" charset="-122"/>
                  <a:sym typeface="Wingdings" panose="05000000000000000000" pitchFamily="2" charset="2"/>
                </a:rPr>
                <a:t> </a:t>
              </a:r>
              <a:r>
                <a:rPr kumimoji="1" lang="en-US" altLang="zh-CN" sz="2400" dirty="0">
                  <a:latin typeface="Times New Roman" panose="02020603050405020304" pitchFamily="18" charset="0"/>
                  <a:cs typeface="Times New Roman" panose="02020603050405020304" pitchFamily="18" charset="0"/>
                </a:rPr>
                <a:t>Gray</a:t>
              </a:r>
              <a:r>
                <a:rPr kumimoji="1" lang="zh-CN" altLang="en-US" sz="2400" dirty="0">
                  <a:latin typeface="宋体" panose="02010600030101010101" pitchFamily="2" charset="-122"/>
                </a:rPr>
                <a:t>编码</a:t>
              </a:r>
              <a:endParaRPr kumimoji="1" lang="zh-CN" altLang="en-US" sz="2400" dirty="0">
                <a:latin typeface="Times New Roman" panose="02020603050405020304" pitchFamily="18" charset="0"/>
              </a:endParaRPr>
            </a:p>
          </p:txBody>
        </p:sp>
        <p:graphicFrame>
          <p:nvGraphicFramePr>
            <p:cNvPr id="17" name="Object 15">
              <a:extLst>
                <a:ext uri="{FF2B5EF4-FFF2-40B4-BE49-F238E27FC236}">
                  <a16:creationId xmlns:a16="http://schemas.microsoft.com/office/drawing/2014/main" id="{5C60D371-5B81-49E3-9E37-BCEB569BDEFC}"/>
                </a:ext>
              </a:extLst>
            </p:cNvPr>
            <p:cNvGraphicFramePr>
              <a:graphicFrameLocks noChangeAspect="1"/>
            </p:cNvGraphicFramePr>
            <p:nvPr>
              <p:extLst>
                <p:ext uri="{D42A27DB-BD31-4B8C-83A1-F6EECF244321}">
                  <p14:modId xmlns:p14="http://schemas.microsoft.com/office/powerpoint/2010/main" val="379764525"/>
                </p:ext>
              </p:extLst>
            </p:nvPr>
          </p:nvGraphicFramePr>
          <p:xfrm>
            <a:off x="584" y="2785"/>
            <a:ext cx="1672" cy="623"/>
          </p:xfrm>
          <a:graphic>
            <a:graphicData uri="http://schemas.openxmlformats.org/presentationml/2006/ole">
              <mc:AlternateContent xmlns:mc="http://schemas.openxmlformats.org/markup-compatibility/2006">
                <mc:Choice xmlns:v="urn:schemas-microsoft-com:vml" Requires="v">
                  <p:oleObj spid="_x0000_s2312" name="Equation" r:id="rId8" imgW="1295280" imgH="482400" progId="Equation.3">
                    <p:embed/>
                  </p:oleObj>
                </mc:Choice>
                <mc:Fallback>
                  <p:oleObj name="Equation" r:id="rId8" imgW="1295280" imgH="482400" progId="Equation.3">
                    <p:embed/>
                    <p:pic>
                      <p:nvPicPr>
                        <p:cNvPr id="11" name="Object 15">
                          <a:extLst>
                            <a:ext uri="{FF2B5EF4-FFF2-40B4-BE49-F238E27FC236}">
                              <a16:creationId xmlns:a16="http://schemas.microsoft.com/office/drawing/2014/main" id="{F81A0C9E-E43D-4846-8152-9C2C697536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 y="2785"/>
                          <a:ext cx="1672" cy="6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6">
              <a:extLst>
                <a:ext uri="{FF2B5EF4-FFF2-40B4-BE49-F238E27FC236}">
                  <a16:creationId xmlns:a16="http://schemas.microsoft.com/office/drawing/2014/main" id="{AC9F9105-F354-4AC8-823D-0E1F4B5881BC}"/>
                </a:ext>
              </a:extLst>
            </p:cNvPr>
            <p:cNvSpPr>
              <a:spLocks noChangeArrowheads="1"/>
            </p:cNvSpPr>
            <p:nvPr/>
          </p:nvSpPr>
          <p:spPr bwMode="auto">
            <a:xfrm>
              <a:off x="2880" y="2352"/>
              <a:ext cx="2304" cy="288"/>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Times New Roman" panose="02020603050405020304" pitchFamily="18" charset="0"/>
                  <a:cs typeface="Times New Roman" panose="02020603050405020304" pitchFamily="18" charset="0"/>
                </a:rPr>
                <a:t>Gray</a:t>
              </a:r>
              <a:r>
                <a:rPr kumimoji="1" lang="zh-CN" altLang="en-US" sz="2400">
                  <a:latin typeface="宋体" panose="02010600030101010101" pitchFamily="2" charset="-122"/>
                </a:rPr>
                <a:t>编码 </a:t>
              </a:r>
              <a:r>
                <a:rPr kumimoji="1" lang="zh-CN" altLang="en-US" sz="2400">
                  <a:latin typeface="宋体" panose="02010600030101010101" pitchFamily="2" charset="-122"/>
                  <a:sym typeface="Wingdings" panose="05000000000000000000" pitchFamily="2" charset="2"/>
                </a:rPr>
                <a:t> </a:t>
              </a:r>
              <a:r>
                <a:rPr kumimoji="1" lang="zh-CN" altLang="en-US" sz="2400">
                  <a:latin typeface="宋体" panose="02010600030101010101" pitchFamily="2" charset="-122"/>
                </a:rPr>
                <a:t>二进制编码 </a:t>
              </a:r>
            </a:p>
          </p:txBody>
        </p:sp>
        <p:graphicFrame>
          <p:nvGraphicFramePr>
            <p:cNvPr id="20" name="Object 17">
              <a:extLst>
                <a:ext uri="{FF2B5EF4-FFF2-40B4-BE49-F238E27FC236}">
                  <a16:creationId xmlns:a16="http://schemas.microsoft.com/office/drawing/2014/main" id="{0919EA91-E5E9-4AB3-A576-ACC473F62372}"/>
                </a:ext>
              </a:extLst>
            </p:cNvPr>
            <p:cNvGraphicFramePr>
              <a:graphicFrameLocks noChangeAspect="1"/>
            </p:cNvGraphicFramePr>
            <p:nvPr/>
          </p:nvGraphicFramePr>
          <p:xfrm>
            <a:off x="2976" y="2827"/>
            <a:ext cx="1394" cy="533"/>
          </p:xfrm>
          <a:graphic>
            <a:graphicData uri="http://schemas.openxmlformats.org/presentationml/2006/ole">
              <mc:AlternateContent xmlns:mc="http://schemas.openxmlformats.org/markup-compatibility/2006">
                <mc:Choice xmlns:v="urn:schemas-microsoft-com:vml" Requires="v">
                  <p:oleObj spid="_x0000_s2313" name="Equation" r:id="rId10" imgW="1117440" imgH="431640" progId="Equation.3">
                    <p:embed/>
                  </p:oleObj>
                </mc:Choice>
                <mc:Fallback>
                  <p:oleObj name="Equation" r:id="rId10" imgW="1117440" imgH="431640" progId="Equation.3">
                    <p:embed/>
                    <p:pic>
                      <p:nvPicPr>
                        <p:cNvPr id="13" name="Object 17">
                          <a:extLst>
                            <a:ext uri="{FF2B5EF4-FFF2-40B4-BE49-F238E27FC236}">
                              <a16:creationId xmlns:a16="http://schemas.microsoft.com/office/drawing/2014/main" id="{84CEDB90-D9C0-41FF-BECA-B4CE01503F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6" y="2827"/>
                          <a:ext cx="1394" cy="5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文本框 2">
            <a:extLst>
              <a:ext uri="{FF2B5EF4-FFF2-40B4-BE49-F238E27FC236}">
                <a16:creationId xmlns:a16="http://schemas.microsoft.com/office/drawing/2014/main" id="{A28FA3F4-D13B-46EE-9804-6C1AB41D20BC}"/>
              </a:ext>
            </a:extLst>
          </p:cNvPr>
          <p:cNvSpPr txBox="1"/>
          <p:nvPr/>
        </p:nvSpPr>
        <p:spPr>
          <a:xfrm>
            <a:off x="2061916" y="5228414"/>
            <a:ext cx="1173398" cy="1050737"/>
          </a:xfrm>
          <a:prstGeom prst="rect">
            <a:avLst/>
          </a:prstGeom>
          <a:noFill/>
        </p:spPr>
        <p:txBody>
          <a:bodyPr wrap="none" lIns="0" tIns="0" rIns="0" bIns="0" rtlCol="0">
            <a:spAutoFit/>
          </a:bodyPr>
          <a:lstStyle/>
          <a:p>
            <a:pPr>
              <a:lnSpc>
                <a:spcPct val="150000"/>
              </a:lnSpc>
            </a:pPr>
            <a:r>
              <a:rPr lang="en-US" altLang="zh-CN" sz="2400" b="1" dirty="0"/>
              <a:t>15:01111</a:t>
            </a:r>
          </a:p>
          <a:p>
            <a:pPr>
              <a:lnSpc>
                <a:spcPct val="150000"/>
              </a:lnSpc>
            </a:pPr>
            <a:r>
              <a:rPr lang="en-US" altLang="zh-CN" sz="2400" b="1" dirty="0"/>
              <a:t>16:10000</a:t>
            </a:r>
            <a:endParaRPr lang="zh-CN" altLang="en-US" sz="2400" b="1" dirty="0"/>
          </a:p>
        </p:txBody>
      </p:sp>
      <p:sp>
        <p:nvSpPr>
          <p:cNvPr id="5" name="箭头: 右 4">
            <a:extLst>
              <a:ext uri="{FF2B5EF4-FFF2-40B4-BE49-F238E27FC236}">
                <a16:creationId xmlns:a16="http://schemas.microsoft.com/office/drawing/2014/main" id="{9944B47E-C364-42B4-99F7-81D7A6E7CA9D}"/>
              </a:ext>
            </a:extLst>
          </p:cNvPr>
          <p:cNvSpPr/>
          <p:nvPr/>
        </p:nvSpPr>
        <p:spPr>
          <a:xfrm>
            <a:off x="3385182" y="5416965"/>
            <a:ext cx="565819" cy="241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4BA6F001-9A13-4139-82A7-4F3EF20946EC}"/>
              </a:ext>
            </a:extLst>
          </p:cNvPr>
          <p:cNvSpPr/>
          <p:nvPr/>
        </p:nvSpPr>
        <p:spPr>
          <a:xfrm>
            <a:off x="3385181" y="5957606"/>
            <a:ext cx="565819" cy="241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007AB68-11C9-46EF-A1BF-86DEE461089F}"/>
              </a:ext>
            </a:extLst>
          </p:cNvPr>
          <p:cNvSpPr txBox="1"/>
          <p:nvPr/>
        </p:nvSpPr>
        <p:spPr>
          <a:xfrm>
            <a:off x="4110035" y="5218047"/>
            <a:ext cx="777457" cy="1050737"/>
          </a:xfrm>
          <a:prstGeom prst="rect">
            <a:avLst/>
          </a:prstGeom>
          <a:noFill/>
        </p:spPr>
        <p:txBody>
          <a:bodyPr wrap="none" lIns="0" tIns="0" rIns="0" bIns="0" rtlCol="0">
            <a:spAutoFit/>
          </a:bodyPr>
          <a:lstStyle/>
          <a:p>
            <a:pPr>
              <a:lnSpc>
                <a:spcPct val="150000"/>
              </a:lnSpc>
            </a:pPr>
            <a:r>
              <a:rPr lang="en-US" altLang="zh-CN" sz="2400" b="1" dirty="0"/>
              <a:t>01000</a:t>
            </a:r>
          </a:p>
          <a:p>
            <a:pPr>
              <a:lnSpc>
                <a:spcPct val="150000"/>
              </a:lnSpc>
            </a:pPr>
            <a:r>
              <a:rPr lang="en-US" altLang="zh-CN" sz="2400" b="1" dirty="0"/>
              <a:t>11000</a:t>
            </a:r>
            <a:endParaRPr lang="zh-CN" altLang="en-US" sz="2400" b="1" dirty="0"/>
          </a:p>
        </p:txBody>
      </p:sp>
    </p:spTree>
    <p:extLst>
      <p:ext uri="{BB962C8B-B14F-4D97-AF65-F5344CB8AC3E}">
        <p14:creationId xmlns:p14="http://schemas.microsoft.com/office/powerpoint/2010/main" val="97053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randombar(horizontal)">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21" grpId="0" animBg="1"/>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zh-CN" altLang="en-US" sz="3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4" name="内容占位符 3">
            <a:extLst>
              <a:ext uri="{FF2B5EF4-FFF2-40B4-BE49-F238E27FC236}">
                <a16:creationId xmlns:a16="http://schemas.microsoft.com/office/drawing/2014/main" id="{FD22F085-FD2D-4E88-8C3C-AB9505AADA07}"/>
              </a:ext>
            </a:extLst>
          </p:cNvPr>
          <p:cNvSpPr>
            <a:spLocks noGrp="1"/>
          </p:cNvSpPr>
          <p:nvPr>
            <p:ph idx="1"/>
          </p:nvPr>
        </p:nvSpPr>
        <p:spPr>
          <a:xfrm>
            <a:off x="835200" y="1016703"/>
            <a:ext cx="11072548" cy="5546306"/>
          </a:xfrm>
        </p:spPr>
        <p:txBody>
          <a:bodyPr/>
          <a:lstStyle/>
          <a:p>
            <a:pPr>
              <a:buFont typeface="Wingdings" panose="05000000000000000000" pitchFamily="2" charset="2"/>
              <a:buChar char="u"/>
            </a:pPr>
            <a:r>
              <a:rPr lang="zh-CN" altLang="en-US" b="1" dirty="0">
                <a:solidFill>
                  <a:srgbClr val="0070C0"/>
                </a:solidFill>
              </a:rPr>
              <a:t> 遗传编码</a:t>
            </a:r>
            <a:endParaRPr lang="en-US" altLang="zh-CN" b="1" dirty="0">
              <a:solidFill>
                <a:srgbClr val="0070C0"/>
              </a:solidFill>
            </a:endParaRPr>
          </a:p>
          <a:p>
            <a:pPr lvl="1"/>
            <a:r>
              <a:rPr lang="zh-CN" altLang="en-US" b="1" dirty="0"/>
              <a:t>实数编码：</a:t>
            </a:r>
            <a:r>
              <a:rPr lang="zh-CN" altLang="en-US" b="1" dirty="0">
                <a:solidFill>
                  <a:srgbClr val="C00000"/>
                </a:solidFill>
              </a:rPr>
              <a:t>若干个实数表示一个个体，然后在实数空间进行遗传操作</a:t>
            </a:r>
            <a:endParaRPr lang="en-US" altLang="zh-CN" b="1" dirty="0">
              <a:solidFill>
                <a:srgbClr val="C00000"/>
              </a:solidFill>
            </a:endParaRPr>
          </a:p>
          <a:p>
            <a:pPr lvl="1">
              <a:lnSpc>
                <a:spcPct val="150000"/>
              </a:lnSpc>
            </a:pPr>
            <a:r>
              <a:rPr lang="zh-CN" altLang="en-US" b="1" dirty="0"/>
              <a:t>高位或复杂优化问题时常使用实数编码</a:t>
            </a:r>
          </a:p>
          <a:p>
            <a:pPr lvl="2"/>
            <a:r>
              <a:rPr lang="zh-CN" altLang="en-US" b="1" dirty="0">
                <a:solidFill>
                  <a:srgbClr val="00B050"/>
                </a:solidFill>
              </a:rPr>
              <a:t>旅行商问题</a:t>
            </a:r>
          </a:p>
          <a:p>
            <a:pPr lvl="1"/>
            <a:endParaRPr lang="zh-CN" altLang="en-US" b="1" dirty="0"/>
          </a:p>
          <a:p>
            <a:pPr lvl="1"/>
            <a:endParaRPr lang="zh-CN" altLang="en-US" b="1" dirty="0"/>
          </a:p>
        </p:txBody>
      </p:sp>
    </p:spTree>
    <p:extLst>
      <p:ext uri="{BB962C8B-B14F-4D97-AF65-F5344CB8AC3E}">
        <p14:creationId xmlns:p14="http://schemas.microsoft.com/office/powerpoint/2010/main" val="3281680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0">
            <a:extLst>
              <a:ext uri="{FF2B5EF4-FFF2-40B4-BE49-F238E27FC236}">
                <a16:creationId xmlns:a16="http://schemas.microsoft.com/office/drawing/2014/main" id="{043542AC-F3E8-2B42-BE98-89E821625427}"/>
              </a:ext>
            </a:extLst>
          </p:cNvPr>
          <p:cNvSpPr/>
          <p:nvPr/>
        </p:nvSpPr>
        <p:spPr>
          <a:xfrm>
            <a:off x="3061483"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01</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6" name="矩形 20">
            <a:extLst>
              <a:ext uri="{FF2B5EF4-FFF2-40B4-BE49-F238E27FC236}">
                <a16:creationId xmlns:a16="http://schemas.microsoft.com/office/drawing/2014/main" id="{36CDEBC8-CA07-3240-A720-700079EDEBBF}"/>
              </a:ext>
            </a:extLst>
          </p:cNvPr>
          <p:cNvSpPr/>
          <p:nvPr/>
        </p:nvSpPr>
        <p:spPr>
          <a:xfrm>
            <a:off x="8185020"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02</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7" name="矩形 20">
            <a:extLst>
              <a:ext uri="{FF2B5EF4-FFF2-40B4-BE49-F238E27FC236}">
                <a16:creationId xmlns:a16="http://schemas.microsoft.com/office/drawing/2014/main" id="{F2EC2BB7-4BB8-EB4E-A983-51B8D8C8DEED}"/>
              </a:ext>
            </a:extLst>
          </p:cNvPr>
          <p:cNvSpPr/>
          <p:nvPr/>
        </p:nvSpPr>
        <p:spPr>
          <a:xfrm>
            <a:off x="3061483"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03</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8" name="矩形 20">
            <a:extLst>
              <a:ext uri="{FF2B5EF4-FFF2-40B4-BE49-F238E27FC236}">
                <a16:creationId xmlns:a16="http://schemas.microsoft.com/office/drawing/2014/main" id="{B03B3DF4-36F0-A246-BE97-FBC59C6E7947}"/>
              </a:ext>
            </a:extLst>
          </p:cNvPr>
          <p:cNvSpPr/>
          <p:nvPr/>
        </p:nvSpPr>
        <p:spPr>
          <a:xfrm>
            <a:off x="8185020"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04</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9" name="文本框 17">
            <a:extLst>
              <a:ext uri="{FF2B5EF4-FFF2-40B4-BE49-F238E27FC236}">
                <a16:creationId xmlns:a16="http://schemas.microsoft.com/office/drawing/2014/main" id="{7709693A-60A1-7F4D-8735-5FFCB483A97B}"/>
              </a:ext>
            </a:extLst>
          </p:cNvPr>
          <p:cNvSpPr txBox="1"/>
          <p:nvPr/>
        </p:nvSpPr>
        <p:spPr>
          <a:xfrm>
            <a:off x="192426" y="1507076"/>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遗传编码</a:t>
            </a:r>
          </a:p>
        </p:txBody>
      </p:sp>
      <p:sp>
        <p:nvSpPr>
          <p:cNvPr id="11" name="文本框 17">
            <a:extLst>
              <a:ext uri="{FF2B5EF4-FFF2-40B4-BE49-F238E27FC236}">
                <a16:creationId xmlns:a16="http://schemas.microsoft.com/office/drawing/2014/main" id="{966D4974-6FD9-3441-9D4C-ED84EC6D6196}"/>
              </a:ext>
            </a:extLst>
          </p:cNvPr>
          <p:cNvSpPr txBox="1"/>
          <p:nvPr/>
        </p:nvSpPr>
        <p:spPr>
          <a:xfrm>
            <a:off x="9256376" y="1507076"/>
            <a:ext cx="2736841" cy="461665"/>
          </a:xfrm>
          <a:prstGeom prst="rect">
            <a:avLst/>
          </a:prstGeom>
          <a:noFill/>
        </p:spPr>
        <p:txBody>
          <a:bodyPr wrap="square" rtlCol="0">
            <a:spAutoFit/>
          </a:bodyPr>
          <a:lstStyle/>
          <a:p>
            <a:pPr fontAlgn="auto">
              <a:lnSpc>
                <a:spcPct val="100000"/>
              </a:lnSpc>
            </a:pPr>
            <a:r>
              <a:rPr lang="zh-CN" altLang="en-US" sz="2400" b="1" dirty="0">
                <a:solidFill>
                  <a:schemeClr val="accent3">
                    <a:lumMod val="50000"/>
                  </a:schemeClr>
                </a:solidFill>
                <a:latin typeface="微软雅黑" panose="020B0503020204020204" charset="-122"/>
                <a:ea typeface="微软雅黑" panose="020B0503020204020204" charset="-122"/>
              </a:rPr>
              <a:t>群体设置</a:t>
            </a:r>
          </a:p>
        </p:txBody>
      </p:sp>
      <p:sp>
        <p:nvSpPr>
          <p:cNvPr id="13" name="文本框 17">
            <a:extLst>
              <a:ext uri="{FF2B5EF4-FFF2-40B4-BE49-F238E27FC236}">
                <a16:creationId xmlns:a16="http://schemas.microsoft.com/office/drawing/2014/main" id="{4FA2BB29-CA4E-6A4B-A350-DC312195DAF6}"/>
              </a:ext>
            </a:extLst>
          </p:cNvPr>
          <p:cNvSpPr txBox="1"/>
          <p:nvPr/>
        </p:nvSpPr>
        <p:spPr>
          <a:xfrm>
            <a:off x="192426" y="310012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适应度函数</a:t>
            </a:r>
          </a:p>
        </p:txBody>
      </p:sp>
      <p:sp>
        <p:nvSpPr>
          <p:cNvPr id="15" name="文本框 17">
            <a:extLst>
              <a:ext uri="{FF2B5EF4-FFF2-40B4-BE49-F238E27FC236}">
                <a16:creationId xmlns:a16="http://schemas.microsoft.com/office/drawing/2014/main" id="{9C23D6FF-8EB0-D44D-B2C2-8836360DEB81}"/>
              </a:ext>
            </a:extLst>
          </p:cNvPr>
          <p:cNvSpPr txBox="1"/>
          <p:nvPr/>
        </p:nvSpPr>
        <p:spPr>
          <a:xfrm>
            <a:off x="9256376" y="310012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选择</a:t>
            </a:r>
          </a:p>
        </p:txBody>
      </p:sp>
      <p:pic>
        <p:nvPicPr>
          <p:cNvPr id="18" name="Picture 5" descr="C:\Users\ADMINI~1\AppData\Local\Temp\360zip$Temp\360$4\标志_红色.png">
            <a:extLst>
              <a:ext uri="{FF2B5EF4-FFF2-40B4-BE49-F238E27FC236}">
                <a16:creationId xmlns:a16="http://schemas.microsoft.com/office/drawing/2014/main" id="{555EAC2A-A84C-B642-9A55-6B9EAC5786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7226" y="5982490"/>
            <a:ext cx="653020" cy="65302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20">
            <a:extLst>
              <a:ext uri="{FF2B5EF4-FFF2-40B4-BE49-F238E27FC236}">
                <a16:creationId xmlns:a16="http://schemas.microsoft.com/office/drawing/2014/main" id="{917A368A-6734-499B-BBE8-9018C475E760}"/>
              </a:ext>
            </a:extLst>
          </p:cNvPr>
          <p:cNvSpPr/>
          <p:nvPr/>
        </p:nvSpPr>
        <p:spPr>
          <a:xfrm>
            <a:off x="8185020"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06</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0" name="文本框 17">
            <a:extLst>
              <a:ext uri="{FF2B5EF4-FFF2-40B4-BE49-F238E27FC236}">
                <a16:creationId xmlns:a16="http://schemas.microsoft.com/office/drawing/2014/main" id="{760CAA60-0CF4-43EB-AE35-DB86A98A4767}"/>
              </a:ext>
            </a:extLst>
          </p:cNvPr>
          <p:cNvSpPr txBox="1"/>
          <p:nvPr/>
        </p:nvSpPr>
        <p:spPr>
          <a:xfrm>
            <a:off x="9256376" y="465044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变异</a:t>
            </a:r>
          </a:p>
        </p:txBody>
      </p:sp>
      <p:sp>
        <p:nvSpPr>
          <p:cNvPr id="21" name="矩形 20">
            <a:extLst>
              <a:ext uri="{FF2B5EF4-FFF2-40B4-BE49-F238E27FC236}">
                <a16:creationId xmlns:a16="http://schemas.microsoft.com/office/drawing/2014/main" id="{324B53EC-F672-4E3C-9BC7-288776A870B5}"/>
              </a:ext>
            </a:extLst>
          </p:cNvPr>
          <p:cNvSpPr/>
          <p:nvPr/>
        </p:nvSpPr>
        <p:spPr>
          <a:xfrm>
            <a:off x="3061483"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05</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2" name="文本框 17">
            <a:extLst>
              <a:ext uri="{FF2B5EF4-FFF2-40B4-BE49-F238E27FC236}">
                <a16:creationId xmlns:a16="http://schemas.microsoft.com/office/drawing/2014/main" id="{CB4079D9-1BC0-4D16-B5F6-AC749D2DE701}"/>
              </a:ext>
            </a:extLst>
          </p:cNvPr>
          <p:cNvSpPr txBox="1"/>
          <p:nvPr/>
        </p:nvSpPr>
        <p:spPr>
          <a:xfrm>
            <a:off x="192426" y="465044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交叉</a:t>
            </a:r>
          </a:p>
        </p:txBody>
      </p:sp>
    </p:spTree>
    <p:extLst>
      <p:ext uri="{BB962C8B-B14F-4D97-AF65-F5344CB8AC3E}">
        <p14:creationId xmlns:p14="http://schemas.microsoft.com/office/powerpoint/2010/main" val="10176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zh-CN" altLang="en-US" sz="3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4" name="内容占位符 3">
            <a:extLst>
              <a:ext uri="{FF2B5EF4-FFF2-40B4-BE49-F238E27FC236}">
                <a16:creationId xmlns:a16="http://schemas.microsoft.com/office/drawing/2014/main" id="{FD22F085-FD2D-4E88-8C3C-AB9505AADA07}"/>
              </a:ext>
            </a:extLst>
          </p:cNvPr>
          <p:cNvSpPr>
            <a:spLocks noGrp="1"/>
          </p:cNvSpPr>
          <p:nvPr>
            <p:ph idx="1"/>
          </p:nvPr>
        </p:nvSpPr>
        <p:spPr>
          <a:xfrm>
            <a:off x="835200" y="1016703"/>
            <a:ext cx="11072548" cy="5546306"/>
          </a:xfrm>
        </p:spPr>
        <p:txBody>
          <a:bodyPr/>
          <a:lstStyle/>
          <a:p>
            <a:pPr>
              <a:lnSpc>
                <a:spcPct val="150000"/>
              </a:lnSpc>
              <a:buFont typeface="Wingdings" panose="05000000000000000000" pitchFamily="2" charset="2"/>
              <a:buChar char="u"/>
            </a:pPr>
            <a:r>
              <a:rPr lang="zh-CN" altLang="en-US" b="1" dirty="0">
                <a:solidFill>
                  <a:srgbClr val="0070C0"/>
                </a:solidFill>
              </a:rPr>
              <a:t>初始种群的产生</a:t>
            </a:r>
            <a:endParaRPr lang="en-US" altLang="zh-CN" b="1" dirty="0">
              <a:solidFill>
                <a:srgbClr val="0070C0"/>
              </a:solidFill>
            </a:endParaRPr>
          </a:p>
          <a:p>
            <a:pPr marL="971550" lvl="1" indent="-514350">
              <a:lnSpc>
                <a:spcPct val="150000"/>
              </a:lnSpc>
              <a:buFont typeface="+mj-lt"/>
              <a:buAutoNum type="arabicPeriod"/>
            </a:pPr>
            <a:r>
              <a:rPr lang="zh-CN" altLang="en-US" b="1" dirty="0"/>
              <a:t>根据问题固有知识，把握最优解所占空间在整个问题空间中的分布范围，然后，在此分布范围内设定初始群体。</a:t>
            </a:r>
          </a:p>
          <a:p>
            <a:pPr marL="971550" lvl="1" indent="-514350">
              <a:lnSpc>
                <a:spcPct val="150000"/>
              </a:lnSpc>
              <a:buFont typeface="+mj-lt"/>
              <a:buAutoNum type="arabicPeriod"/>
            </a:pPr>
            <a:r>
              <a:rPr lang="zh-CN" altLang="en-US" b="1" dirty="0"/>
              <a:t>随机产生一定数目的个体，从中挑选最好的个体加到初始群体中。这种过程不断迭代，直到初始群体中个体数目达到了预先确定的规模。 </a:t>
            </a:r>
          </a:p>
          <a:p>
            <a:pPr lvl="1"/>
            <a:endParaRPr lang="zh-CN" altLang="en-US" b="1" dirty="0"/>
          </a:p>
        </p:txBody>
      </p:sp>
    </p:spTree>
    <p:extLst>
      <p:ext uri="{BB962C8B-B14F-4D97-AF65-F5344CB8AC3E}">
        <p14:creationId xmlns:p14="http://schemas.microsoft.com/office/powerpoint/2010/main" val="588919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endParaRPr lang="zh-CN" altLang="en-US" sz="3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4" name="内容占位符 3">
            <a:extLst>
              <a:ext uri="{FF2B5EF4-FFF2-40B4-BE49-F238E27FC236}">
                <a16:creationId xmlns:a16="http://schemas.microsoft.com/office/drawing/2014/main" id="{FD22F085-FD2D-4E88-8C3C-AB9505AADA07}"/>
              </a:ext>
            </a:extLst>
          </p:cNvPr>
          <p:cNvSpPr>
            <a:spLocks noGrp="1"/>
          </p:cNvSpPr>
          <p:nvPr>
            <p:ph idx="1"/>
          </p:nvPr>
        </p:nvSpPr>
        <p:spPr>
          <a:xfrm>
            <a:off x="835200" y="1016703"/>
            <a:ext cx="11072548" cy="5546306"/>
          </a:xfrm>
        </p:spPr>
        <p:txBody>
          <a:bodyPr/>
          <a:lstStyle/>
          <a:p>
            <a:pPr>
              <a:lnSpc>
                <a:spcPct val="150000"/>
              </a:lnSpc>
              <a:buFont typeface="Wingdings" panose="05000000000000000000" pitchFamily="2" charset="2"/>
              <a:buChar char="u"/>
            </a:pPr>
            <a:r>
              <a:rPr lang="zh-CN" altLang="en-US" b="1" dirty="0">
                <a:solidFill>
                  <a:srgbClr val="0070C0"/>
                </a:solidFill>
              </a:rPr>
              <a:t>种群规模的确定</a:t>
            </a:r>
            <a:endParaRPr lang="en-US" altLang="zh-CN" b="1" dirty="0">
              <a:solidFill>
                <a:srgbClr val="0070C0"/>
              </a:solidFill>
            </a:endParaRPr>
          </a:p>
          <a:p>
            <a:pPr lvl="1">
              <a:lnSpc>
                <a:spcPct val="150000"/>
              </a:lnSpc>
            </a:pPr>
            <a:r>
              <a:rPr lang="zh-CN" altLang="en-US" b="1" dirty="0"/>
              <a:t>群体规模太小，遗传算法的优化性能不太好，易陷入局部最优解。</a:t>
            </a:r>
          </a:p>
          <a:p>
            <a:pPr lvl="1">
              <a:lnSpc>
                <a:spcPct val="150000"/>
              </a:lnSpc>
            </a:pPr>
            <a:r>
              <a:rPr lang="zh-CN" altLang="en-US" b="1" dirty="0"/>
              <a:t>群体规模太大，计算复杂。</a:t>
            </a:r>
          </a:p>
          <a:p>
            <a:pPr lvl="1">
              <a:lnSpc>
                <a:spcPct val="150000"/>
              </a:lnSpc>
            </a:pPr>
            <a:r>
              <a:rPr lang="zh-CN" altLang="en-US" b="1" dirty="0"/>
              <a:t>一般取 </a:t>
            </a:r>
            <a:r>
              <a:rPr lang="en-US" altLang="zh-CN" b="1" dirty="0"/>
              <a:t>20-100 </a:t>
            </a:r>
          </a:p>
          <a:p>
            <a:pPr lvl="1">
              <a:lnSpc>
                <a:spcPct val="150000"/>
              </a:lnSpc>
            </a:pPr>
            <a:endParaRPr lang="zh-CN" altLang="en-US" b="1" dirty="0"/>
          </a:p>
        </p:txBody>
      </p:sp>
    </p:spTree>
    <p:extLst>
      <p:ext uri="{BB962C8B-B14F-4D97-AF65-F5344CB8AC3E}">
        <p14:creationId xmlns:p14="http://schemas.microsoft.com/office/powerpoint/2010/main" val="2147142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22FCA7-23E5-F248-8599-82B7DE8E36D4}"/>
              </a:ext>
            </a:extLst>
          </p:cNvPr>
          <p:cNvSpPr/>
          <p:nvPr/>
        </p:nvSpPr>
        <p:spPr>
          <a:xfrm>
            <a:off x="602076" y="5742877"/>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386622-A061-FD4F-8A82-91E162E6C8F1}"/>
              </a:ext>
            </a:extLst>
          </p:cNvPr>
          <p:cNvSpPr/>
          <p:nvPr/>
        </p:nvSpPr>
        <p:spPr>
          <a:xfrm>
            <a:off x="602076" y="5426358"/>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DDC27-8ACD-8D4A-AA9D-03E5955DDCC3}"/>
              </a:ext>
            </a:extLst>
          </p:cNvPr>
          <p:cNvSpPr/>
          <p:nvPr/>
        </p:nvSpPr>
        <p:spPr>
          <a:xfrm>
            <a:off x="602076" y="1267521"/>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75CAC2-379A-CF46-90B5-ED7E62D1D32C}"/>
              </a:ext>
            </a:extLst>
          </p:cNvPr>
          <p:cNvSpPr/>
          <p:nvPr/>
        </p:nvSpPr>
        <p:spPr>
          <a:xfrm>
            <a:off x="602076" y="951002"/>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6">
            <a:extLst>
              <a:ext uri="{FF2B5EF4-FFF2-40B4-BE49-F238E27FC236}">
                <a16:creationId xmlns:a16="http://schemas.microsoft.com/office/drawing/2014/main" id="{59FC7E12-EB47-7448-9769-2DC4D35EDD9B}"/>
              </a:ext>
            </a:extLst>
          </p:cNvPr>
          <p:cNvSpPr/>
          <p:nvPr/>
        </p:nvSpPr>
        <p:spPr>
          <a:xfrm>
            <a:off x="4003664" y="1351154"/>
            <a:ext cx="4140000" cy="41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00">
              <a:solidFill>
                <a:prstClr val="white"/>
              </a:solidFill>
            </a:endParaRPr>
          </a:p>
        </p:txBody>
      </p:sp>
      <p:sp>
        <p:nvSpPr>
          <p:cNvPr id="11" name="文本框 6">
            <a:extLst>
              <a:ext uri="{FF2B5EF4-FFF2-40B4-BE49-F238E27FC236}">
                <a16:creationId xmlns:a16="http://schemas.microsoft.com/office/drawing/2014/main" id="{5BD4E172-9C8F-B742-970F-6B81A8037502}"/>
              </a:ext>
            </a:extLst>
          </p:cNvPr>
          <p:cNvSpPr txBox="1"/>
          <p:nvPr/>
        </p:nvSpPr>
        <p:spPr>
          <a:xfrm>
            <a:off x="5188720" y="1827426"/>
            <a:ext cx="1769885" cy="1637170"/>
          </a:xfrm>
          <a:prstGeom prst="rect">
            <a:avLst/>
          </a:prstGeom>
          <a:noFill/>
        </p:spPr>
        <p:txBody>
          <a:bodyPr wrap="square" lIns="0" tIns="0" rIns="0" bIns="0" rtlCol="0">
            <a:spAutoFit/>
          </a:bodyPr>
          <a:lstStyle/>
          <a:p>
            <a:pPr algn="ctr" defTabSz="457200"/>
            <a:r>
              <a:rPr lang="en-US" altLang="zh-CN" sz="10666" dirty="0">
                <a:latin typeface="微软雅黑" panose="020B0503020204020204" pitchFamily="34" charset="-122"/>
                <a:ea typeface="微软雅黑" panose="020B0503020204020204" pitchFamily="34" charset="-122"/>
                <a:cs typeface="+mn-ea"/>
                <a:sym typeface="Arial" panose="020B0604020202020204" pitchFamily="34" charset="0"/>
              </a:rPr>
              <a:t>01</a:t>
            </a:r>
            <a:endParaRPr lang="zh-CN" altLang="en-US" sz="10666"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 name="文本框 20">
            <a:extLst>
              <a:ext uri="{FF2B5EF4-FFF2-40B4-BE49-F238E27FC236}">
                <a16:creationId xmlns:a16="http://schemas.microsoft.com/office/drawing/2014/main" id="{76FD1BF3-6193-1648-95AF-9D8656F00434}"/>
              </a:ext>
            </a:extLst>
          </p:cNvPr>
          <p:cNvSpPr txBox="1"/>
          <p:nvPr/>
        </p:nvSpPr>
        <p:spPr>
          <a:xfrm>
            <a:off x="4955407" y="3464596"/>
            <a:ext cx="2236510" cy="707886"/>
          </a:xfrm>
          <a:prstGeom prst="rect">
            <a:avLst/>
          </a:prstGeom>
          <a:noFill/>
        </p:spPr>
        <p:txBody>
          <a:bodyPr wrap="none" rtlCol="0">
            <a:spAutoFit/>
          </a:bodyPr>
          <a:lstStyle/>
          <a:p>
            <a:pPr defTabSz="457200"/>
            <a:r>
              <a:rPr lang="zh-CN" altLang="en-US" sz="4000" dirty="0">
                <a:solidFill>
                  <a:prstClr val="black"/>
                </a:solidFill>
                <a:latin typeface="微软雅黑" panose="020B0503020204020204" pitchFamily="34" charset="-122"/>
                <a:ea typeface="微软雅黑" panose="020B0503020204020204" pitchFamily="34" charset="-122"/>
                <a:cs typeface="Microsoft JhengHei Light" panose="020B0304030504040204" pitchFamily="34" charset="-122"/>
              </a:rPr>
              <a:t>进化计算</a:t>
            </a:r>
          </a:p>
        </p:txBody>
      </p:sp>
      <p:sp>
        <p:nvSpPr>
          <p:cNvPr id="17" name="Rectangle 16">
            <a:extLst>
              <a:ext uri="{FF2B5EF4-FFF2-40B4-BE49-F238E27FC236}">
                <a16:creationId xmlns:a16="http://schemas.microsoft.com/office/drawing/2014/main" id="{7387769A-8BE0-5B44-BE62-765FE5A4B011}"/>
              </a:ext>
            </a:extLst>
          </p:cNvPr>
          <p:cNvSpPr/>
          <p:nvPr/>
        </p:nvSpPr>
        <p:spPr>
          <a:xfrm rot="5400000">
            <a:off x="-1492349" y="3380962"/>
            <a:ext cx="612000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9CB478-12F7-4C4A-BA0A-5F30F47861B2}"/>
              </a:ext>
            </a:extLst>
          </p:cNvPr>
          <p:cNvSpPr/>
          <p:nvPr/>
        </p:nvSpPr>
        <p:spPr>
          <a:xfrm rot="5400000">
            <a:off x="7566749" y="3380963"/>
            <a:ext cx="612000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3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1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1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0">
            <a:extLst>
              <a:ext uri="{FF2B5EF4-FFF2-40B4-BE49-F238E27FC236}">
                <a16:creationId xmlns:a16="http://schemas.microsoft.com/office/drawing/2014/main" id="{043542AC-F3E8-2B42-BE98-89E821625427}"/>
              </a:ext>
            </a:extLst>
          </p:cNvPr>
          <p:cNvSpPr/>
          <p:nvPr/>
        </p:nvSpPr>
        <p:spPr>
          <a:xfrm>
            <a:off x="3061483"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01</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6" name="矩形 20">
            <a:extLst>
              <a:ext uri="{FF2B5EF4-FFF2-40B4-BE49-F238E27FC236}">
                <a16:creationId xmlns:a16="http://schemas.microsoft.com/office/drawing/2014/main" id="{36CDEBC8-CA07-3240-A720-700079EDEBBF}"/>
              </a:ext>
            </a:extLst>
          </p:cNvPr>
          <p:cNvSpPr/>
          <p:nvPr/>
        </p:nvSpPr>
        <p:spPr>
          <a:xfrm>
            <a:off x="8185020"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02</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7" name="矩形 20">
            <a:extLst>
              <a:ext uri="{FF2B5EF4-FFF2-40B4-BE49-F238E27FC236}">
                <a16:creationId xmlns:a16="http://schemas.microsoft.com/office/drawing/2014/main" id="{F2EC2BB7-4BB8-EB4E-A983-51B8D8C8DEED}"/>
              </a:ext>
            </a:extLst>
          </p:cNvPr>
          <p:cNvSpPr/>
          <p:nvPr/>
        </p:nvSpPr>
        <p:spPr>
          <a:xfrm>
            <a:off x="3061483"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03</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8" name="矩形 20">
            <a:extLst>
              <a:ext uri="{FF2B5EF4-FFF2-40B4-BE49-F238E27FC236}">
                <a16:creationId xmlns:a16="http://schemas.microsoft.com/office/drawing/2014/main" id="{B03B3DF4-36F0-A246-BE97-FBC59C6E7947}"/>
              </a:ext>
            </a:extLst>
          </p:cNvPr>
          <p:cNvSpPr/>
          <p:nvPr/>
        </p:nvSpPr>
        <p:spPr>
          <a:xfrm>
            <a:off x="8185020"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04</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9" name="文本框 17">
            <a:extLst>
              <a:ext uri="{FF2B5EF4-FFF2-40B4-BE49-F238E27FC236}">
                <a16:creationId xmlns:a16="http://schemas.microsoft.com/office/drawing/2014/main" id="{7709693A-60A1-7F4D-8735-5FFCB483A97B}"/>
              </a:ext>
            </a:extLst>
          </p:cNvPr>
          <p:cNvSpPr txBox="1"/>
          <p:nvPr/>
        </p:nvSpPr>
        <p:spPr>
          <a:xfrm>
            <a:off x="192426" y="1507076"/>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遗传编码</a:t>
            </a:r>
          </a:p>
        </p:txBody>
      </p:sp>
      <p:sp>
        <p:nvSpPr>
          <p:cNvPr id="11" name="文本框 17">
            <a:extLst>
              <a:ext uri="{FF2B5EF4-FFF2-40B4-BE49-F238E27FC236}">
                <a16:creationId xmlns:a16="http://schemas.microsoft.com/office/drawing/2014/main" id="{966D4974-6FD9-3441-9D4C-ED84EC6D6196}"/>
              </a:ext>
            </a:extLst>
          </p:cNvPr>
          <p:cNvSpPr txBox="1"/>
          <p:nvPr/>
        </p:nvSpPr>
        <p:spPr>
          <a:xfrm>
            <a:off x="9256376" y="1507076"/>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群体设置</a:t>
            </a:r>
          </a:p>
        </p:txBody>
      </p:sp>
      <p:sp>
        <p:nvSpPr>
          <p:cNvPr id="13" name="文本框 17">
            <a:extLst>
              <a:ext uri="{FF2B5EF4-FFF2-40B4-BE49-F238E27FC236}">
                <a16:creationId xmlns:a16="http://schemas.microsoft.com/office/drawing/2014/main" id="{4FA2BB29-CA4E-6A4B-A350-DC312195DAF6}"/>
              </a:ext>
            </a:extLst>
          </p:cNvPr>
          <p:cNvSpPr txBox="1"/>
          <p:nvPr/>
        </p:nvSpPr>
        <p:spPr>
          <a:xfrm>
            <a:off x="192426" y="310012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accent3">
                    <a:lumMod val="50000"/>
                  </a:schemeClr>
                </a:solidFill>
                <a:latin typeface="微软雅黑" panose="020B0503020204020204" charset="-122"/>
                <a:ea typeface="微软雅黑" panose="020B0503020204020204" charset="-122"/>
              </a:rPr>
              <a:t>适应度函数</a:t>
            </a:r>
          </a:p>
        </p:txBody>
      </p:sp>
      <p:sp>
        <p:nvSpPr>
          <p:cNvPr id="15" name="文本框 17">
            <a:extLst>
              <a:ext uri="{FF2B5EF4-FFF2-40B4-BE49-F238E27FC236}">
                <a16:creationId xmlns:a16="http://schemas.microsoft.com/office/drawing/2014/main" id="{9C23D6FF-8EB0-D44D-B2C2-8836360DEB81}"/>
              </a:ext>
            </a:extLst>
          </p:cNvPr>
          <p:cNvSpPr txBox="1"/>
          <p:nvPr/>
        </p:nvSpPr>
        <p:spPr>
          <a:xfrm>
            <a:off x="9256376" y="310012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选择</a:t>
            </a:r>
          </a:p>
        </p:txBody>
      </p:sp>
      <p:pic>
        <p:nvPicPr>
          <p:cNvPr id="18" name="Picture 5" descr="C:\Users\ADMINI~1\AppData\Local\Temp\360zip$Temp\360$4\标志_红色.png">
            <a:extLst>
              <a:ext uri="{FF2B5EF4-FFF2-40B4-BE49-F238E27FC236}">
                <a16:creationId xmlns:a16="http://schemas.microsoft.com/office/drawing/2014/main" id="{555EAC2A-A84C-B642-9A55-6B9EAC5786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7226" y="5982490"/>
            <a:ext cx="653020" cy="65302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20">
            <a:extLst>
              <a:ext uri="{FF2B5EF4-FFF2-40B4-BE49-F238E27FC236}">
                <a16:creationId xmlns:a16="http://schemas.microsoft.com/office/drawing/2014/main" id="{917A368A-6734-499B-BBE8-9018C475E760}"/>
              </a:ext>
            </a:extLst>
          </p:cNvPr>
          <p:cNvSpPr/>
          <p:nvPr/>
        </p:nvSpPr>
        <p:spPr>
          <a:xfrm>
            <a:off x="8185020"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06</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0" name="文本框 17">
            <a:extLst>
              <a:ext uri="{FF2B5EF4-FFF2-40B4-BE49-F238E27FC236}">
                <a16:creationId xmlns:a16="http://schemas.microsoft.com/office/drawing/2014/main" id="{760CAA60-0CF4-43EB-AE35-DB86A98A4767}"/>
              </a:ext>
            </a:extLst>
          </p:cNvPr>
          <p:cNvSpPr txBox="1"/>
          <p:nvPr/>
        </p:nvSpPr>
        <p:spPr>
          <a:xfrm>
            <a:off x="9256376" y="465044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变异</a:t>
            </a:r>
          </a:p>
        </p:txBody>
      </p:sp>
      <p:sp>
        <p:nvSpPr>
          <p:cNvPr id="21" name="矩形 20">
            <a:extLst>
              <a:ext uri="{FF2B5EF4-FFF2-40B4-BE49-F238E27FC236}">
                <a16:creationId xmlns:a16="http://schemas.microsoft.com/office/drawing/2014/main" id="{324B53EC-F672-4E3C-9BC7-288776A870B5}"/>
              </a:ext>
            </a:extLst>
          </p:cNvPr>
          <p:cNvSpPr/>
          <p:nvPr/>
        </p:nvSpPr>
        <p:spPr>
          <a:xfrm>
            <a:off x="3061483"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05</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2" name="文本框 17">
            <a:extLst>
              <a:ext uri="{FF2B5EF4-FFF2-40B4-BE49-F238E27FC236}">
                <a16:creationId xmlns:a16="http://schemas.microsoft.com/office/drawing/2014/main" id="{CB4079D9-1BC0-4D16-B5F6-AC749D2DE701}"/>
              </a:ext>
            </a:extLst>
          </p:cNvPr>
          <p:cNvSpPr txBox="1"/>
          <p:nvPr/>
        </p:nvSpPr>
        <p:spPr>
          <a:xfrm>
            <a:off x="192426" y="465044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交叉</a:t>
            </a:r>
          </a:p>
        </p:txBody>
      </p:sp>
    </p:spTree>
    <p:extLst>
      <p:ext uri="{BB962C8B-B14F-4D97-AF65-F5344CB8AC3E}">
        <p14:creationId xmlns:p14="http://schemas.microsoft.com/office/powerpoint/2010/main" val="2687856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sz="3200" b="1" dirty="0">
                <a:solidFill>
                  <a:srgbClr val="0070C0"/>
                </a:solidFill>
                <a:latin typeface="楷体" panose="02010609060101010101" pitchFamily="49" charset="-122"/>
                <a:ea typeface="楷体" panose="02010609060101010101" pitchFamily="49" charset="-122"/>
              </a:rPr>
              <a:t>适应度函数</a:t>
            </a:r>
            <a:endParaRPr lang="zh-CN" altLang="en-US" sz="2800" b="1" dirty="0">
              <a:latin typeface="楷体" panose="02010609060101010101" pitchFamily="49" charset="-122"/>
              <a:ea typeface="楷体" panose="02010609060101010101" pitchFamily="49" charset="-122"/>
            </a:endParaRPr>
          </a:p>
          <a:p>
            <a:pPr lvl="1">
              <a:lnSpc>
                <a:spcPct val="150000"/>
              </a:lnSpc>
            </a:pPr>
            <a:r>
              <a:rPr lang="zh-CN" altLang="en-US" sz="2800" b="1" dirty="0">
                <a:latin typeface="楷体" panose="02010609060101010101" pitchFamily="49" charset="-122"/>
                <a:ea typeface="楷体" panose="02010609060101010101" pitchFamily="49" charset="-122"/>
              </a:rPr>
              <a:t>适应度函数是一个用于对个体的适应性进行度量的函数。通常，一个个体的适应度值越大，它被遗传到下一代种群中的概率也就越大。</a:t>
            </a:r>
          </a:p>
          <a:p>
            <a:pPr lvl="1">
              <a:lnSpc>
                <a:spcPct val="150000"/>
              </a:lnSpc>
            </a:pPr>
            <a:r>
              <a:rPr lang="zh-CN" altLang="en-US" sz="2800" b="1" dirty="0">
                <a:solidFill>
                  <a:srgbClr val="C00000"/>
                </a:solidFill>
                <a:latin typeface="楷体" panose="02010609060101010101" pitchFamily="49" charset="-122"/>
                <a:ea typeface="楷体" panose="02010609060101010101" pitchFamily="49" charset="-122"/>
              </a:rPr>
              <a:t>将目标函数映射成适应度函数的方法 </a:t>
            </a:r>
          </a:p>
          <a:p>
            <a:pPr lvl="1">
              <a:lnSpc>
                <a:spcPct val="150000"/>
              </a:lnSpc>
            </a:pPr>
            <a:endParaRPr lang="en-US" altLang="zh-CN" sz="2800" b="1" dirty="0">
              <a:latin typeface="楷体" panose="02010609060101010101" pitchFamily="49" charset="-122"/>
              <a:ea typeface="楷体" panose="02010609060101010101" pitchFamily="49" charset="-122"/>
            </a:endParaRPr>
          </a:p>
          <a:p>
            <a:pPr marL="0" indent="0">
              <a:lnSpc>
                <a:spcPct val="150000"/>
              </a:lnSpc>
              <a:buFont typeface="Arial" panose="020B0604020202020204" pitchFamily="34" charset="0"/>
              <a:buNone/>
            </a:pPr>
            <a:endParaRPr lang="zh-CN" altLang="en-US" dirty="0"/>
          </a:p>
          <a:p>
            <a:pPr>
              <a:lnSpc>
                <a:spcPct val="150000"/>
              </a:lnSpc>
            </a:pPr>
            <a:endParaRPr lang="zh-CN" altLang="en-US" dirty="0"/>
          </a:p>
        </p:txBody>
      </p:sp>
      <p:grpSp>
        <p:nvGrpSpPr>
          <p:cNvPr id="8" name="Group 4">
            <a:extLst>
              <a:ext uri="{FF2B5EF4-FFF2-40B4-BE49-F238E27FC236}">
                <a16:creationId xmlns:a16="http://schemas.microsoft.com/office/drawing/2014/main" id="{2617255A-D0CE-4FE4-992F-B045A60E2AD2}"/>
              </a:ext>
            </a:extLst>
          </p:cNvPr>
          <p:cNvGrpSpPr>
            <a:grpSpLocks/>
          </p:cNvGrpSpPr>
          <p:nvPr/>
        </p:nvGrpSpPr>
        <p:grpSpPr bwMode="auto">
          <a:xfrm>
            <a:off x="1525509" y="4785618"/>
            <a:ext cx="8229600" cy="1439863"/>
            <a:chOff x="240" y="1056"/>
            <a:chExt cx="5184" cy="907"/>
          </a:xfrm>
        </p:grpSpPr>
        <p:sp>
          <p:nvSpPr>
            <p:cNvPr id="9" name="Rectangle 5">
              <a:extLst>
                <a:ext uri="{FF2B5EF4-FFF2-40B4-BE49-F238E27FC236}">
                  <a16:creationId xmlns:a16="http://schemas.microsoft.com/office/drawing/2014/main" id="{5EDFDB43-4439-4F7E-BF0F-F6D306E09821}"/>
                </a:ext>
              </a:extLst>
            </p:cNvPr>
            <p:cNvSpPr>
              <a:spLocks noChangeArrowheads="1"/>
            </p:cNvSpPr>
            <p:nvPr/>
          </p:nvSpPr>
          <p:spPr bwMode="auto">
            <a:xfrm>
              <a:off x="240" y="1056"/>
              <a:ext cx="5184" cy="805"/>
            </a:xfrm>
            <a:prstGeom prst="rect">
              <a:avLst/>
            </a:prstGeom>
            <a:solidFill>
              <a:srgbClr val="FFFFFF"/>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00000"/>
                </a:lnSpc>
                <a:spcBef>
                  <a:spcPct val="40000"/>
                </a:spcBef>
                <a:spcAft>
                  <a:spcPct val="0"/>
                </a:spcAft>
                <a:buClr>
                  <a:srgbClr val="0000FF"/>
                </a:buClr>
                <a:buSzTx/>
                <a:buFont typeface="Wingdings" panose="05000000000000000000" pitchFamily="2" charset="2"/>
                <a:buChar char="§"/>
                <a:tabLst/>
                <a:defRPr/>
              </a:pPr>
              <a:r>
                <a:rPr kumimoji="1" lang="en-US" altLang="zh-CN" sz="2600" b="0" i="0" u="none" strike="noStrike" kern="0" cap="none" spc="0" normalizeH="0" baseline="0" noProof="0" dirty="0">
                  <a:ln>
                    <a:noFill/>
                  </a:ln>
                  <a:solidFill>
                    <a:srgbClr val="000000"/>
                  </a:solidFill>
                  <a:effectLst/>
                  <a:uLnTx/>
                  <a:uFillTx/>
                  <a:latin typeface="宋体" panose="02010600030101010101" pitchFamily="2" charset="-122"/>
                </a:rPr>
                <a:t> </a:t>
              </a:r>
              <a:r>
                <a:rPr kumimoji="1" lang="zh-CN" altLang="en-US" sz="2600" b="0"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若目标函数为</a:t>
              </a:r>
              <a:r>
                <a:rPr kumimoji="1" lang="zh-CN" altLang="en-US" sz="26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最大化</a:t>
              </a:r>
              <a:r>
                <a:rPr kumimoji="1" lang="zh-CN" altLang="en-US" sz="2600" b="0"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问题，则</a:t>
              </a:r>
            </a:p>
            <a:p>
              <a:pPr marL="0" marR="0" lvl="0" indent="0" defTabSz="914400" eaLnBrk="1" fontAlgn="base" latinLnBrk="0" hangingPunct="1">
                <a:lnSpc>
                  <a:spcPct val="180000"/>
                </a:lnSpc>
                <a:spcBef>
                  <a:spcPct val="40000"/>
                </a:spcBef>
                <a:spcAft>
                  <a:spcPct val="100000"/>
                </a:spcAft>
                <a:buClr>
                  <a:srgbClr val="0000FF"/>
                </a:buClr>
                <a:buSzTx/>
                <a:buFont typeface="Wingdings" panose="05000000000000000000" pitchFamily="2" charset="2"/>
                <a:buChar char="§"/>
                <a:tabLst/>
                <a:defRPr/>
              </a:pPr>
              <a:r>
                <a:rPr kumimoji="1" lang="zh-CN" altLang="en-US" sz="2600" b="0" i="0" u="none" strike="noStrike" kern="0" cap="none" spc="0" normalizeH="0" baseline="0" noProof="0" dirty="0">
                  <a:ln>
                    <a:noFill/>
                  </a:ln>
                  <a:solidFill>
                    <a:srgbClr val="000000"/>
                  </a:solidFill>
                  <a:effectLst/>
                  <a:uLnTx/>
                  <a:uFillTx/>
                  <a:latin typeface="宋体" panose="02010600030101010101" pitchFamily="2" charset="-122"/>
                </a:rPr>
                <a:t> </a:t>
              </a:r>
              <a:r>
                <a:rPr kumimoji="1" lang="zh-CN" altLang="en-US" sz="2600" b="0"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若目标函数为</a:t>
              </a:r>
              <a:r>
                <a:rPr kumimoji="1" lang="zh-CN" altLang="en-US" sz="2600" b="1"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最小化</a:t>
              </a:r>
              <a:r>
                <a:rPr kumimoji="1" lang="zh-CN" altLang="en-US" sz="2600" b="0" i="0" u="none" strike="noStrike" kern="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问题，则</a:t>
              </a:r>
            </a:p>
          </p:txBody>
        </p:sp>
        <p:graphicFrame>
          <p:nvGraphicFramePr>
            <p:cNvPr id="10" name="Object 6">
              <a:extLst>
                <a:ext uri="{FF2B5EF4-FFF2-40B4-BE49-F238E27FC236}">
                  <a16:creationId xmlns:a16="http://schemas.microsoft.com/office/drawing/2014/main" id="{58B7DA0D-6D1B-4E55-88F9-0881AB7CEC13}"/>
                </a:ext>
              </a:extLst>
            </p:cNvPr>
            <p:cNvGraphicFramePr>
              <a:graphicFrameLocks noChangeAspect="1"/>
            </p:cNvGraphicFramePr>
            <p:nvPr/>
          </p:nvGraphicFramePr>
          <p:xfrm>
            <a:off x="3456" y="1104"/>
            <a:ext cx="1392" cy="255"/>
          </p:xfrm>
          <a:graphic>
            <a:graphicData uri="http://schemas.openxmlformats.org/presentationml/2006/ole">
              <mc:AlternateContent xmlns:mc="http://schemas.openxmlformats.org/markup-compatibility/2006">
                <mc:Choice xmlns:v="urn:schemas-microsoft-com:vml" Requires="v">
                  <p:oleObj spid="_x0000_s3188" r:id="rId4" imgW="1091726" imgH="203112" progId="Equation.3">
                    <p:embed/>
                  </p:oleObj>
                </mc:Choice>
                <mc:Fallback>
                  <p:oleObj r:id="rId4" imgW="1091726" imgH="203112" progId="Equation.3">
                    <p:embed/>
                    <p:pic>
                      <p:nvPicPr>
                        <p:cNvPr id="6" name="Object 6">
                          <a:extLst>
                            <a:ext uri="{FF2B5EF4-FFF2-40B4-BE49-F238E27FC236}">
                              <a16:creationId xmlns:a16="http://schemas.microsoft.com/office/drawing/2014/main" id="{E9B94D1D-1F32-48F2-BFBE-7EC7B9BF8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1104"/>
                          <a:ext cx="1392"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7">
              <a:extLst>
                <a:ext uri="{FF2B5EF4-FFF2-40B4-BE49-F238E27FC236}">
                  <a16:creationId xmlns:a16="http://schemas.microsoft.com/office/drawing/2014/main" id="{E1F57225-601C-4BE4-86EF-8B63C9429F2E}"/>
                </a:ext>
              </a:extLst>
            </p:cNvPr>
            <p:cNvGraphicFramePr>
              <a:graphicFrameLocks noChangeAspect="1"/>
            </p:cNvGraphicFramePr>
            <p:nvPr>
              <p:extLst>
                <p:ext uri="{D42A27DB-BD31-4B8C-83A1-F6EECF244321}">
                  <p14:modId xmlns:p14="http://schemas.microsoft.com/office/powerpoint/2010/main" val="1263015725"/>
                </p:ext>
              </p:extLst>
            </p:nvPr>
          </p:nvGraphicFramePr>
          <p:xfrm>
            <a:off x="3408" y="1440"/>
            <a:ext cx="1392" cy="523"/>
          </p:xfrm>
          <a:graphic>
            <a:graphicData uri="http://schemas.openxmlformats.org/presentationml/2006/ole">
              <mc:AlternateContent xmlns:mc="http://schemas.openxmlformats.org/markup-compatibility/2006">
                <mc:Choice xmlns:v="urn:schemas-microsoft-com:vml" Requires="v">
                  <p:oleObj spid="_x0000_s3189" r:id="rId6" imgW="1117600" imgH="419100" progId="Equation.3">
                    <p:embed/>
                  </p:oleObj>
                </mc:Choice>
                <mc:Fallback>
                  <p:oleObj r:id="rId6" imgW="1117600" imgH="419100" progId="Equation.3">
                    <p:embed/>
                    <p:pic>
                      <p:nvPicPr>
                        <p:cNvPr id="7" name="Object 7">
                          <a:extLst>
                            <a:ext uri="{FF2B5EF4-FFF2-40B4-BE49-F238E27FC236}">
                              <a16:creationId xmlns:a16="http://schemas.microsoft.com/office/drawing/2014/main" id="{DBA19FCA-E866-45D1-A7B5-8457828E30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 y="1440"/>
                          <a:ext cx="1392" cy="523"/>
                        </a:xfrm>
                        <a:prstGeom prst="rect">
                          <a:avLst/>
                        </a:prstGeom>
                        <a:noFill/>
                      </p:spPr>
                    </p:pic>
                  </p:oleObj>
                </mc:Fallback>
              </mc:AlternateContent>
            </a:graphicData>
          </a:graphic>
        </p:graphicFrame>
      </p:grpSp>
    </p:spTree>
    <p:extLst>
      <p:ext uri="{BB962C8B-B14F-4D97-AF65-F5344CB8AC3E}">
        <p14:creationId xmlns:p14="http://schemas.microsoft.com/office/powerpoint/2010/main" val="89548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sz="3200" b="1" dirty="0">
                <a:solidFill>
                  <a:srgbClr val="0070C0"/>
                </a:solidFill>
                <a:latin typeface="楷体" panose="02010609060101010101" pitchFamily="49" charset="-122"/>
                <a:ea typeface="楷体" panose="02010609060101010101" pitchFamily="49" charset="-122"/>
              </a:rPr>
              <a:t>适应度函数</a:t>
            </a:r>
            <a:endParaRPr lang="zh-CN" altLang="en-US" sz="2800" b="1" dirty="0">
              <a:latin typeface="楷体" panose="02010609060101010101" pitchFamily="49" charset="-122"/>
              <a:ea typeface="楷体" panose="02010609060101010101" pitchFamily="49" charset="-122"/>
            </a:endParaRPr>
          </a:p>
          <a:p>
            <a:pPr lvl="1">
              <a:lnSpc>
                <a:spcPct val="150000"/>
              </a:lnSpc>
            </a:pPr>
            <a:r>
              <a:rPr lang="zh-CN" altLang="en-US" sz="2800" b="1" dirty="0">
                <a:solidFill>
                  <a:srgbClr val="C00000"/>
                </a:solidFill>
                <a:latin typeface="楷体" panose="02010609060101010101" pitchFamily="49" charset="-122"/>
                <a:ea typeface="楷体" panose="02010609060101010101" pitchFamily="49" charset="-122"/>
              </a:rPr>
              <a:t>欺骗问题</a:t>
            </a:r>
            <a:r>
              <a:rPr lang="zh-CN" altLang="en-US" sz="2800" b="1" dirty="0">
                <a:latin typeface="楷体" panose="02010609060101010101" pitchFamily="49" charset="-122"/>
                <a:ea typeface="楷体" panose="02010609060101010101" pitchFamily="49" charset="-122"/>
              </a:rPr>
              <a:t>：将所有妨碍适应度值高的个体产生，从而影响遗传算法正常工作</a:t>
            </a:r>
            <a:endParaRPr lang="en-US" altLang="zh-CN" sz="2800" b="1" dirty="0">
              <a:latin typeface="楷体" panose="02010609060101010101" pitchFamily="49" charset="-122"/>
              <a:ea typeface="楷体" panose="02010609060101010101" pitchFamily="49" charset="-122"/>
            </a:endParaRPr>
          </a:p>
          <a:p>
            <a:pPr lvl="2">
              <a:lnSpc>
                <a:spcPct val="150000"/>
              </a:lnSpc>
            </a:pPr>
            <a:r>
              <a:rPr lang="zh-CN" altLang="en-US" sz="2400" b="1" dirty="0">
                <a:latin typeface="楷体" panose="02010609060101010101" pitchFamily="49" charset="-122"/>
                <a:ea typeface="楷体" panose="02010609060101010101" pitchFamily="49" charset="-122"/>
              </a:rPr>
              <a:t>超级个体：适应度远远大于其它</a:t>
            </a:r>
            <a:endParaRPr lang="en-US" altLang="zh-CN" sz="2400" b="1" dirty="0">
              <a:latin typeface="楷体" panose="02010609060101010101" pitchFamily="49" charset="-122"/>
              <a:ea typeface="楷体" panose="02010609060101010101" pitchFamily="49" charset="-122"/>
            </a:endParaRPr>
          </a:p>
          <a:p>
            <a:pPr lvl="2">
              <a:lnSpc>
                <a:spcPct val="150000"/>
              </a:lnSpc>
            </a:pPr>
            <a:endParaRPr lang="en-US" altLang="zh-CN" sz="2400" b="1" dirty="0">
              <a:latin typeface="楷体" panose="02010609060101010101" pitchFamily="49" charset="-122"/>
              <a:ea typeface="楷体" panose="02010609060101010101" pitchFamily="49" charset="-122"/>
            </a:endParaRPr>
          </a:p>
          <a:p>
            <a:pPr lvl="2">
              <a:lnSpc>
                <a:spcPct val="150000"/>
              </a:lnSpc>
            </a:pPr>
            <a:r>
              <a:rPr lang="zh-CN" altLang="en-US" sz="2400" b="1" dirty="0">
                <a:latin typeface="楷体" panose="02010609060101010101" pitchFamily="49" charset="-122"/>
                <a:ea typeface="楷体" panose="02010609060101010101" pitchFamily="49" charset="-122"/>
              </a:rPr>
              <a:t>平均适应度接近最优适应值</a:t>
            </a:r>
            <a:endParaRPr lang="en-US" altLang="zh-CN" sz="2400" b="1" dirty="0">
              <a:latin typeface="楷体" panose="02010609060101010101" pitchFamily="49" charset="-122"/>
              <a:ea typeface="楷体" panose="02010609060101010101" pitchFamily="49" charset="-122"/>
            </a:endParaRPr>
          </a:p>
          <a:p>
            <a:pPr marL="0" indent="0">
              <a:lnSpc>
                <a:spcPct val="150000"/>
              </a:lnSpc>
              <a:buFont typeface="Arial" panose="020B0604020202020204" pitchFamily="34" charset="0"/>
              <a:buNone/>
            </a:pPr>
            <a:endParaRPr lang="zh-CN" altLang="en-US" dirty="0"/>
          </a:p>
          <a:p>
            <a:pPr>
              <a:lnSpc>
                <a:spcPct val="150000"/>
              </a:lnSpc>
            </a:pPr>
            <a:endParaRPr lang="zh-CN" altLang="en-US" dirty="0"/>
          </a:p>
        </p:txBody>
      </p:sp>
      <p:cxnSp>
        <p:nvCxnSpPr>
          <p:cNvPr id="4" name="直接箭头连接符 3">
            <a:extLst>
              <a:ext uri="{FF2B5EF4-FFF2-40B4-BE49-F238E27FC236}">
                <a16:creationId xmlns:a16="http://schemas.microsoft.com/office/drawing/2014/main" id="{E9C08957-2617-4A9A-B11D-38F374275C0E}"/>
              </a:ext>
            </a:extLst>
          </p:cNvPr>
          <p:cNvCxnSpPr>
            <a:cxnSpLocks/>
          </p:cNvCxnSpPr>
          <p:nvPr/>
        </p:nvCxnSpPr>
        <p:spPr>
          <a:xfrm>
            <a:off x="6544638" y="3606229"/>
            <a:ext cx="9554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矩形: 圆角 4">
            <a:extLst>
              <a:ext uri="{FF2B5EF4-FFF2-40B4-BE49-F238E27FC236}">
                <a16:creationId xmlns:a16="http://schemas.microsoft.com/office/drawing/2014/main" id="{5C913248-C930-4029-837C-9840082E03A2}"/>
              </a:ext>
            </a:extLst>
          </p:cNvPr>
          <p:cNvSpPr/>
          <p:nvPr/>
        </p:nvSpPr>
        <p:spPr>
          <a:xfrm>
            <a:off x="7917080" y="3224552"/>
            <a:ext cx="1972639" cy="9301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b="1" dirty="0">
                <a:latin typeface="楷体" panose="02010609060101010101" pitchFamily="49" charset="-122"/>
                <a:ea typeface="楷体" panose="02010609060101010101" pitchFamily="49" charset="-122"/>
              </a:rPr>
              <a:t>过早收敛</a:t>
            </a:r>
          </a:p>
        </p:txBody>
      </p:sp>
      <p:cxnSp>
        <p:nvCxnSpPr>
          <p:cNvPr id="17" name="直接箭头连接符 16">
            <a:extLst>
              <a:ext uri="{FF2B5EF4-FFF2-40B4-BE49-F238E27FC236}">
                <a16:creationId xmlns:a16="http://schemas.microsoft.com/office/drawing/2014/main" id="{896CA978-58AC-4320-BD7B-BBB3451EB7FF}"/>
              </a:ext>
            </a:extLst>
          </p:cNvPr>
          <p:cNvCxnSpPr>
            <a:cxnSpLocks/>
          </p:cNvCxnSpPr>
          <p:nvPr/>
        </p:nvCxnSpPr>
        <p:spPr>
          <a:xfrm>
            <a:off x="6544638" y="4857876"/>
            <a:ext cx="9554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9E83C527-EC17-4077-955F-A1712A8982D6}"/>
              </a:ext>
            </a:extLst>
          </p:cNvPr>
          <p:cNvSpPr/>
          <p:nvPr/>
        </p:nvSpPr>
        <p:spPr>
          <a:xfrm>
            <a:off x="7917080" y="4476199"/>
            <a:ext cx="1972639" cy="93014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b="1" dirty="0">
                <a:latin typeface="楷体" panose="02010609060101010101" pitchFamily="49" charset="-122"/>
                <a:ea typeface="楷体" panose="02010609060101010101" pitchFamily="49" charset="-122"/>
              </a:rPr>
              <a:t>停滞现象</a:t>
            </a:r>
          </a:p>
        </p:txBody>
      </p:sp>
    </p:spTree>
    <p:extLst>
      <p:ext uri="{BB962C8B-B14F-4D97-AF65-F5344CB8AC3E}">
        <p14:creationId xmlns:p14="http://schemas.microsoft.com/office/powerpoint/2010/main" val="379237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wipe(down)">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xEl>
                                              <p:pRg st="4" end="4"/>
                                            </p:txEl>
                                          </p:spTgt>
                                        </p:tgtEl>
                                        <p:attrNameLst>
                                          <p:attrName>style.visibility</p:attrName>
                                        </p:attrNameLst>
                                      </p:cBhvr>
                                      <p:to>
                                        <p:strVal val="visible"/>
                                      </p:to>
                                    </p:set>
                                    <p:animEffect transition="in" filter="wipe(down)">
                                      <p:cBhvr>
                                        <p:cTn id="20" dur="500"/>
                                        <p:tgtEl>
                                          <p:spTgt spid="1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sz="3200" b="1" dirty="0">
                <a:solidFill>
                  <a:srgbClr val="0070C0"/>
                </a:solidFill>
                <a:latin typeface="楷体" panose="02010609060101010101" pitchFamily="49" charset="-122"/>
                <a:ea typeface="楷体" panose="02010609060101010101" pitchFamily="49" charset="-122"/>
              </a:rPr>
              <a:t>适应度函数</a:t>
            </a:r>
            <a:endParaRPr lang="zh-CN" altLang="en-US" sz="2800" b="1" dirty="0">
              <a:latin typeface="楷体" panose="02010609060101010101" pitchFamily="49" charset="-122"/>
              <a:ea typeface="楷体" panose="02010609060101010101" pitchFamily="49" charset="-122"/>
            </a:endParaRPr>
          </a:p>
          <a:p>
            <a:pPr lvl="1">
              <a:lnSpc>
                <a:spcPct val="150000"/>
              </a:lnSpc>
            </a:pPr>
            <a:r>
              <a:rPr lang="zh-CN" altLang="en-US" sz="2800" b="1" dirty="0">
                <a:latin typeface="楷体" panose="02010609060101010101" pitchFamily="49" charset="-122"/>
                <a:ea typeface="楷体" panose="02010609060101010101" pitchFamily="49" charset="-122"/>
              </a:rPr>
              <a:t>适应度函数的</a:t>
            </a:r>
            <a:r>
              <a:rPr lang="zh-CN" altLang="en-US" sz="2800" b="1" dirty="0">
                <a:solidFill>
                  <a:srgbClr val="C00000"/>
                </a:solidFill>
                <a:latin typeface="楷体" panose="02010609060101010101" pitchFamily="49" charset="-122"/>
                <a:ea typeface="楷体" panose="02010609060101010101" pitchFamily="49" charset="-122"/>
              </a:rPr>
              <a:t>尺度变换</a:t>
            </a:r>
            <a:r>
              <a:rPr lang="zh-CN" altLang="en-US" sz="2800" b="1" dirty="0">
                <a:latin typeface="楷体" panose="02010609060101010101" pitchFamily="49" charset="-122"/>
                <a:ea typeface="楷体" panose="02010609060101010101" pitchFamily="49" charset="-122"/>
              </a:rPr>
              <a:t>（</a:t>
            </a:r>
            <a:r>
              <a:rPr lang="en-US" altLang="zh-CN" sz="2800" b="1" dirty="0">
                <a:latin typeface="楷体" panose="02010609060101010101" pitchFamily="49" charset="-122"/>
                <a:ea typeface="楷体" panose="02010609060101010101" pitchFamily="49" charset="-122"/>
              </a:rPr>
              <a:t>fitness scaling</a:t>
            </a:r>
            <a:r>
              <a:rPr lang="zh-CN" altLang="en-US" sz="2800" b="1" dirty="0">
                <a:latin typeface="楷体" panose="02010609060101010101" pitchFamily="49" charset="-122"/>
                <a:ea typeface="楷体" panose="02010609060101010101" pitchFamily="49" charset="-122"/>
              </a:rPr>
              <a:t>）或者</a:t>
            </a:r>
            <a:r>
              <a:rPr lang="zh-CN" altLang="en-US" sz="2800" b="1" dirty="0">
                <a:solidFill>
                  <a:srgbClr val="C00000"/>
                </a:solidFill>
                <a:latin typeface="楷体" panose="02010609060101010101" pitchFamily="49" charset="-122"/>
                <a:ea typeface="楷体" panose="02010609060101010101" pitchFamily="49" charset="-122"/>
              </a:rPr>
              <a:t>定标</a:t>
            </a:r>
            <a:r>
              <a:rPr lang="zh-CN" altLang="en-US" sz="2800" b="1" dirty="0">
                <a:latin typeface="楷体" panose="02010609060101010101" pitchFamily="49" charset="-122"/>
                <a:ea typeface="楷体" panose="02010609060101010101" pitchFamily="49" charset="-122"/>
              </a:rPr>
              <a:t>：对适应度函数值域的某种映射变换。 </a:t>
            </a:r>
            <a:endParaRPr lang="en-US" altLang="zh-CN" sz="2800" b="1" dirty="0">
              <a:latin typeface="楷体" panose="02010609060101010101" pitchFamily="49" charset="-122"/>
              <a:ea typeface="楷体" panose="02010609060101010101" pitchFamily="49" charset="-122"/>
            </a:endParaRPr>
          </a:p>
          <a:p>
            <a:pPr marL="0" indent="0">
              <a:lnSpc>
                <a:spcPct val="150000"/>
              </a:lnSpc>
              <a:buFont typeface="Arial" panose="020B0604020202020204" pitchFamily="34" charset="0"/>
              <a:buNone/>
            </a:pPr>
            <a:endParaRPr lang="zh-CN" altLang="en-US" dirty="0"/>
          </a:p>
          <a:p>
            <a:pPr>
              <a:lnSpc>
                <a:spcPct val="150000"/>
              </a:lnSpc>
            </a:pPr>
            <a:endParaRPr lang="zh-CN" altLang="en-US" dirty="0"/>
          </a:p>
        </p:txBody>
      </p:sp>
    </p:spTree>
    <p:extLst>
      <p:ext uri="{BB962C8B-B14F-4D97-AF65-F5344CB8AC3E}">
        <p14:creationId xmlns:p14="http://schemas.microsoft.com/office/powerpoint/2010/main" val="3569110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sz="3200" b="1" dirty="0">
                <a:solidFill>
                  <a:srgbClr val="0070C0"/>
                </a:solidFill>
                <a:latin typeface="楷体" panose="02010609060101010101" pitchFamily="49" charset="-122"/>
                <a:ea typeface="楷体" panose="02010609060101010101" pitchFamily="49" charset="-122"/>
              </a:rPr>
              <a:t>适应度函数</a:t>
            </a:r>
            <a:endParaRPr lang="zh-CN" altLang="en-US" sz="2800" b="1" dirty="0">
              <a:latin typeface="楷体" panose="02010609060101010101" pitchFamily="49" charset="-122"/>
              <a:ea typeface="楷体" panose="02010609060101010101" pitchFamily="49" charset="-122"/>
            </a:endParaRPr>
          </a:p>
          <a:p>
            <a:pPr lvl="1">
              <a:lnSpc>
                <a:spcPct val="150000"/>
              </a:lnSpc>
            </a:pPr>
            <a:r>
              <a:rPr lang="zh-CN" altLang="en-US" sz="2800" b="1" dirty="0">
                <a:latin typeface="楷体" panose="02010609060101010101" pitchFamily="49" charset="-122"/>
                <a:ea typeface="楷体" panose="02010609060101010101" pitchFamily="49" charset="-122"/>
              </a:rPr>
              <a:t>线性变换</a:t>
            </a:r>
            <a:endParaRPr lang="en-US" altLang="zh-CN" sz="2800" b="1" dirty="0">
              <a:latin typeface="楷体" panose="02010609060101010101" pitchFamily="49" charset="-122"/>
              <a:ea typeface="楷体" panose="02010609060101010101" pitchFamily="49" charset="-122"/>
            </a:endParaRPr>
          </a:p>
          <a:p>
            <a:pPr marL="0" indent="0">
              <a:lnSpc>
                <a:spcPct val="150000"/>
              </a:lnSpc>
              <a:buFont typeface="Arial" panose="020B0604020202020204" pitchFamily="34" charset="0"/>
              <a:buNone/>
            </a:pPr>
            <a:endParaRPr lang="zh-CN" altLang="en-US" dirty="0"/>
          </a:p>
          <a:p>
            <a:pPr>
              <a:lnSpc>
                <a:spcPct val="150000"/>
              </a:lnSpc>
            </a:pPr>
            <a:endParaRPr lang="zh-CN" altLang="en-US" dirty="0"/>
          </a:p>
        </p:txBody>
      </p:sp>
      <p:graphicFrame>
        <p:nvGraphicFramePr>
          <p:cNvPr id="8" name="Object 5">
            <a:extLst>
              <a:ext uri="{FF2B5EF4-FFF2-40B4-BE49-F238E27FC236}">
                <a16:creationId xmlns:a16="http://schemas.microsoft.com/office/drawing/2014/main" id="{F4B395DD-3FB2-437F-B0BD-EAA25BEF79EE}"/>
              </a:ext>
            </a:extLst>
          </p:cNvPr>
          <p:cNvGraphicFramePr>
            <a:graphicFrameLocks noChangeAspect="1"/>
          </p:cNvGraphicFramePr>
          <p:nvPr>
            <p:extLst>
              <p:ext uri="{D42A27DB-BD31-4B8C-83A1-F6EECF244321}">
                <p14:modId xmlns:p14="http://schemas.microsoft.com/office/powerpoint/2010/main" val="3294661949"/>
              </p:ext>
            </p:extLst>
          </p:nvPr>
        </p:nvGraphicFramePr>
        <p:xfrm>
          <a:off x="4343400" y="2428081"/>
          <a:ext cx="1600200" cy="436563"/>
        </p:xfrm>
        <a:graphic>
          <a:graphicData uri="http://schemas.openxmlformats.org/presentationml/2006/ole">
            <mc:AlternateContent xmlns:mc="http://schemas.openxmlformats.org/markup-compatibility/2006">
              <mc:Choice xmlns:v="urn:schemas-microsoft-com:vml" Requires="v">
                <p:oleObj spid="_x0000_s4483" r:id="rId4" imgW="736600" imgH="203200" progId="Equation.3">
                  <p:embed/>
                </p:oleObj>
              </mc:Choice>
              <mc:Fallback>
                <p:oleObj r:id="rId4" imgW="736600" imgH="203200" progId="Equation.3">
                  <p:embed/>
                  <p:pic>
                    <p:nvPicPr>
                      <p:cNvPr id="518149" name="Object 5">
                        <a:extLst>
                          <a:ext uri="{FF2B5EF4-FFF2-40B4-BE49-F238E27FC236}">
                            <a16:creationId xmlns:a16="http://schemas.microsoft.com/office/drawing/2014/main" id="{F558249A-A880-4B3E-AA72-B167738453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2428081"/>
                        <a:ext cx="1600200"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9">
            <a:extLst>
              <a:ext uri="{FF2B5EF4-FFF2-40B4-BE49-F238E27FC236}">
                <a16:creationId xmlns:a16="http://schemas.microsoft.com/office/drawing/2014/main" id="{F705AF52-BACC-4158-86DA-F1C6CB7D3A62}"/>
              </a:ext>
            </a:extLst>
          </p:cNvPr>
          <p:cNvGrpSpPr>
            <a:grpSpLocks/>
          </p:cNvGrpSpPr>
          <p:nvPr/>
        </p:nvGrpSpPr>
        <p:grpSpPr bwMode="auto">
          <a:xfrm>
            <a:off x="8001000" y="3706019"/>
            <a:ext cx="2514600" cy="2608262"/>
            <a:chOff x="4032" y="2197"/>
            <a:chExt cx="1584" cy="1643"/>
          </a:xfrm>
        </p:grpSpPr>
        <p:sp>
          <p:nvSpPr>
            <p:cNvPr id="10" name="Rectangle 10">
              <a:extLst>
                <a:ext uri="{FF2B5EF4-FFF2-40B4-BE49-F238E27FC236}">
                  <a16:creationId xmlns:a16="http://schemas.microsoft.com/office/drawing/2014/main" id="{5BA3D845-69AA-4528-B825-115FE169C62B}"/>
                </a:ext>
              </a:extLst>
            </p:cNvPr>
            <p:cNvSpPr>
              <a:spLocks noChangeArrowheads="1"/>
            </p:cNvSpPr>
            <p:nvPr/>
          </p:nvSpPr>
          <p:spPr bwMode="auto">
            <a:xfrm>
              <a:off x="4032" y="2208"/>
              <a:ext cx="1584" cy="1632"/>
            </a:xfrm>
            <a:prstGeom prst="rect">
              <a:avLst/>
            </a:prstGeom>
            <a:solidFill>
              <a:srgbClr val="FFFFFF"/>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 name="Object 11">
              <a:extLst>
                <a:ext uri="{FF2B5EF4-FFF2-40B4-BE49-F238E27FC236}">
                  <a16:creationId xmlns:a16="http://schemas.microsoft.com/office/drawing/2014/main" id="{75344863-365B-4048-B246-D8AE0D022F8F}"/>
                </a:ext>
              </a:extLst>
            </p:cNvPr>
            <p:cNvGraphicFramePr>
              <a:graphicFrameLocks noChangeAspect="1"/>
            </p:cNvGraphicFramePr>
            <p:nvPr/>
          </p:nvGraphicFramePr>
          <p:xfrm>
            <a:off x="4128" y="2197"/>
            <a:ext cx="1296" cy="635"/>
          </p:xfrm>
          <a:graphic>
            <a:graphicData uri="http://schemas.openxmlformats.org/presentationml/2006/ole">
              <mc:AlternateContent xmlns:mc="http://schemas.openxmlformats.org/markup-compatibility/2006">
                <mc:Choice xmlns:v="urn:schemas-microsoft-com:vml" Requires="v">
                  <p:oleObj spid="_x0000_s4484" r:id="rId6" imgW="952087" imgH="469696" progId="Equation.DSMT4">
                    <p:embed/>
                  </p:oleObj>
                </mc:Choice>
                <mc:Fallback>
                  <p:oleObj r:id="rId6" imgW="952087" imgH="469696" progId="Equation.DSMT4">
                    <p:embed/>
                    <p:pic>
                      <p:nvPicPr>
                        <p:cNvPr id="518155" name="Object 11">
                          <a:extLst>
                            <a:ext uri="{FF2B5EF4-FFF2-40B4-BE49-F238E27FC236}">
                              <a16:creationId xmlns:a16="http://schemas.microsoft.com/office/drawing/2014/main" id="{B7BEE12A-7677-4687-9C85-AD152F7132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8" y="2197"/>
                          <a:ext cx="1296" cy="6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a:extLst>
                <a:ext uri="{FF2B5EF4-FFF2-40B4-BE49-F238E27FC236}">
                  <a16:creationId xmlns:a16="http://schemas.microsoft.com/office/drawing/2014/main" id="{C93B4152-5AFB-4EC6-8774-CF32865A8A1F}"/>
                </a:ext>
              </a:extLst>
            </p:cNvPr>
            <p:cNvGraphicFramePr>
              <a:graphicFrameLocks noChangeAspect="1"/>
            </p:cNvGraphicFramePr>
            <p:nvPr/>
          </p:nvGraphicFramePr>
          <p:xfrm>
            <a:off x="4128" y="3008"/>
            <a:ext cx="1392" cy="688"/>
          </p:xfrm>
          <a:graphic>
            <a:graphicData uri="http://schemas.openxmlformats.org/presentationml/2006/ole">
              <mc:AlternateContent xmlns:mc="http://schemas.openxmlformats.org/markup-compatibility/2006">
                <mc:Choice xmlns:v="urn:schemas-microsoft-com:vml" Requires="v">
                  <p:oleObj spid="_x0000_s4485" r:id="rId8" imgW="939800" imgH="469900" progId="Equation.DSMT4">
                    <p:embed/>
                  </p:oleObj>
                </mc:Choice>
                <mc:Fallback>
                  <p:oleObj r:id="rId8" imgW="939800" imgH="469900" progId="Equation.DSMT4">
                    <p:embed/>
                    <p:pic>
                      <p:nvPicPr>
                        <p:cNvPr id="518156" name="Object 12">
                          <a:extLst>
                            <a:ext uri="{FF2B5EF4-FFF2-40B4-BE49-F238E27FC236}">
                              <a16:creationId xmlns:a16="http://schemas.microsoft.com/office/drawing/2014/main" id="{FF932319-FD13-4D66-AE36-7A01830E79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8" y="3008"/>
                          <a:ext cx="1392" cy="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 name="Group 15">
            <a:extLst>
              <a:ext uri="{FF2B5EF4-FFF2-40B4-BE49-F238E27FC236}">
                <a16:creationId xmlns:a16="http://schemas.microsoft.com/office/drawing/2014/main" id="{AC6D4363-9EE2-448B-9367-52DA52EF497D}"/>
              </a:ext>
            </a:extLst>
          </p:cNvPr>
          <p:cNvGrpSpPr>
            <a:grpSpLocks/>
          </p:cNvGrpSpPr>
          <p:nvPr/>
        </p:nvGrpSpPr>
        <p:grpSpPr bwMode="auto">
          <a:xfrm>
            <a:off x="1828800" y="3723481"/>
            <a:ext cx="3505200" cy="2514600"/>
            <a:chOff x="144" y="2208"/>
            <a:chExt cx="2208" cy="1584"/>
          </a:xfrm>
        </p:grpSpPr>
        <p:sp>
          <p:nvSpPr>
            <p:cNvPr id="14" name="Rectangle 16">
              <a:extLst>
                <a:ext uri="{FF2B5EF4-FFF2-40B4-BE49-F238E27FC236}">
                  <a16:creationId xmlns:a16="http://schemas.microsoft.com/office/drawing/2014/main" id="{3FCAD344-C3C7-43F8-A9EA-0515DA9F76CB}"/>
                </a:ext>
              </a:extLst>
            </p:cNvPr>
            <p:cNvSpPr>
              <a:spLocks noChangeArrowheads="1"/>
            </p:cNvSpPr>
            <p:nvPr/>
          </p:nvSpPr>
          <p:spPr bwMode="auto">
            <a:xfrm>
              <a:off x="144" y="2208"/>
              <a:ext cx="2208" cy="1584"/>
            </a:xfrm>
            <a:prstGeom prst="rect">
              <a:avLst/>
            </a:prstGeom>
            <a:solidFill>
              <a:srgbClr val="FFFFFF"/>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7">
              <a:extLst>
                <a:ext uri="{FF2B5EF4-FFF2-40B4-BE49-F238E27FC236}">
                  <a16:creationId xmlns:a16="http://schemas.microsoft.com/office/drawing/2014/main" id="{4A401C83-770A-42E2-8773-43447AB6246C}"/>
                </a:ext>
              </a:extLst>
            </p:cNvPr>
            <p:cNvGraphicFramePr>
              <a:graphicFrameLocks noChangeAspect="1"/>
            </p:cNvGraphicFramePr>
            <p:nvPr/>
          </p:nvGraphicFramePr>
          <p:xfrm>
            <a:off x="240" y="2272"/>
            <a:ext cx="1488" cy="608"/>
          </p:xfrm>
          <a:graphic>
            <a:graphicData uri="http://schemas.openxmlformats.org/presentationml/2006/ole">
              <mc:AlternateContent xmlns:mc="http://schemas.openxmlformats.org/markup-compatibility/2006">
                <mc:Choice xmlns:v="urn:schemas-microsoft-com:vml" Requires="v">
                  <p:oleObj spid="_x0000_s4486" r:id="rId10" imgW="1143000" imgH="469900" progId="Equation.DSMT4">
                    <p:embed/>
                  </p:oleObj>
                </mc:Choice>
                <mc:Fallback>
                  <p:oleObj r:id="rId10" imgW="1143000" imgH="469900" progId="Equation.DSMT4">
                    <p:embed/>
                    <p:pic>
                      <p:nvPicPr>
                        <p:cNvPr id="518161" name="Object 17">
                          <a:extLst>
                            <a:ext uri="{FF2B5EF4-FFF2-40B4-BE49-F238E27FC236}">
                              <a16:creationId xmlns:a16="http://schemas.microsoft.com/office/drawing/2014/main" id="{2AA344B4-E4B8-4D41-B230-652FA85D15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 y="2272"/>
                          <a:ext cx="1488" cy="6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a:extLst>
                <a:ext uri="{FF2B5EF4-FFF2-40B4-BE49-F238E27FC236}">
                  <a16:creationId xmlns:a16="http://schemas.microsoft.com/office/drawing/2014/main" id="{160435D2-F19F-45C1-B2C2-E29DC21A7FEB}"/>
                </a:ext>
              </a:extLst>
            </p:cNvPr>
            <p:cNvGraphicFramePr>
              <a:graphicFrameLocks noChangeAspect="1"/>
            </p:cNvGraphicFramePr>
            <p:nvPr/>
          </p:nvGraphicFramePr>
          <p:xfrm>
            <a:off x="240" y="3029"/>
            <a:ext cx="2112" cy="619"/>
          </p:xfrm>
          <a:graphic>
            <a:graphicData uri="http://schemas.openxmlformats.org/presentationml/2006/ole">
              <mc:AlternateContent xmlns:mc="http://schemas.openxmlformats.org/markup-compatibility/2006">
                <mc:Choice xmlns:v="urn:schemas-microsoft-com:vml" Requires="v">
                  <p:oleObj spid="_x0000_s4487" r:id="rId12" imgW="1587500" imgH="469900" progId="Equation.DSMT4">
                    <p:embed/>
                  </p:oleObj>
                </mc:Choice>
                <mc:Fallback>
                  <p:oleObj r:id="rId12" imgW="1587500" imgH="469900" progId="Equation.DSMT4">
                    <p:embed/>
                    <p:pic>
                      <p:nvPicPr>
                        <p:cNvPr id="518162" name="Object 18">
                          <a:extLst>
                            <a:ext uri="{FF2B5EF4-FFF2-40B4-BE49-F238E27FC236}">
                              <a16:creationId xmlns:a16="http://schemas.microsoft.com/office/drawing/2014/main" id="{79730E52-B925-43A2-9E40-4E1F0EB216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0" y="3029"/>
                          <a:ext cx="2112" cy="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 name="Group 21">
            <a:extLst>
              <a:ext uri="{FF2B5EF4-FFF2-40B4-BE49-F238E27FC236}">
                <a16:creationId xmlns:a16="http://schemas.microsoft.com/office/drawing/2014/main" id="{1B1E1237-BC72-4090-AE4B-9DE06C22136F}"/>
              </a:ext>
            </a:extLst>
          </p:cNvPr>
          <p:cNvGrpSpPr>
            <a:grpSpLocks/>
          </p:cNvGrpSpPr>
          <p:nvPr/>
        </p:nvGrpSpPr>
        <p:grpSpPr bwMode="auto">
          <a:xfrm>
            <a:off x="1905000" y="2961481"/>
            <a:ext cx="4648200" cy="538163"/>
            <a:chOff x="192" y="1728"/>
            <a:chExt cx="2928" cy="339"/>
          </a:xfrm>
        </p:grpSpPr>
        <p:graphicFrame>
          <p:nvGraphicFramePr>
            <p:cNvPr id="21" name="Object 22">
              <a:extLst>
                <a:ext uri="{FF2B5EF4-FFF2-40B4-BE49-F238E27FC236}">
                  <a16:creationId xmlns:a16="http://schemas.microsoft.com/office/drawing/2014/main" id="{A384B5B7-1427-4E01-834D-634E5393D0CC}"/>
                </a:ext>
              </a:extLst>
            </p:cNvPr>
            <p:cNvGraphicFramePr>
              <a:graphicFrameLocks noChangeAspect="1"/>
            </p:cNvGraphicFramePr>
            <p:nvPr/>
          </p:nvGraphicFramePr>
          <p:xfrm>
            <a:off x="816" y="1748"/>
            <a:ext cx="846" cy="319"/>
          </p:xfrm>
          <a:graphic>
            <a:graphicData uri="http://schemas.openxmlformats.org/presentationml/2006/ole">
              <mc:AlternateContent xmlns:mc="http://schemas.openxmlformats.org/markup-compatibility/2006">
                <mc:Choice xmlns:v="urn:schemas-microsoft-com:vml" Requires="v">
                  <p:oleObj spid="_x0000_s4488" name="Equation" r:id="rId14" imgW="495000" imgH="190440" progId="Equation.DSMT4">
                    <p:embed/>
                  </p:oleObj>
                </mc:Choice>
                <mc:Fallback>
                  <p:oleObj name="Equation" r:id="rId14" imgW="495000" imgH="190440" progId="Equation.DSMT4">
                    <p:embed/>
                    <p:pic>
                      <p:nvPicPr>
                        <p:cNvPr id="518166" name="Object 22">
                          <a:extLst>
                            <a:ext uri="{FF2B5EF4-FFF2-40B4-BE49-F238E27FC236}">
                              <a16:creationId xmlns:a16="http://schemas.microsoft.com/office/drawing/2014/main" id="{29A62CAF-7DBA-47F4-9D42-346AC09601E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6" y="1748"/>
                          <a:ext cx="846" cy="3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3">
              <a:extLst>
                <a:ext uri="{FF2B5EF4-FFF2-40B4-BE49-F238E27FC236}">
                  <a16:creationId xmlns:a16="http://schemas.microsoft.com/office/drawing/2014/main" id="{11C30F3B-634F-492D-973B-3583C13E2D91}"/>
                </a:ext>
              </a:extLst>
            </p:cNvPr>
            <p:cNvGraphicFramePr>
              <a:graphicFrameLocks noChangeAspect="1"/>
            </p:cNvGraphicFramePr>
            <p:nvPr/>
          </p:nvGraphicFramePr>
          <p:xfrm>
            <a:off x="1728" y="1748"/>
            <a:ext cx="1392" cy="311"/>
          </p:xfrm>
          <a:graphic>
            <a:graphicData uri="http://schemas.openxmlformats.org/presentationml/2006/ole">
              <mc:AlternateContent xmlns:mc="http://schemas.openxmlformats.org/markup-compatibility/2006">
                <mc:Choice xmlns:v="urn:schemas-microsoft-com:vml" Requires="v">
                  <p:oleObj spid="_x0000_s4489" r:id="rId16" imgW="1066800" imgH="241300" progId="Equation.DSMT4">
                    <p:embed/>
                  </p:oleObj>
                </mc:Choice>
                <mc:Fallback>
                  <p:oleObj r:id="rId16" imgW="1066800" imgH="241300" progId="Equation.DSMT4">
                    <p:embed/>
                    <p:pic>
                      <p:nvPicPr>
                        <p:cNvPr id="518167" name="Object 23">
                          <a:extLst>
                            <a:ext uri="{FF2B5EF4-FFF2-40B4-BE49-F238E27FC236}">
                              <a16:creationId xmlns:a16="http://schemas.microsoft.com/office/drawing/2014/main" id="{7EAFE6FC-6F2A-4546-B65A-E4BC47ED2E5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28" y="1748"/>
                          <a:ext cx="1392"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 Box 24">
              <a:extLst>
                <a:ext uri="{FF2B5EF4-FFF2-40B4-BE49-F238E27FC236}">
                  <a16:creationId xmlns:a16="http://schemas.microsoft.com/office/drawing/2014/main" id="{8EA6D347-41EA-47DB-9E90-C2B6312383FF}"/>
                </a:ext>
              </a:extLst>
            </p:cNvPr>
            <p:cNvSpPr txBox="1">
              <a:spLocks noChangeArrowheads="1"/>
            </p:cNvSpPr>
            <p:nvPr/>
          </p:nvSpPr>
          <p:spPr bwMode="auto">
            <a:xfrm>
              <a:off x="192" y="1728"/>
              <a:ext cx="816" cy="308"/>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600">
                  <a:latin typeface="宋体" panose="02010600030101010101" pitchFamily="2" charset="-122"/>
                </a:rPr>
                <a:t>满足</a:t>
              </a:r>
            </a:p>
          </p:txBody>
        </p:sp>
      </p:grpSp>
      <p:grpSp>
        <p:nvGrpSpPr>
          <p:cNvPr id="24" name="Group 25">
            <a:extLst>
              <a:ext uri="{FF2B5EF4-FFF2-40B4-BE49-F238E27FC236}">
                <a16:creationId xmlns:a16="http://schemas.microsoft.com/office/drawing/2014/main" id="{8BA43985-A701-40A5-8F23-9717877A54E0}"/>
              </a:ext>
            </a:extLst>
          </p:cNvPr>
          <p:cNvGrpSpPr>
            <a:grpSpLocks/>
          </p:cNvGrpSpPr>
          <p:nvPr/>
        </p:nvGrpSpPr>
        <p:grpSpPr bwMode="auto">
          <a:xfrm>
            <a:off x="5334000" y="4545806"/>
            <a:ext cx="3124200" cy="854075"/>
            <a:chOff x="2208" y="2726"/>
            <a:chExt cx="1968" cy="538"/>
          </a:xfrm>
        </p:grpSpPr>
        <p:sp>
          <p:nvSpPr>
            <p:cNvPr id="25" name="AutoShape 26">
              <a:extLst>
                <a:ext uri="{FF2B5EF4-FFF2-40B4-BE49-F238E27FC236}">
                  <a16:creationId xmlns:a16="http://schemas.microsoft.com/office/drawing/2014/main" id="{712B12B7-5C48-473E-B1C8-2872CBB58278}"/>
                </a:ext>
              </a:extLst>
            </p:cNvPr>
            <p:cNvSpPr>
              <a:spLocks noChangeArrowheads="1"/>
            </p:cNvSpPr>
            <p:nvPr/>
          </p:nvSpPr>
          <p:spPr bwMode="auto">
            <a:xfrm>
              <a:off x="2688" y="3024"/>
              <a:ext cx="100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A50021"/>
                </a:gs>
                <a:gs pos="100000">
                  <a:srgbClr val="FFFFFF"/>
                </a:gs>
              </a:gsLst>
              <a:path path="rect">
                <a:fillToRect l="50000" t="50000" r="50000" b="50000"/>
              </a:path>
            </a:gra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27">
              <a:extLst>
                <a:ext uri="{FF2B5EF4-FFF2-40B4-BE49-F238E27FC236}">
                  <a16:creationId xmlns:a16="http://schemas.microsoft.com/office/drawing/2014/main" id="{F627F7D8-0A47-4CCD-A9F5-65CC3CADCD1B}"/>
                </a:ext>
              </a:extLst>
            </p:cNvPr>
            <p:cNvSpPr txBox="1">
              <a:spLocks noChangeArrowheads="1"/>
            </p:cNvSpPr>
            <p:nvPr/>
          </p:nvSpPr>
          <p:spPr bwMode="auto">
            <a:xfrm>
              <a:off x="2208" y="2726"/>
              <a:ext cx="1968" cy="250"/>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zh-CN" altLang="en-US" sz="2000">
                  <a:latin typeface="宋体" panose="02010600030101010101" pitchFamily="2" charset="-122"/>
                </a:rPr>
                <a:t>满足最小适应度值非负 </a:t>
              </a:r>
            </a:p>
          </p:txBody>
        </p:sp>
      </p:grpSp>
      <mc:AlternateContent xmlns:mc="http://schemas.openxmlformats.org/markup-compatibility/2006" xmlns:a14="http://schemas.microsoft.com/office/drawing/2010/main">
        <mc:Choice Requires="a14">
          <p:sp>
            <p:nvSpPr>
              <p:cNvPr id="3" name="标注: 弯曲线形 2">
                <a:extLst>
                  <a:ext uri="{FF2B5EF4-FFF2-40B4-BE49-F238E27FC236}">
                    <a16:creationId xmlns:a16="http://schemas.microsoft.com/office/drawing/2014/main" id="{E8329B4B-46C3-4003-ACE3-8D74848BE7CE}"/>
                  </a:ext>
                </a:extLst>
              </p:cNvPr>
              <p:cNvSpPr/>
              <p:nvPr/>
            </p:nvSpPr>
            <p:spPr>
              <a:xfrm>
                <a:off x="6255789" y="441585"/>
                <a:ext cx="3236360" cy="1358374"/>
              </a:xfrm>
              <a:prstGeom prst="borderCallout2">
                <a:avLst>
                  <a:gd name="adj1" fmla="val 18750"/>
                  <a:gd name="adj2" fmla="val -8333"/>
                  <a:gd name="adj3" fmla="val 18750"/>
                  <a:gd name="adj4" fmla="val -16667"/>
                  <a:gd name="adj5" fmla="val 241081"/>
                  <a:gd name="adj6" fmla="val -593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𝒂</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𝒂𝒗𝒈</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𝒂𝒗𝒈</m:t>
                          </m:r>
                        </m:sub>
                      </m:sSub>
                    </m:oMath>
                  </m:oMathPara>
                </a14:m>
                <a:endParaRPr lang="en-US" altLang="zh-CN" sz="2400" b="1" dirty="0"/>
              </a:p>
              <a:p>
                <a:pPr algn="ct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𝒂</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𝒎𝒂𝒙</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𝑪</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𝒎𝒂𝒙</m:t>
                          </m:r>
                        </m:sub>
                      </m:sSub>
                    </m:oMath>
                  </m:oMathPara>
                </a14:m>
                <a:endParaRPr lang="zh-CN" altLang="en-US" sz="2400" b="1" dirty="0"/>
              </a:p>
            </p:txBody>
          </p:sp>
        </mc:Choice>
        <mc:Fallback xmlns="">
          <p:sp>
            <p:nvSpPr>
              <p:cNvPr id="3" name="标注: 弯曲线形 2">
                <a:extLst>
                  <a:ext uri="{FF2B5EF4-FFF2-40B4-BE49-F238E27FC236}">
                    <a16:creationId xmlns:a16="http://schemas.microsoft.com/office/drawing/2014/main" id="{E8329B4B-46C3-4003-ACE3-8D74848BE7CE}"/>
                  </a:ext>
                </a:extLst>
              </p:cNvPr>
              <p:cNvSpPr>
                <a:spLocks noRot="1" noChangeAspect="1" noMove="1" noResize="1" noEditPoints="1" noAdjustHandles="1" noChangeArrowheads="1" noChangeShapeType="1" noTextEdit="1"/>
              </p:cNvSpPr>
              <p:nvPr/>
            </p:nvSpPr>
            <p:spPr>
              <a:xfrm>
                <a:off x="6255789" y="441585"/>
                <a:ext cx="3236360" cy="1358374"/>
              </a:xfrm>
              <a:prstGeom prst="borderCallout2">
                <a:avLst>
                  <a:gd name="adj1" fmla="val 18750"/>
                  <a:gd name="adj2" fmla="val -8333"/>
                  <a:gd name="adj3" fmla="val 18750"/>
                  <a:gd name="adj4" fmla="val -16667"/>
                  <a:gd name="adj5" fmla="val 241081"/>
                  <a:gd name="adj6" fmla="val -59365"/>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标注: 弯曲线形 26">
                <a:extLst>
                  <a:ext uri="{FF2B5EF4-FFF2-40B4-BE49-F238E27FC236}">
                    <a16:creationId xmlns:a16="http://schemas.microsoft.com/office/drawing/2014/main" id="{AAAD0880-B5FE-42E1-862C-C8BF61996508}"/>
                  </a:ext>
                </a:extLst>
              </p:cNvPr>
              <p:cNvSpPr/>
              <p:nvPr/>
            </p:nvSpPr>
            <p:spPr>
              <a:xfrm>
                <a:off x="8925509" y="1931671"/>
                <a:ext cx="3236360" cy="1358374"/>
              </a:xfrm>
              <a:prstGeom prst="borderCallout2">
                <a:avLst>
                  <a:gd name="adj1" fmla="val 106488"/>
                  <a:gd name="adj2" fmla="val 44683"/>
                  <a:gd name="adj3" fmla="val 152625"/>
                  <a:gd name="adj4" fmla="val 44603"/>
                  <a:gd name="adj5" fmla="val 193431"/>
                  <a:gd name="adj6" fmla="val -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𝒂</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𝒂𝒗𝒈</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𝒂𝒗𝒈</m:t>
                          </m:r>
                        </m:sub>
                      </m:sSub>
                    </m:oMath>
                  </m:oMathPara>
                </a14:m>
                <a:endParaRPr lang="en-US" altLang="zh-CN" sz="2400" b="1" dirty="0"/>
              </a:p>
              <a:p>
                <a:pPr algn="ct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𝒂</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𝒎𝒊𝒏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m:oMathPara>
                </a14:m>
                <a:endParaRPr lang="zh-CN" altLang="en-US" sz="2400" b="1" dirty="0"/>
              </a:p>
            </p:txBody>
          </p:sp>
        </mc:Choice>
        <mc:Fallback xmlns="">
          <p:sp>
            <p:nvSpPr>
              <p:cNvPr id="27" name="标注: 弯曲线形 26">
                <a:extLst>
                  <a:ext uri="{FF2B5EF4-FFF2-40B4-BE49-F238E27FC236}">
                    <a16:creationId xmlns:a16="http://schemas.microsoft.com/office/drawing/2014/main" id="{AAAD0880-B5FE-42E1-862C-C8BF61996508}"/>
                  </a:ext>
                </a:extLst>
              </p:cNvPr>
              <p:cNvSpPr>
                <a:spLocks noRot="1" noChangeAspect="1" noMove="1" noResize="1" noEditPoints="1" noAdjustHandles="1" noChangeArrowheads="1" noChangeShapeType="1" noTextEdit="1"/>
              </p:cNvSpPr>
              <p:nvPr/>
            </p:nvSpPr>
            <p:spPr>
              <a:xfrm>
                <a:off x="8925509" y="1931671"/>
                <a:ext cx="3236360" cy="1358374"/>
              </a:xfrm>
              <a:prstGeom prst="borderCallout2">
                <a:avLst>
                  <a:gd name="adj1" fmla="val 106488"/>
                  <a:gd name="adj2" fmla="val 44683"/>
                  <a:gd name="adj3" fmla="val 152625"/>
                  <a:gd name="adj4" fmla="val 44603"/>
                  <a:gd name="adj5" fmla="val 193431"/>
                  <a:gd name="adj6" fmla="val -8889"/>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585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ppt_x</p:attrName>
                                        </p:attrNameLst>
                                      </p:cBhvr>
                                      <p:tavLst>
                                        <p:tav tm="0">
                                          <p:val>
                                            <p:strVal val="#ppt_x-#ppt_w/2"/>
                                          </p:val>
                                        </p:tav>
                                        <p:tav tm="100000">
                                          <p:val>
                                            <p:strVal val="#ppt_x"/>
                                          </p:val>
                                        </p:tav>
                                      </p:tavLst>
                                    </p:anim>
                                    <p:anim calcmode="lin" valueType="num">
                                      <p:cBhvr>
                                        <p:cTn id="29" dur="500" fill="hold"/>
                                        <p:tgtEl>
                                          <p:spTgt spid="24"/>
                                        </p:tgtEl>
                                        <p:attrNameLst>
                                          <p:attrName>ppt_y</p:attrName>
                                        </p:attrNameLst>
                                      </p:cBhvr>
                                      <p:tavLst>
                                        <p:tav tm="0">
                                          <p:val>
                                            <p:strVal val="#ppt_y"/>
                                          </p:val>
                                        </p:tav>
                                        <p:tav tm="100000">
                                          <p:val>
                                            <p:strVal val="#ppt_y"/>
                                          </p:val>
                                        </p:tav>
                                      </p:tavLst>
                                    </p:anim>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2" presetClass="entr" presetSubtype="2"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sz="3200" b="1" dirty="0">
                <a:solidFill>
                  <a:srgbClr val="0070C0"/>
                </a:solidFill>
                <a:latin typeface="楷体" panose="02010609060101010101" pitchFamily="49" charset="-122"/>
                <a:ea typeface="楷体" panose="02010609060101010101" pitchFamily="49" charset="-122"/>
              </a:rPr>
              <a:t>适应度函数</a:t>
            </a:r>
            <a:endParaRPr lang="zh-CN" altLang="en-US" sz="2800" b="1" dirty="0">
              <a:latin typeface="楷体" panose="02010609060101010101" pitchFamily="49" charset="-122"/>
              <a:ea typeface="楷体" panose="02010609060101010101" pitchFamily="49" charset="-122"/>
            </a:endParaRPr>
          </a:p>
          <a:p>
            <a:pPr lvl="1">
              <a:lnSpc>
                <a:spcPct val="150000"/>
              </a:lnSpc>
            </a:pPr>
            <a:r>
              <a:rPr lang="zh-CN" altLang="en-US" sz="2800" b="1" dirty="0">
                <a:latin typeface="楷体" panose="02010609060101010101" pitchFamily="49" charset="-122"/>
                <a:ea typeface="楷体" panose="02010609060101010101" pitchFamily="49" charset="-122"/>
              </a:rPr>
              <a:t>幂函数变换法</a:t>
            </a:r>
            <a:endParaRPr lang="en-US" altLang="zh-CN" sz="2800" b="1" dirty="0">
              <a:latin typeface="楷体" panose="02010609060101010101" pitchFamily="49" charset="-122"/>
              <a:ea typeface="楷体" panose="02010609060101010101" pitchFamily="49" charset="-122"/>
            </a:endParaRPr>
          </a:p>
          <a:p>
            <a:pPr lvl="1">
              <a:lnSpc>
                <a:spcPct val="150000"/>
              </a:lnSpc>
            </a:pPr>
            <a:endParaRPr lang="en-US" altLang="zh-CN" sz="2800" b="1" dirty="0">
              <a:latin typeface="楷体" panose="02010609060101010101" pitchFamily="49" charset="-122"/>
              <a:ea typeface="楷体" panose="02010609060101010101" pitchFamily="49" charset="-122"/>
            </a:endParaRPr>
          </a:p>
          <a:p>
            <a:pPr lvl="1">
              <a:lnSpc>
                <a:spcPct val="150000"/>
              </a:lnSpc>
            </a:pPr>
            <a:r>
              <a:rPr lang="zh-CN" altLang="en-US" sz="2800" b="1" dirty="0">
                <a:latin typeface="楷体" panose="02010609060101010101" pitchFamily="49" charset="-122"/>
                <a:ea typeface="楷体" panose="02010609060101010101" pitchFamily="49" charset="-122"/>
              </a:rPr>
              <a:t>指数变换法</a:t>
            </a:r>
            <a:endParaRPr lang="en-US" altLang="zh-CN" sz="2800" b="1" dirty="0">
              <a:latin typeface="楷体" panose="02010609060101010101" pitchFamily="49" charset="-122"/>
              <a:ea typeface="楷体" panose="02010609060101010101" pitchFamily="49" charset="-122"/>
            </a:endParaRPr>
          </a:p>
          <a:p>
            <a:pPr marL="0" indent="0">
              <a:lnSpc>
                <a:spcPct val="150000"/>
              </a:lnSpc>
              <a:buFont typeface="Arial" panose="020B0604020202020204" pitchFamily="34" charset="0"/>
              <a:buNone/>
            </a:pPr>
            <a:endParaRPr lang="zh-CN" altLang="en-US" dirty="0"/>
          </a:p>
          <a:p>
            <a:pPr>
              <a:lnSpc>
                <a:spcPct val="150000"/>
              </a:lnSpc>
            </a:pPr>
            <a:endParaRPr lang="zh-CN" altLang="en-US" dirty="0"/>
          </a:p>
        </p:txBody>
      </p:sp>
      <p:graphicFrame>
        <p:nvGraphicFramePr>
          <p:cNvPr id="8" name="Object 5">
            <a:extLst>
              <a:ext uri="{FF2B5EF4-FFF2-40B4-BE49-F238E27FC236}">
                <a16:creationId xmlns:a16="http://schemas.microsoft.com/office/drawing/2014/main" id="{96DFF83F-EB2F-43C9-A746-67FB1138B4D1}"/>
              </a:ext>
            </a:extLst>
          </p:cNvPr>
          <p:cNvGraphicFramePr>
            <a:graphicFrameLocks noChangeAspect="1"/>
          </p:cNvGraphicFramePr>
          <p:nvPr>
            <p:extLst>
              <p:ext uri="{D42A27DB-BD31-4B8C-83A1-F6EECF244321}">
                <p14:modId xmlns:p14="http://schemas.microsoft.com/office/powerpoint/2010/main" val="3031791115"/>
              </p:ext>
            </p:extLst>
          </p:nvPr>
        </p:nvGraphicFramePr>
        <p:xfrm>
          <a:off x="4196994" y="1991423"/>
          <a:ext cx="1571946" cy="661872"/>
        </p:xfrm>
        <a:graphic>
          <a:graphicData uri="http://schemas.openxmlformats.org/presentationml/2006/ole">
            <mc:AlternateContent xmlns:mc="http://schemas.openxmlformats.org/markup-compatibility/2006">
              <mc:Choice xmlns:v="urn:schemas-microsoft-com:vml" Requires="v">
                <p:oleObj spid="_x0000_s5226" r:id="rId4" imgW="545863" imgH="228501" progId="Equation.3">
                  <p:embed/>
                </p:oleObj>
              </mc:Choice>
              <mc:Fallback>
                <p:oleObj r:id="rId4" imgW="545863" imgH="228501" progId="Equation.3">
                  <p:embed/>
                  <p:pic>
                    <p:nvPicPr>
                      <p:cNvPr id="519173" name="Object 5">
                        <a:extLst>
                          <a:ext uri="{FF2B5EF4-FFF2-40B4-BE49-F238E27FC236}">
                            <a16:creationId xmlns:a16="http://schemas.microsoft.com/office/drawing/2014/main" id="{4FE64BE8-69C6-4F5F-86BF-9302108DC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6994" y="1991423"/>
                        <a:ext cx="1571946" cy="661872"/>
                      </a:xfrm>
                      <a:prstGeom prst="rect">
                        <a:avLst/>
                      </a:prstGeom>
                      <a:noFill/>
                    </p:spPr>
                  </p:pic>
                </p:oleObj>
              </mc:Fallback>
            </mc:AlternateContent>
          </a:graphicData>
        </a:graphic>
      </p:graphicFrame>
      <p:graphicFrame>
        <p:nvGraphicFramePr>
          <p:cNvPr id="9" name="Object 6">
            <a:extLst>
              <a:ext uri="{FF2B5EF4-FFF2-40B4-BE49-F238E27FC236}">
                <a16:creationId xmlns:a16="http://schemas.microsoft.com/office/drawing/2014/main" id="{F41FFFC3-5827-4525-9185-27FBA412DF6F}"/>
              </a:ext>
            </a:extLst>
          </p:cNvPr>
          <p:cNvGraphicFramePr>
            <a:graphicFrameLocks noChangeAspect="1"/>
          </p:cNvGraphicFramePr>
          <p:nvPr>
            <p:extLst>
              <p:ext uri="{D42A27DB-BD31-4B8C-83A1-F6EECF244321}">
                <p14:modId xmlns:p14="http://schemas.microsoft.com/office/powerpoint/2010/main" val="4039455749"/>
              </p:ext>
            </p:extLst>
          </p:nvPr>
        </p:nvGraphicFramePr>
        <p:xfrm>
          <a:off x="4144767" y="3457654"/>
          <a:ext cx="1676400" cy="690562"/>
        </p:xfrm>
        <a:graphic>
          <a:graphicData uri="http://schemas.openxmlformats.org/presentationml/2006/ole">
            <mc:AlternateContent xmlns:mc="http://schemas.openxmlformats.org/markup-compatibility/2006">
              <mc:Choice xmlns:v="urn:schemas-microsoft-com:vml" Requires="v">
                <p:oleObj spid="_x0000_s5227" name="公式" r:id="rId6" imgW="558720" imgH="228600" progId="Equation.3">
                  <p:embed/>
                </p:oleObj>
              </mc:Choice>
              <mc:Fallback>
                <p:oleObj name="公式" r:id="rId6" imgW="558720" imgH="228600" progId="Equation.3">
                  <p:embed/>
                  <p:pic>
                    <p:nvPicPr>
                      <p:cNvPr id="519174" name="Object 6">
                        <a:extLst>
                          <a:ext uri="{FF2B5EF4-FFF2-40B4-BE49-F238E27FC236}">
                            <a16:creationId xmlns:a16="http://schemas.microsoft.com/office/drawing/2014/main" id="{F2C801D7-8CAC-4EC1-90C6-FDAB88017B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4767" y="3457654"/>
                        <a:ext cx="1676400" cy="690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0844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0">
            <a:extLst>
              <a:ext uri="{FF2B5EF4-FFF2-40B4-BE49-F238E27FC236}">
                <a16:creationId xmlns:a16="http://schemas.microsoft.com/office/drawing/2014/main" id="{043542AC-F3E8-2B42-BE98-89E821625427}"/>
              </a:ext>
            </a:extLst>
          </p:cNvPr>
          <p:cNvSpPr/>
          <p:nvPr/>
        </p:nvSpPr>
        <p:spPr>
          <a:xfrm>
            <a:off x="3061483"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01</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6" name="矩形 20">
            <a:extLst>
              <a:ext uri="{FF2B5EF4-FFF2-40B4-BE49-F238E27FC236}">
                <a16:creationId xmlns:a16="http://schemas.microsoft.com/office/drawing/2014/main" id="{36CDEBC8-CA07-3240-A720-700079EDEBBF}"/>
              </a:ext>
            </a:extLst>
          </p:cNvPr>
          <p:cNvSpPr/>
          <p:nvPr/>
        </p:nvSpPr>
        <p:spPr>
          <a:xfrm>
            <a:off x="8185020"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02</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7" name="矩形 20">
            <a:extLst>
              <a:ext uri="{FF2B5EF4-FFF2-40B4-BE49-F238E27FC236}">
                <a16:creationId xmlns:a16="http://schemas.microsoft.com/office/drawing/2014/main" id="{F2EC2BB7-4BB8-EB4E-A983-51B8D8C8DEED}"/>
              </a:ext>
            </a:extLst>
          </p:cNvPr>
          <p:cNvSpPr/>
          <p:nvPr/>
        </p:nvSpPr>
        <p:spPr>
          <a:xfrm>
            <a:off x="3061483"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03</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8" name="矩形 20">
            <a:extLst>
              <a:ext uri="{FF2B5EF4-FFF2-40B4-BE49-F238E27FC236}">
                <a16:creationId xmlns:a16="http://schemas.microsoft.com/office/drawing/2014/main" id="{B03B3DF4-36F0-A246-BE97-FBC59C6E7947}"/>
              </a:ext>
            </a:extLst>
          </p:cNvPr>
          <p:cNvSpPr/>
          <p:nvPr/>
        </p:nvSpPr>
        <p:spPr>
          <a:xfrm>
            <a:off x="8185020"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04</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9" name="文本框 17">
            <a:extLst>
              <a:ext uri="{FF2B5EF4-FFF2-40B4-BE49-F238E27FC236}">
                <a16:creationId xmlns:a16="http://schemas.microsoft.com/office/drawing/2014/main" id="{7709693A-60A1-7F4D-8735-5FFCB483A97B}"/>
              </a:ext>
            </a:extLst>
          </p:cNvPr>
          <p:cNvSpPr txBox="1"/>
          <p:nvPr/>
        </p:nvSpPr>
        <p:spPr>
          <a:xfrm>
            <a:off x="192426" y="1507076"/>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遗传编码</a:t>
            </a:r>
          </a:p>
        </p:txBody>
      </p:sp>
      <p:sp>
        <p:nvSpPr>
          <p:cNvPr id="11" name="文本框 17">
            <a:extLst>
              <a:ext uri="{FF2B5EF4-FFF2-40B4-BE49-F238E27FC236}">
                <a16:creationId xmlns:a16="http://schemas.microsoft.com/office/drawing/2014/main" id="{966D4974-6FD9-3441-9D4C-ED84EC6D6196}"/>
              </a:ext>
            </a:extLst>
          </p:cNvPr>
          <p:cNvSpPr txBox="1"/>
          <p:nvPr/>
        </p:nvSpPr>
        <p:spPr>
          <a:xfrm>
            <a:off x="9256376" y="1507076"/>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群体设置</a:t>
            </a:r>
          </a:p>
        </p:txBody>
      </p:sp>
      <p:sp>
        <p:nvSpPr>
          <p:cNvPr id="13" name="文本框 17">
            <a:extLst>
              <a:ext uri="{FF2B5EF4-FFF2-40B4-BE49-F238E27FC236}">
                <a16:creationId xmlns:a16="http://schemas.microsoft.com/office/drawing/2014/main" id="{4FA2BB29-CA4E-6A4B-A350-DC312195DAF6}"/>
              </a:ext>
            </a:extLst>
          </p:cNvPr>
          <p:cNvSpPr txBox="1"/>
          <p:nvPr/>
        </p:nvSpPr>
        <p:spPr>
          <a:xfrm>
            <a:off x="192426" y="310012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适应度函数</a:t>
            </a:r>
          </a:p>
        </p:txBody>
      </p:sp>
      <p:sp>
        <p:nvSpPr>
          <p:cNvPr id="15" name="文本框 17">
            <a:extLst>
              <a:ext uri="{FF2B5EF4-FFF2-40B4-BE49-F238E27FC236}">
                <a16:creationId xmlns:a16="http://schemas.microsoft.com/office/drawing/2014/main" id="{9C23D6FF-8EB0-D44D-B2C2-8836360DEB81}"/>
              </a:ext>
            </a:extLst>
          </p:cNvPr>
          <p:cNvSpPr txBox="1"/>
          <p:nvPr/>
        </p:nvSpPr>
        <p:spPr>
          <a:xfrm>
            <a:off x="9256376" y="3100123"/>
            <a:ext cx="2736841" cy="461665"/>
          </a:xfrm>
          <a:prstGeom prst="rect">
            <a:avLst/>
          </a:prstGeom>
          <a:noFill/>
        </p:spPr>
        <p:txBody>
          <a:bodyPr wrap="square" rtlCol="0">
            <a:spAutoFit/>
          </a:bodyPr>
          <a:lstStyle/>
          <a:p>
            <a:pPr fontAlgn="auto">
              <a:lnSpc>
                <a:spcPct val="100000"/>
              </a:lnSpc>
            </a:pPr>
            <a:r>
              <a:rPr lang="zh-CN" altLang="en-US" sz="2400" b="1" dirty="0">
                <a:solidFill>
                  <a:schemeClr val="accent3">
                    <a:lumMod val="50000"/>
                  </a:schemeClr>
                </a:solidFill>
                <a:latin typeface="微软雅黑" panose="020B0503020204020204" charset="-122"/>
                <a:ea typeface="微软雅黑" panose="020B0503020204020204" charset="-122"/>
              </a:rPr>
              <a:t>选择</a:t>
            </a:r>
          </a:p>
        </p:txBody>
      </p:sp>
      <p:pic>
        <p:nvPicPr>
          <p:cNvPr id="18" name="Picture 5" descr="C:\Users\ADMINI~1\AppData\Local\Temp\360zip$Temp\360$4\标志_红色.png">
            <a:extLst>
              <a:ext uri="{FF2B5EF4-FFF2-40B4-BE49-F238E27FC236}">
                <a16:creationId xmlns:a16="http://schemas.microsoft.com/office/drawing/2014/main" id="{555EAC2A-A84C-B642-9A55-6B9EAC5786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7226" y="5982490"/>
            <a:ext cx="653020" cy="65302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20">
            <a:extLst>
              <a:ext uri="{FF2B5EF4-FFF2-40B4-BE49-F238E27FC236}">
                <a16:creationId xmlns:a16="http://schemas.microsoft.com/office/drawing/2014/main" id="{917A368A-6734-499B-BBE8-9018C475E760}"/>
              </a:ext>
            </a:extLst>
          </p:cNvPr>
          <p:cNvSpPr/>
          <p:nvPr/>
        </p:nvSpPr>
        <p:spPr>
          <a:xfrm>
            <a:off x="8185020"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06</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0" name="文本框 17">
            <a:extLst>
              <a:ext uri="{FF2B5EF4-FFF2-40B4-BE49-F238E27FC236}">
                <a16:creationId xmlns:a16="http://schemas.microsoft.com/office/drawing/2014/main" id="{760CAA60-0CF4-43EB-AE35-DB86A98A4767}"/>
              </a:ext>
            </a:extLst>
          </p:cNvPr>
          <p:cNvSpPr txBox="1"/>
          <p:nvPr/>
        </p:nvSpPr>
        <p:spPr>
          <a:xfrm>
            <a:off x="9256376" y="465044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变异</a:t>
            </a:r>
          </a:p>
        </p:txBody>
      </p:sp>
      <p:sp>
        <p:nvSpPr>
          <p:cNvPr id="21" name="矩形 20">
            <a:extLst>
              <a:ext uri="{FF2B5EF4-FFF2-40B4-BE49-F238E27FC236}">
                <a16:creationId xmlns:a16="http://schemas.microsoft.com/office/drawing/2014/main" id="{324B53EC-F672-4E3C-9BC7-288776A870B5}"/>
              </a:ext>
            </a:extLst>
          </p:cNvPr>
          <p:cNvSpPr/>
          <p:nvPr/>
        </p:nvSpPr>
        <p:spPr>
          <a:xfrm>
            <a:off x="3061483"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05</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2" name="文本框 17">
            <a:extLst>
              <a:ext uri="{FF2B5EF4-FFF2-40B4-BE49-F238E27FC236}">
                <a16:creationId xmlns:a16="http://schemas.microsoft.com/office/drawing/2014/main" id="{CB4079D9-1BC0-4D16-B5F6-AC749D2DE701}"/>
              </a:ext>
            </a:extLst>
          </p:cNvPr>
          <p:cNvSpPr txBox="1"/>
          <p:nvPr/>
        </p:nvSpPr>
        <p:spPr>
          <a:xfrm>
            <a:off x="192426" y="465044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交叉</a:t>
            </a:r>
          </a:p>
        </p:txBody>
      </p:sp>
    </p:spTree>
    <p:extLst>
      <p:ext uri="{BB962C8B-B14F-4D97-AF65-F5344CB8AC3E}">
        <p14:creationId xmlns:p14="http://schemas.microsoft.com/office/powerpoint/2010/main" val="2142845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选择操作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根据选择概率按某种策略从当前种群中挑选出一定数目的个体，使它们能够有更多的机会被遗传到下一代中</a:t>
            </a:r>
          </a:p>
          <a:p>
            <a:pPr lvl="1">
              <a:lnSpc>
                <a:spcPct val="130000"/>
              </a:lnSpc>
            </a:pPr>
            <a:r>
              <a:rPr lang="zh-CN" altLang="en-US" sz="2800" b="1" dirty="0">
                <a:solidFill>
                  <a:srgbClr val="C00000"/>
                </a:solidFill>
                <a:latin typeface="楷体" panose="02010609060101010101" pitchFamily="49" charset="-122"/>
                <a:ea typeface="楷体" panose="02010609060101010101" pitchFamily="49" charset="-122"/>
              </a:rPr>
              <a:t>适者生存：适应度越高，被选择的概率越大</a:t>
            </a:r>
          </a:p>
          <a:p>
            <a:pPr lvl="1">
              <a:lnSpc>
                <a:spcPct val="130000"/>
              </a:lnSpc>
            </a:pPr>
            <a:r>
              <a:rPr lang="zh-CN" altLang="en-US" sz="2800" b="1" dirty="0">
                <a:solidFill>
                  <a:srgbClr val="C00000"/>
                </a:solidFill>
                <a:latin typeface="楷体" panose="02010609060101010101" pitchFamily="49" charset="-122"/>
                <a:ea typeface="楷体" panose="02010609060101010101" pitchFamily="49" charset="-122"/>
              </a:rPr>
              <a:t>为了避免过快收敛到局部最优解，还需要维持种群的多样性</a:t>
            </a:r>
          </a:p>
          <a:p>
            <a:pPr lvl="1">
              <a:lnSpc>
                <a:spcPct val="130000"/>
              </a:lnSpc>
            </a:pPr>
            <a:endParaRPr lang="zh-CN" altLang="en-US" sz="28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27632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1000"/>
                                        <p:tgtEl>
                                          <p:spTgt spid="16">
                                            <p:txEl>
                                              <p:pRg st="2" end="2"/>
                                            </p:txEl>
                                          </p:spTgt>
                                        </p:tgtEl>
                                      </p:cBhvr>
                                    </p:animEffect>
                                    <p:anim calcmode="lin" valueType="num">
                                      <p:cBhvr>
                                        <p:cTn id="8"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xEl>
                                              <p:pRg st="3" end="3"/>
                                            </p:txEl>
                                          </p:spTgt>
                                        </p:tgtEl>
                                        <p:attrNameLst>
                                          <p:attrName>style.visibility</p:attrName>
                                        </p:attrNameLst>
                                      </p:cBhvr>
                                      <p:to>
                                        <p:strVal val="visible"/>
                                      </p:to>
                                    </p:set>
                                    <p:animEffect transition="in" filter="fade">
                                      <p:cBhvr>
                                        <p:cTn id="14" dur="1000"/>
                                        <p:tgtEl>
                                          <p:spTgt spid="16">
                                            <p:txEl>
                                              <p:pRg st="3" end="3"/>
                                            </p:txEl>
                                          </p:spTgt>
                                        </p:tgtEl>
                                      </p:cBhvr>
                                    </p:animEffect>
                                    <p:anim calcmode="lin" valueType="num">
                                      <p:cBhvr>
                                        <p:cTn id="15"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选择操作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适应度比例方法</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蒙特卡洛方法</a:t>
                </a:r>
                <a:endParaRPr lang="en-US" altLang="zh-CN" sz="2800" b="1" dirty="0">
                  <a:latin typeface="楷体" panose="02010609060101010101" pitchFamily="49" charset="-122"/>
                  <a:ea typeface="楷体" panose="02010609060101010101" pitchFamily="49" charset="-122"/>
                </a:endParaRPr>
              </a:p>
              <a:p>
                <a:pPr lvl="2">
                  <a:lnSpc>
                    <a:spcPct val="130000"/>
                  </a:lnSpc>
                </a:pPr>
                <a:r>
                  <a:rPr lang="zh-CN" altLang="en-US" sz="2400" b="1" dirty="0">
                    <a:latin typeface="楷体" panose="02010609060101010101" pitchFamily="49" charset="-122"/>
                    <a:ea typeface="楷体" panose="02010609060101010101" pitchFamily="49" charset="-122"/>
                  </a:rPr>
                  <a:t>各个个体被选择的概率和其适应度值成比例。</a:t>
                </a:r>
              </a:p>
              <a:p>
                <a:pPr lvl="2">
                  <a:lnSpc>
                    <a:spcPct val="130000"/>
                  </a:lnSpc>
                </a:pPr>
                <a:r>
                  <a:rPr lang="zh-CN" altLang="en-US" sz="2400" b="1" dirty="0">
                    <a:latin typeface="楷体" panose="02010609060101010101" pitchFamily="49" charset="-122"/>
                    <a:ea typeface="楷体" panose="02010609060101010101" pitchFamily="49" charset="-122"/>
                  </a:rPr>
                  <a:t>个体</a:t>
                </a:r>
                <a14:m>
                  <m:oMath xmlns:m="http://schemas.openxmlformats.org/officeDocument/2006/math">
                    <m:r>
                      <a:rPr lang="en-US" altLang="zh-CN" sz="2400" b="1" i="1" smtClean="0">
                        <a:latin typeface="Cambria Math" panose="02040503050406030204" pitchFamily="18" charset="0"/>
                        <a:ea typeface="楷体" panose="02010609060101010101" pitchFamily="49" charset="-122"/>
                      </a:rPr>
                      <m:t>𝒊</m:t>
                    </m:r>
                  </m:oMath>
                </a14:m>
                <a:r>
                  <a:rPr lang="zh-CN" altLang="en-US" sz="2400" b="1" dirty="0">
                    <a:latin typeface="楷体" panose="02010609060101010101" pitchFamily="49" charset="-122"/>
                    <a:ea typeface="楷体" panose="02010609060101010101" pitchFamily="49" charset="-122"/>
                  </a:rPr>
                  <a:t>被选择的概率为：</a:t>
                </a:r>
              </a:p>
              <a:p>
                <a:pPr lvl="2">
                  <a:lnSpc>
                    <a:spcPct val="130000"/>
                  </a:lnSpc>
                  <a:buFont typeface="Wingdings" panose="05000000000000000000" pitchFamily="2" charset="2"/>
                  <a:buChar char="n"/>
                </a:pPr>
                <a:endParaRPr lang="zh-CN" altLang="en-US" sz="24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mc:Choice>
        <mc:Fallback xmlns="">
          <p:sp>
            <p:nvSpPr>
              <p:cNvPr id="16" name="内容占位符 2">
                <a:extLst>
                  <a:ext uri="{FF2B5EF4-FFF2-40B4-BE49-F238E27FC236}">
                    <a16:creationId xmlns:a16="http://schemas.microsoft.com/office/drawing/2014/main" id="{9A30935D-26DE-456B-905A-433885DF5553}"/>
                  </a:ext>
                </a:extLst>
              </p:cNvPr>
              <p:cNvSpPr txBox="1">
                <a:spLocks noRot="1" noChangeAspect="1" noMove="1" noResize="1" noEditPoints="1" noAdjustHandles="1" noChangeArrowheads="1" noChangeShapeType="1" noTextEdit="1"/>
              </p:cNvSpPr>
              <p:nvPr/>
            </p:nvSpPr>
            <p:spPr>
              <a:xfrm>
                <a:off x="685330" y="1150375"/>
                <a:ext cx="10957426" cy="5546306"/>
              </a:xfrm>
              <a:prstGeom prst="rect">
                <a:avLst/>
              </a:prstGeom>
              <a:blipFill>
                <a:blip r:embed="rId5"/>
                <a:stretch>
                  <a:fillRect l="-1279" t="-440"/>
                </a:stretch>
              </a:blipFill>
            </p:spPr>
            <p:txBody>
              <a:bodyPr/>
              <a:lstStyle/>
              <a:p>
                <a:r>
                  <a:rPr lang="zh-CN" altLang="en-US">
                    <a:noFill/>
                  </a:rPr>
                  <a:t> </a:t>
                </a:r>
              </a:p>
            </p:txBody>
          </p:sp>
        </mc:Fallback>
      </mc:AlternateContent>
      <p:graphicFrame>
        <p:nvGraphicFramePr>
          <p:cNvPr id="8" name="Object 5">
            <a:extLst>
              <a:ext uri="{FF2B5EF4-FFF2-40B4-BE49-F238E27FC236}">
                <a16:creationId xmlns:a16="http://schemas.microsoft.com/office/drawing/2014/main" id="{82EDCF82-F626-4C50-A4C2-A6869C5B111F}"/>
              </a:ext>
            </a:extLst>
          </p:cNvPr>
          <p:cNvGraphicFramePr>
            <a:graphicFrameLocks noChangeAspect="1"/>
          </p:cNvGraphicFramePr>
          <p:nvPr>
            <p:extLst>
              <p:ext uri="{D42A27DB-BD31-4B8C-83A1-F6EECF244321}">
                <p14:modId xmlns:p14="http://schemas.microsoft.com/office/powerpoint/2010/main" val="3172700354"/>
              </p:ext>
            </p:extLst>
          </p:nvPr>
        </p:nvGraphicFramePr>
        <p:xfrm>
          <a:off x="3877650" y="3429000"/>
          <a:ext cx="1947862" cy="1663700"/>
        </p:xfrm>
        <a:graphic>
          <a:graphicData uri="http://schemas.openxmlformats.org/presentationml/2006/ole">
            <mc:AlternateContent xmlns:mc="http://schemas.openxmlformats.org/markup-compatibility/2006">
              <mc:Choice xmlns:v="urn:schemas-microsoft-com:vml" Requires="v">
                <p:oleObj spid="_x0000_s6195" r:id="rId6" imgW="723586" imgH="622030" progId="Equation.3">
                  <p:embed/>
                </p:oleObj>
              </mc:Choice>
              <mc:Fallback>
                <p:oleObj r:id="rId6" imgW="723586" imgH="622030" progId="Equation.3">
                  <p:embed/>
                  <p:pic>
                    <p:nvPicPr>
                      <p:cNvPr id="5" name="Object 5">
                        <a:extLst>
                          <a:ext uri="{FF2B5EF4-FFF2-40B4-BE49-F238E27FC236}">
                            <a16:creationId xmlns:a16="http://schemas.microsoft.com/office/drawing/2014/main" id="{E9A8C06F-F077-4E80-AFA2-ED79D29F26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7650" y="3429000"/>
                        <a:ext cx="1947862" cy="166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367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选择操作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排序方法</a:t>
            </a:r>
          </a:p>
          <a:p>
            <a:pPr lvl="2">
              <a:lnSpc>
                <a:spcPct val="130000"/>
              </a:lnSpc>
            </a:pPr>
            <a:r>
              <a:rPr lang="zh-CN" altLang="en-US" sz="2400" b="1" dirty="0">
                <a:latin typeface="楷体" panose="02010609060101010101" pitchFamily="49" charset="-122"/>
                <a:ea typeface="楷体" panose="02010609060101010101" pitchFamily="49" charset="-122"/>
              </a:rPr>
              <a:t>计算每个个体的适应度后，根据适应度大小顺序对群体中个体进行排序，然后把</a:t>
            </a:r>
            <a:r>
              <a:rPr lang="zh-CN" altLang="en-US" sz="2400" b="1" dirty="0">
                <a:solidFill>
                  <a:srgbClr val="00B050"/>
                </a:solidFill>
                <a:latin typeface="楷体" panose="02010609060101010101" pitchFamily="49" charset="-122"/>
                <a:ea typeface="楷体" panose="02010609060101010101" pitchFamily="49" charset="-122"/>
              </a:rPr>
              <a:t>事先设计好的概率</a:t>
            </a:r>
            <a:r>
              <a:rPr lang="zh-CN" altLang="en-US" sz="2400" b="1" dirty="0">
                <a:latin typeface="楷体" panose="02010609060101010101" pitchFamily="49" charset="-122"/>
                <a:ea typeface="楷体" panose="02010609060101010101" pitchFamily="49" charset="-122"/>
              </a:rPr>
              <a:t>按排序分配给个体，作为各自的选择概率</a:t>
            </a:r>
          </a:p>
          <a:p>
            <a:pPr lvl="2">
              <a:lnSpc>
                <a:spcPct val="130000"/>
              </a:lnSpc>
            </a:pPr>
            <a:r>
              <a:rPr lang="zh-CN" altLang="en-US" sz="2400" b="1" dirty="0">
                <a:solidFill>
                  <a:srgbClr val="7030A0"/>
                </a:solidFill>
                <a:latin typeface="楷体" panose="02010609060101010101" pitchFamily="49" charset="-122"/>
                <a:ea typeface="楷体" panose="02010609060101010101" pitchFamily="49" charset="-122"/>
              </a:rPr>
              <a:t>好处</a:t>
            </a:r>
            <a:r>
              <a:rPr lang="zh-CN" altLang="en-US" sz="2400" b="1" dirty="0">
                <a:latin typeface="楷体" panose="02010609060101010101" pitchFamily="49" charset="-122"/>
                <a:ea typeface="楷体" panose="02010609060101010101" pitchFamily="49" charset="-122"/>
              </a:rPr>
              <a:t>：不需要对适应值做调节</a:t>
            </a:r>
          </a:p>
          <a:p>
            <a:pPr lvl="2">
              <a:lnSpc>
                <a:spcPct val="130000"/>
              </a:lnSpc>
            </a:pPr>
            <a:r>
              <a:rPr lang="zh-CN" altLang="en-US" sz="2400" b="1" dirty="0">
                <a:latin typeface="楷体" panose="02010609060101010101" pitchFamily="49" charset="-122"/>
                <a:ea typeface="楷体" panose="02010609060101010101" pitchFamily="49" charset="-122"/>
              </a:rPr>
              <a:t>线性排序：</a:t>
            </a:r>
          </a:p>
          <a:p>
            <a:pPr lvl="2">
              <a:lnSpc>
                <a:spcPct val="130000"/>
              </a:lnSpc>
            </a:pPr>
            <a:endParaRPr lang="zh-CN" altLang="en-US" sz="2400" b="1" dirty="0">
              <a:latin typeface="楷体" panose="02010609060101010101" pitchFamily="49" charset="-122"/>
              <a:ea typeface="楷体" panose="02010609060101010101" pitchFamily="49" charset="-122"/>
            </a:endParaRPr>
          </a:p>
          <a:p>
            <a:pPr lvl="2">
              <a:lnSpc>
                <a:spcPct val="130000"/>
              </a:lnSpc>
            </a:pPr>
            <a:endParaRPr lang="zh-CN" altLang="en-US" sz="2400" b="1" dirty="0">
              <a:latin typeface="楷体" panose="02010609060101010101" pitchFamily="49" charset="-122"/>
              <a:ea typeface="楷体" panose="02010609060101010101" pitchFamily="49" charset="-122"/>
            </a:endParaRPr>
          </a:p>
          <a:p>
            <a:pPr lvl="2">
              <a:lnSpc>
                <a:spcPct val="130000"/>
              </a:lnSpc>
            </a:pPr>
            <a:r>
              <a:rPr lang="zh-CN" altLang="en-US" sz="2400" b="1" dirty="0">
                <a:latin typeface="楷体" panose="02010609060101010101" pitchFamily="49" charset="-122"/>
                <a:ea typeface="楷体" panose="02010609060101010101" pitchFamily="49" charset="-122"/>
              </a:rPr>
              <a:t>非线性排序</a:t>
            </a:r>
            <a:endParaRPr lang="en-US" altLang="zh-CN" sz="2400"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graphicFrame>
        <p:nvGraphicFramePr>
          <p:cNvPr id="8" name="Object 12">
            <a:extLst>
              <a:ext uri="{FF2B5EF4-FFF2-40B4-BE49-F238E27FC236}">
                <a16:creationId xmlns:a16="http://schemas.microsoft.com/office/drawing/2014/main" id="{FE36740F-962F-4757-9244-A54EE2C0A1BF}"/>
              </a:ext>
            </a:extLst>
          </p:cNvPr>
          <p:cNvGraphicFramePr>
            <a:graphicFrameLocks noChangeAspect="1"/>
          </p:cNvGraphicFramePr>
          <p:nvPr>
            <p:extLst>
              <p:ext uri="{D42A27DB-BD31-4B8C-83A1-F6EECF244321}">
                <p14:modId xmlns:p14="http://schemas.microsoft.com/office/powerpoint/2010/main" val="2221859246"/>
              </p:ext>
            </p:extLst>
          </p:nvPr>
        </p:nvGraphicFramePr>
        <p:xfrm>
          <a:off x="3708257" y="3926089"/>
          <a:ext cx="1981200" cy="836613"/>
        </p:xfrm>
        <a:graphic>
          <a:graphicData uri="http://schemas.openxmlformats.org/presentationml/2006/ole">
            <mc:AlternateContent xmlns:mc="http://schemas.openxmlformats.org/markup-compatibility/2006">
              <mc:Choice xmlns:v="urn:schemas-microsoft-com:vml" Requires="v">
                <p:oleObj spid="_x0000_s7268" r:id="rId4" imgW="990600" imgH="419100" progId="Equation.3">
                  <p:embed/>
                </p:oleObj>
              </mc:Choice>
              <mc:Fallback>
                <p:oleObj r:id="rId4" imgW="990600" imgH="419100" progId="Equation.3">
                  <p:embed/>
                  <p:pic>
                    <p:nvPicPr>
                      <p:cNvPr id="4" name="Object 12">
                        <a:extLst>
                          <a:ext uri="{FF2B5EF4-FFF2-40B4-BE49-F238E27FC236}">
                            <a16:creationId xmlns:a16="http://schemas.microsoft.com/office/drawing/2014/main" id="{8E748D2D-67FE-4265-809E-2C1DAA412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257" y="3926089"/>
                        <a:ext cx="1981200"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0">
            <a:extLst>
              <a:ext uri="{FF2B5EF4-FFF2-40B4-BE49-F238E27FC236}">
                <a16:creationId xmlns:a16="http://schemas.microsoft.com/office/drawing/2014/main" id="{829C414B-75D3-43F7-B2D5-F0A239EBF1AB}"/>
              </a:ext>
            </a:extLst>
          </p:cNvPr>
          <p:cNvGraphicFramePr>
            <a:graphicFrameLocks noChangeAspect="1"/>
          </p:cNvGraphicFramePr>
          <p:nvPr>
            <p:extLst>
              <p:ext uri="{D42A27DB-BD31-4B8C-83A1-F6EECF244321}">
                <p14:modId xmlns:p14="http://schemas.microsoft.com/office/powerpoint/2010/main" val="1969753091"/>
              </p:ext>
            </p:extLst>
          </p:nvPr>
        </p:nvGraphicFramePr>
        <p:xfrm>
          <a:off x="3667166" y="5352544"/>
          <a:ext cx="4993754" cy="1119596"/>
        </p:xfrm>
        <a:graphic>
          <a:graphicData uri="http://schemas.openxmlformats.org/presentationml/2006/ole">
            <mc:AlternateContent xmlns:mc="http://schemas.openxmlformats.org/markup-compatibility/2006">
              <mc:Choice xmlns:v="urn:schemas-microsoft-com:vml" Requires="v">
                <p:oleObj spid="_x0000_s7269" name="公式" r:id="rId6" imgW="2171520" imgH="482400" progId="Equation.3">
                  <p:embed/>
                </p:oleObj>
              </mc:Choice>
              <mc:Fallback>
                <p:oleObj name="公式" r:id="rId6" imgW="2171520" imgH="482400" progId="Equation.3">
                  <p:embed/>
                  <p:pic>
                    <p:nvPicPr>
                      <p:cNvPr id="5" name="Object 10">
                        <a:extLst>
                          <a:ext uri="{FF2B5EF4-FFF2-40B4-BE49-F238E27FC236}">
                            <a16:creationId xmlns:a16="http://schemas.microsoft.com/office/drawing/2014/main" id="{0A4EB9EC-61AE-4F4E-8BAE-CE7108C1CA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7166" y="5352544"/>
                        <a:ext cx="4993754" cy="1119596"/>
                      </a:xfrm>
                      <a:prstGeom prst="rect">
                        <a:avLst/>
                      </a:prstGeom>
                      <a:noFill/>
                    </p:spPr>
                  </p:pic>
                </p:oleObj>
              </mc:Fallback>
            </mc:AlternateContent>
          </a:graphicData>
        </a:graphic>
      </p:graphicFrame>
    </p:spTree>
    <p:extLst>
      <p:ext uri="{BB962C8B-B14F-4D97-AF65-F5344CB8AC3E}">
        <p14:creationId xmlns:p14="http://schemas.microsoft.com/office/powerpoint/2010/main" val="408476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animEffect transition="in" filter="barn(inVertical)">
                                      <p:cBhvr>
                                        <p:cTn id="7" dur="500"/>
                                        <p:tgtEl>
                                          <p:spTgt spid="1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xEl>
                                              <p:pRg st="4" end="4"/>
                                            </p:txEl>
                                          </p:spTgt>
                                        </p:tgtEl>
                                        <p:attrNameLst>
                                          <p:attrName>style.visibility</p:attrName>
                                        </p:attrNameLst>
                                      </p:cBhvr>
                                      <p:to>
                                        <p:strVal val="visible"/>
                                      </p:to>
                                    </p:set>
                                    <p:animEffect transition="in" filter="barn(inVertical)">
                                      <p:cBhvr>
                                        <p:cTn id="12" dur="500"/>
                                        <p:tgtEl>
                                          <p:spTgt spid="16">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6">
                                            <p:txEl>
                                              <p:pRg st="7" end="7"/>
                                            </p:txEl>
                                          </p:spTgt>
                                        </p:tgtEl>
                                        <p:attrNameLst>
                                          <p:attrName>style.visibility</p:attrName>
                                        </p:attrNameLst>
                                      </p:cBhvr>
                                      <p:to>
                                        <p:strVal val="visible"/>
                                      </p:to>
                                    </p:set>
                                    <p:animEffect transition="in" filter="barn(inVertical)">
                                      <p:cBhvr>
                                        <p:cTn id="20" dur="500"/>
                                        <p:tgtEl>
                                          <p:spTgt spid="16">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6.1 </a:t>
            </a:r>
            <a:r>
              <a:rPr lang="zh-CN" altLang="en-US" b="1" dirty="0">
                <a:latin typeface="黑体" panose="02010609060101010101" pitchFamily="49" charset="-122"/>
                <a:ea typeface="黑体" panose="02010609060101010101" pitchFamily="49" charset="-122"/>
              </a:rPr>
              <a:t>进化计算</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215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楷体" panose="02010609060101010101" pitchFamily="49" charset="-122"/>
                <a:ea typeface="楷体" panose="02010609060101010101" pitchFamily="49" charset="-122"/>
              </a:rPr>
              <a:t>进化计算是在达尔文的</a:t>
            </a:r>
            <a:r>
              <a:rPr lang="zh-CN" altLang="en-US" b="1" dirty="0">
                <a:solidFill>
                  <a:srgbClr val="FF0000"/>
                </a:solidFill>
                <a:latin typeface="楷体" panose="02010609060101010101" pitchFamily="49" charset="-122"/>
                <a:ea typeface="楷体" panose="02010609060101010101" pitchFamily="49" charset="-122"/>
              </a:rPr>
              <a:t>进化论</a:t>
            </a:r>
            <a:r>
              <a:rPr lang="zh-CN" altLang="en-US" b="1" dirty="0">
                <a:latin typeface="楷体" panose="02010609060101010101" pitchFamily="49" charset="-122"/>
                <a:ea typeface="楷体" panose="02010609060101010101" pitchFamily="49" charset="-122"/>
              </a:rPr>
              <a:t>和孟德尔的</a:t>
            </a:r>
            <a:r>
              <a:rPr lang="zh-CN" altLang="en-US" b="1" dirty="0">
                <a:solidFill>
                  <a:srgbClr val="FF0000"/>
                </a:solidFill>
                <a:latin typeface="楷体" panose="02010609060101010101" pitchFamily="49" charset="-122"/>
                <a:ea typeface="楷体" panose="02010609060101010101" pitchFamily="49" charset="-122"/>
              </a:rPr>
              <a:t>遗传变异理论</a:t>
            </a:r>
            <a:r>
              <a:rPr lang="zh-CN" altLang="en-US" b="1" dirty="0">
                <a:latin typeface="楷体" panose="02010609060101010101" pitchFamily="49" charset="-122"/>
                <a:ea typeface="楷体" panose="02010609060101010101" pitchFamily="49" charset="-122"/>
              </a:rPr>
              <a:t>的基础上产生的一种在</a:t>
            </a:r>
            <a:r>
              <a:rPr lang="zh-CN" altLang="en-US" b="1" dirty="0">
                <a:solidFill>
                  <a:srgbClr val="0070C0"/>
                </a:solidFill>
                <a:latin typeface="楷体" panose="02010609060101010101" pitchFamily="49" charset="-122"/>
                <a:ea typeface="楷体" panose="02010609060101010101" pitchFamily="49" charset="-122"/>
              </a:rPr>
              <a:t>基因</a:t>
            </a:r>
            <a:r>
              <a:rPr lang="zh-CN" altLang="en-US" b="1" dirty="0">
                <a:latin typeface="楷体" panose="02010609060101010101" pitchFamily="49" charset="-122"/>
                <a:ea typeface="楷体" panose="02010609060101010101" pitchFamily="49" charset="-122"/>
              </a:rPr>
              <a:t>和</a:t>
            </a:r>
            <a:r>
              <a:rPr lang="zh-CN" altLang="en-US" b="1" dirty="0">
                <a:solidFill>
                  <a:srgbClr val="0070C0"/>
                </a:solidFill>
                <a:latin typeface="楷体" panose="02010609060101010101" pitchFamily="49" charset="-122"/>
                <a:ea typeface="楷体" panose="02010609060101010101" pitchFamily="49" charset="-122"/>
              </a:rPr>
              <a:t>种群</a:t>
            </a:r>
            <a:r>
              <a:rPr lang="zh-CN" altLang="en-US" b="1" dirty="0">
                <a:latin typeface="楷体" panose="02010609060101010101" pitchFamily="49" charset="-122"/>
                <a:ea typeface="楷体" panose="02010609060101010101" pitchFamily="49" charset="-122"/>
              </a:rPr>
              <a:t>层次上模拟自然界生物进化过程与机制的问题求解技术。</a:t>
            </a:r>
            <a:endParaRPr lang="en-US" altLang="zh-CN" b="1" dirty="0">
              <a:latin typeface="楷体" panose="02010609060101010101" pitchFamily="49" charset="-122"/>
              <a:ea typeface="楷体" panose="02010609060101010101" pitchFamily="49" charset="-122"/>
            </a:endParaRPr>
          </a:p>
          <a:p>
            <a:pPr marL="0" indent="0">
              <a:buFont typeface="Arial" panose="020B0604020202020204" pitchFamily="34" charset="0"/>
              <a:buNone/>
            </a:pPr>
            <a:br>
              <a:rPr lang="zh-CN" altLang="en-US" dirty="0"/>
            </a:br>
            <a:endParaRPr lang="zh-CN" altLang="en-US" dirty="0"/>
          </a:p>
          <a:p>
            <a:endParaRPr lang="zh-CN" altLang="en-US" dirty="0"/>
          </a:p>
        </p:txBody>
      </p:sp>
    </p:spTree>
    <p:extLst>
      <p:ext uri="{BB962C8B-B14F-4D97-AF65-F5344CB8AC3E}">
        <p14:creationId xmlns:p14="http://schemas.microsoft.com/office/powerpoint/2010/main" val="1435386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选择操作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轮盘赌选择</a:t>
            </a: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8" name="Text Box 7">
            <a:extLst>
              <a:ext uri="{FF2B5EF4-FFF2-40B4-BE49-F238E27FC236}">
                <a16:creationId xmlns:a16="http://schemas.microsoft.com/office/drawing/2014/main" id="{79DF88A3-E779-4639-B8F4-C439E8207BCB}"/>
              </a:ext>
            </a:extLst>
          </p:cNvPr>
          <p:cNvSpPr txBox="1">
            <a:spLocks noChangeArrowheads="1"/>
          </p:cNvSpPr>
          <p:nvPr/>
        </p:nvSpPr>
        <p:spPr bwMode="auto">
          <a:xfrm>
            <a:off x="1443250" y="2538533"/>
            <a:ext cx="9970951" cy="1384995"/>
          </a:xfrm>
          <a:prstGeom prst="rect">
            <a:avLst/>
          </a:prstGeom>
          <a:solidFill>
            <a:srgbClr val="FFFFFF"/>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pPr algn="just" defTabSz="914400" fontAlgn="base">
              <a:spcBef>
                <a:spcPct val="50000"/>
              </a:spcBef>
              <a:spcAft>
                <a:spcPct val="0"/>
              </a:spcAft>
              <a:buClr>
                <a:schemeClr val="tx1"/>
              </a:buClr>
              <a:buFont typeface="Wingdings" panose="05000000000000000000" pitchFamily="2" charset="2"/>
              <a:buChar char="Ø"/>
            </a:pPr>
            <a:r>
              <a:rPr lang="en-US" altLang="zh-CN" sz="2400" dirty="0">
                <a:solidFill>
                  <a:srgbClr val="000000"/>
                </a:solidFill>
                <a:latin typeface="宋体" panose="02010600030101010101" pitchFamily="2" charset="-122"/>
              </a:rPr>
              <a:t> </a:t>
            </a:r>
            <a:r>
              <a:rPr lang="zh-CN" altLang="en-US" sz="2400" dirty="0">
                <a:solidFill>
                  <a:srgbClr val="000000"/>
                </a:solidFill>
                <a:latin typeface="楷体" panose="02010609060101010101" pitchFamily="49" charset="-122"/>
                <a:ea typeface="楷体" panose="02010609060101010101" pitchFamily="49" charset="-122"/>
              </a:rPr>
              <a:t>按个体的选择概率产生一个轮盘，轮盘每个区的角度与个体的选择概率成比例。</a:t>
            </a:r>
          </a:p>
          <a:p>
            <a:pPr algn="just" defTabSz="914400" fontAlgn="base">
              <a:spcBef>
                <a:spcPct val="50000"/>
              </a:spcBef>
              <a:spcAft>
                <a:spcPct val="0"/>
              </a:spcAft>
              <a:buClr>
                <a:schemeClr val="tx1"/>
              </a:buClr>
              <a:buFont typeface="Wingdings" panose="05000000000000000000" pitchFamily="2" charset="2"/>
              <a:buChar char="Ø"/>
            </a:pPr>
            <a:r>
              <a:rPr lang="zh-CN" altLang="en-US" sz="2400" dirty="0">
                <a:solidFill>
                  <a:srgbClr val="000000"/>
                </a:solidFill>
                <a:latin typeface="楷体" panose="02010609060101010101" pitchFamily="49" charset="-122"/>
                <a:ea typeface="楷体" panose="02010609060101010101" pitchFamily="49" charset="-122"/>
              </a:rPr>
              <a:t> 产生一个随机数，它落入转盘的哪个区域就选择相应的个体交叉。 </a:t>
            </a:r>
          </a:p>
        </p:txBody>
      </p:sp>
      <p:graphicFrame>
        <p:nvGraphicFramePr>
          <p:cNvPr id="9" name="Object 8">
            <a:extLst>
              <a:ext uri="{FF2B5EF4-FFF2-40B4-BE49-F238E27FC236}">
                <a16:creationId xmlns:a16="http://schemas.microsoft.com/office/drawing/2014/main" id="{A1261D9B-7ACD-4D0E-A169-FF8F1C463BA5}"/>
              </a:ext>
            </a:extLst>
          </p:cNvPr>
          <p:cNvGraphicFramePr>
            <a:graphicFrameLocks noChangeAspect="1"/>
          </p:cNvGraphicFramePr>
          <p:nvPr>
            <p:extLst>
              <p:ext uri="{D42A27DB-BD31-4B8C-83A1-F6EECF244321}">
                <p14:modId xmlns:p14="http://schemas.microsoft.com/office/powerpoint/2010/main" val="3133130550"/>
              </p:ext>
            </p:extLst>
          </p:nvPr>
        </p:nvGraphicFramePr>
        <p:xfrm>
          <a:off x="1866900" y="4249255"/>
          <a:ext cx="8458200" cy="1647825"/>
        </p:xfrm>
        <a:graphic>
          <a:graphicData uri="http://schemas.openxmlformats.org/presentationml/2006/ole">
            <mc:AlternateContent xmlns:mc="http://schemas.openxmlformats.org/markup-compatibility/2006">
              <mc:Choice xmlns:v="urn:schemas-microsoft-com:vml" Requires="v">
                <p:oleObj spid="_x0000_s8241" name="位图图像" r:id="rId4" imgW="4580952" imgH="942857" progId="Paint.Picture">
                  <p:embed/>
                </p:oleObj>
              </mc:Choice>
              <mc:Fallback>
                <p:oleObj name="位图图像" r:id="rId4" imgW="4580952" imgH="942857" progId="Paint.Picture">
                  <p:embed/>
                  <p:pic>
                    <p:nvPicPr>
                      <p:cNvPr id="11" name="Object 8">
                        <a:extLst>
                          <a:ext uri="{FF2B5EF4-FFF2-40B4-BE49-F238E27FC236}">
                            <a16:creationId xmlns:a16="http://schemas.microsoft.com/office/drawing/2014/main" id="{9E795947-8860-4D97-B817-A6C369D30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6900" y="4249255"/>
                        <a:ext cx="8458200" cy="1647825"/>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9">
            <a:extLst>
              <a:ext uri="{FF2B5EF4-FFF2-40B4-BE49-F238E27FC236}">
                <a16:creationId xmlns:a16="http://schemas.microsoft.com/office/drawing/2014/main" id="{91B8E23D-09E7-46A6-BE17-2AAB9DE3DC0D}"/>
              </a:ext>
            </a:extLst>
          </p:cNvPr>
          <p:cNvSpPr txBox="1">
            <a:spLocks noChangeArrowheads="1"/>
          </p:cNvSpPr>
          <p:nvPr/>
        </p:nvSpPr>
        <p:spPr bwMode="auto">
          <a:xfrm>
            <a:off x="1895475" y="5944705"/>
            <a:ext cx="4017963" cy="457200"/>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defTabSz="914400" fontAlgn="base">
              <a:spcBef>
                <a:spcPct val="50000"/>
              </a:spcBef>
              <a:spcAft>
                <a:spcPct val="0"/>
              </a:spcAft>
            </a:pPr>
            <a:r>
              <a:rPr lang="zh-CN" altLang="en-US" sz="2400">
                <a:solidFill>
                  <a:srgbClr val="000000"/>
                </a:solidFill>
                <a:latin typeface="宋体" panose="02010600030101010101" pitchFamily="2" charset="-122"/>
              </a:rPr>
              <a:t>第</a:t>
            </a:r>
            <a:r>
              <a:rPr lang="en-US" altLang="zh-CN" sz="2400">
                <a:solidFill>
                  <a:srgbClr val="000000"/>
                </a:solidFill>
                <a:latin typeface="Times New Roman" panose="02020603050405020304" pitchFamily="18" charset="0"/>
                <a:cs typeface="Times New Roman" panose="02020603050405020304" pitchFamily="18" charset="0"/>
              </a:rPr>
              <a:t>1</a:t>
            </a:r>
            <a:r>
              <a:rPr lang="zh-CN" altLang="en-US" sz="2400">
                <a:solidFill>
                  <a:srgbClr val="000000"/>
                </a:solidFill>
                <a:latin typeface="宋体" panose="02010600030101010101" pitchFamily="2" charset="-122"/>
              </a:rPr>
              <a:t>轮产生一个随机数：</a:t>
            </a:r>
            <a:r>
              <a:rPr lang="en-US" altLang="zh-CN" sz="2400" b="1">
                <a:solidFill>
                  <a:srgbClr val="CC0000"/>
                </a:solidFill>
                <a:latin typeface="Times New Roman" panose="02020603050405020304" pitchFamily="18" charset="0"/>
                <a:cs typeface="Times New Roman" panose="02020603050405020304" pitchFamily="18" charset="0"/>
              </a:rPr>
              <a:t>0.81</a:t>
            </a:r>
            <a:r>
              <a:rPr lang="en-US" altLang="zh-CN" sz="2400">
                <a:solidFill>
                  <a:srgbClr val="000000"/>
                </a:solidFill>
                <a:latin typeface="宋体" panose="02010600030101010101" pitchFamily="2" charset="-122"/>
              </a:rPr>
              <a:t> </a:t>
            </a:r>
          </a:p>
        </p:txBody>
      </p:sp>
      <p:sp>
        <p:nvSpPr>
          <p:cNvPr id="11" name="Oval 10">
            <a:extLst>
              <a:ext uri="{FF2B5EF4-FFF2-40B4-BE49-F238E27FC236}">
                <a16:creationId xmlns:a16="http://schemas.microsoft.com/office/drawing/2014/main" id="{C99D0FB4-5C36-46EB-8CCD-AEE4E763B2B7}"/>
              </a:ext>
            </a:extLst>
          </p:cNvPr>
          <p:cNvSpPr>
            <a:spLocks noChangeArrowheads="1"/>
          </p:cNvSpPr>
          <p:nvPr/>
        </p:nvSpPr>
        <p:spPr bwMode="auto">
          <a:xfrm>
            <a:off x="6362700" y="5201755"/>
            <a:ext cx="609600" cy="457200"/>
          </a:xfrm>
          <a:prstGeom prst="ellipse">
            <a:avLst/>
          </a:prstGeom>
          <a:noFill/>
          <a:ln w="25400">
            <a:solidFill>
              <a:srgbClr val="CC0000"/>
            </a:solidFill>
            <a:round/>
            <a:headEnd/>
            <a:tailEnd/>
          </a:ln>
          <a:effectLst/>
          <a:extLst>
            <a:ext uri="{909E8E84-426E-40DD-AFC4-6F175D3DCCD1}">
              <a14:hiddenFill xmlns:a14="http://schemas.microsoft.com/office/drawing/2010/main">
                <a:solidFill>
                  <a:srgbClr val="A5002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panose="020B0604030504040204" pitchFamily="34" charset="0"/>
            </a:endParaRPr>
          </a:p>
        </p:txBody>
      </p:sp>
      <p:sp>
        <p:nvSpPr>
          <p:cNvPr id="12" name="Text Box 11">
            <a:extLst>
              <a:ext uri="{FF2B5EF4-FFF2-40B4-BE49-F238E27FC236}">
                <a16:creationId xmlns:a16="http://schemas.microsoft.com/office/drawing/2014/main" id="{FC12B198-C99A-4B4C-BB17-E448ABAC548C}"/>
              </a:ext>
            </a:extLst>
          </p:cNvPr>
          <p:cNvSpPr txBox="1">
            <a:spLocks noChangeArrowheads="1"/>
          </p:cNvSpPr>
          <p:nvPr/>
        </p:nvSpPr>
        <p:spPr bwMode="auto">
          <a:xfrm>
            <a:off x="6288088" y="5944705"/>
            <a:ext cx="4090987" cy="457200"/>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defTabSz="914400" fontAlgn="base">
              <a:spcBef>
                <a:spcPct val="50000"/>
              </a:spcBef>
              <a:spcAft>
                <a:spcPct val="0"/>
              </a:spcAft>
            </a:pPr>
            <a:r>
              <a:rPr lang="zh-CN" altLang="en-US" sz="2400">
                <a:solidFill>
                  <a:srgbClr val="000000"/>
                </a:solidFill>
                <a:latin typeface="宋体" panose="02010600030101010101" pitchFamily="2" charset="-122"/>
              </a:rPr>
              <a:t>第</a:t>
            </a:r>
            <a:r>
              <a:rPr lang="en-US" altLang="zh-CN" sz="2400">
                <a:solidFill>
                  <a:srgbClr val="000000"/>
                </a:solidFill>
                <a:latin typeface="Times New Roman" panose="02020603050405020304" pitchFamily="18" charset="0"/>
                <a:cs typeface="Times New Roman" panose="02020603050405020304" pitchFamily="18" charset="0"/>
              </a:rPr>
              <a:t>2</a:t>
            </a:r>
            <a:r>
              <a:rPr lang="zh-CN" altLang="en-US" sz="2400">
                <a:solidFill>
                  <a:srgbClr val="000000"/>
                </a:solidFill>
                <a:latin typeface="宋体" panose="02010600030101010101" pitchFamily="2" charset="-122"/>
              </a:rPr>
              <a:t>轮产生一个随机数：</a:t>
            </a:r>
            <a:r>
              <a:rPr lang="en-US" altLang="zh-CN" sz="2400" b="1">
                <a:solidFill>
                  <a:srgbClr val="0000FF"/>
                </a:solidFill>
                <a:latin typeface="Times New Roman" panose="02020603050405020304" pitchFamily="18" charset="0"/>
                <a:cs typeface="Times New Roman" panose="02020603050405020304" pitchFamily="18" charset="0"/>
              </a:rPr>
              <a:t>0.32</a:t>
            </a:r>
            <a:r>
              <a:rPr lang="en-US" altLang="zh-CN" sz="2400">
                <a:solidFill>
                  <a:srgbClr val="000000"/>
                </a:solidFill>
                <a:latin typeface="宋体" panose="02010600030101010101" pitchFamily="2" charset="-122"/>
              </a:rPr>
              <a:t> </a:t>
            </a:r>
          </a:p>
        </p:txBody>
      </p:sp>
      <p:sp>
        <p:nvSpPr>
          <p:cNvPr id="13" name="Oval 12">
            <a:extLst>
              <a:ext uri="{FF2B5EF4-FFF2-40B4-BE49-F238E27FC236}">
                <a16:creationId xmlns:a16="http://schemas.microsoft.com/office/drawing/2014/main" id="{E0A41B03-9893-4DAD-AF22-FB6165C53C78}"/>
              </a:ext>
            </a:extLst>
          </p:cNvPr>
          <p:cNvSpPr>
            <a:spLocks noChangeArrowheads="1"/>
          </p:cNvSpPr>
          <p:nvPr/>
        </p:nvSpPr>
        <p:spPr bwMode="auto">
          <a:xfrm>
            <a:off x="3771900" y="5201755"/>
            <a:ext cx="609600" cy="457200"/>
          </a:xfrm>
          <a:prstGeom prst="ellipse">
            <a:avLst/>
          </a:prstGeom>
          <a:noFill/>
          <a:ln w="25400">
            <a:solidFill>
              <a:srgbClr val="0000FF"/>
            </a:solidFill>
            <a:round/>
            <a:headEnd/>
            <a:tailEnd/>
          </a:ln>
          <a:effectLst/>
          <a:extLst>
            <a:ext uri="{909E8E84-426E-40DD-AFC4-6F175D3DCCD1}">
              <a14:hiddenFill xmlns:a14="http://schemas.microsoft.com/office/drawing/2010/main">
                <a:solidFill>
                  <a:srgbClr val="A5002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Verdana" panose="020B0604030504040204" pitchFamily="34" charset="0"/>
            </a:endParaRPr>
          </a:p>
        </p:txBody>
      </p:sp>
      <p:pic>
        <p:nvPicPr>
          <p:cNvPr id="14" name="图片 13">
            <a:extLst>
              <a:ext uri="{FF2B5EF4-FFF2-40B4-BE49-F238E27FC236}">
                <a16:creationId xmlns:a16="http://schemas.microsoft.com/office/drawing/2014/main" id="{7449EA29-2D6E-4DF6-ACC5-33830D303A67}"/>
              </a:ext>
            </a:extLst>
          </p:cNvPr>
          <p:cNvPicPr>
            <a:picLocks noChangeAspect="1"/>
          </p:cNvPicPr>
          <p:nvPr/>
        </p:nvPicPr>
        <p:blipFill>
          <a:blip r:embed="rId6"/>
          <a:stretch>
            <a:fillRect/>
          </a:stretch>
        </p:blipFill>
        <p:spPr>
          <a:xfrm>
            <a:off x="4265539" y="201104"/>
            <a:ext cx="4557746" cy="3571901"/>
          </a:xfrm>
          <a:prstGeom prst="rect">
            <a:avLst/>
          </a:prstGeom>
        </p:spPr>
      </p:pic>
    </p:spTree>
    <p:extLst>
      <p:ext uri="{BB962C8B-B14F-4D97-AF65-F5344CB8AC3E}">
        <p14:creationId xmlns:p14="http://schemas.microsoft.com/office/powerpoint/2010/main" val="198551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lide(fromTop)">
                                      <p:cBhvr>
                                        <p:cTn id="13" dur="500"/>
                                        <p:tgtEl>
                                          <p:spTgt spid="9"/>
                                        </p:tgtEl>
                                      </p:cBhvr>
                                    </p:animEffect>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19" presetClass="entr" presetSubtype="1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fmla="#ppt_w*sin(2.5*pi*$)">
                                          <p:val>
                                            <p:fltVal val="0"/>
                                          </p:val>
                                        </p:tav>
                                        <p:tav tm="100000">
                                          <p:val>
                                            <p:fltVal val="1"/>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1+#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19" presetClass="entr" presetSubtype="1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fmla="#ppt_w*sin(2.5*pi*$)">
                                          <p:val>
                                            <p:fltVal val="0"/>
                                          </p:val>
                                        </p:tav>
                                        <p:tav tm="100000">
                                          <p:val>
                                            <p:fltVal val="1"/>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circle(in)">
                                      <p:cBhvr>
                                        <p:cTn id="39" dur="20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10" grpId="0" autoUpdateAnimBg="0"/>
      <p:bldP spid="1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选择操作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锦标赛选择</a:t>
            </a:r>
          </a:p>
          <a:p>
            <a:pPr lvl="1">
              <a:lnSpc>
                <a:spcPct val="130000"/>
              </a:lnSpc>
            </a:pPr>
            <a:endParaRPr lang="zh-CN" altLang="en-US" sz="28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8" name="Text Box 7">
            <a:extLst>
              <a:ext uri="{FF2B5EF4-FFF2-40B4-BE49-F238E27FC236}">
                <a16:creationId xmlns:a16="http://schemas.microsoft.com/office/drawing/2014/main" id="{3C4366DC-0DD2-46D8-B821-C8E402AF6DF1}"/>
              </a:ext>
            </a:extLst>
          </p:cNvPr>
          <p:cNvSpPr txBox="1">
            <a:spLocks noChangeArrowheads="1"/>
          </p:cNvSpPr>
          <p:nvPr/>
        </p:nvSpPr>
        <p:spPr bwMode="auto">
          <a:xfrm>
            <a:off x="1670489" y="2578177"/>
            <a:ext cx="8305800" cy="1416050"/>
          </a:xfrm>
          <a:prstGeom prst="rect">
            <a:avLst/>
          </a:prstGeom>
          <a:solidFill>
            <a:srgbClr val="FFFFFF"/>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just">
              <a:lnSpc>
                <a:spcPct val="120000"/>
              </a:lnSpc>
              <a:spcBef>
                <a:spcPct val="50000"/>
              </a:spcBef>
              <a:buClr>
                <a:srgbClr val="0000FF"/>
              </a:buClr>
              <a:buFont typeface="Wingdings" panose="05000000000000000000" pitchFamily="2" charset="2"/>
              <a:buChar char="§"/>
            </a:pPr>
            <a:r>
              <a:rPr lang="en-US" altLang="zh-CN" sz="2400"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锦标赛选择方法</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latin typeface="楷体" panose="02010609060101010101" pitchFamily="49" charset="-122"/>
                <a:ea typeface="楷体" panose="02010609060101010101" pitchFamily="49" charset="-122"/>
              </a:rPr>
              <a:t>从群体中随机选择</a:t>
            </a:r>
            <a:r>
              <a:rPr lang="en-US" altLang="zh-CN" sz="2400" b="1" dirty="0">
                <a:latin typeface="楷体" panose="02010609060101010101" pitchFamily="49" charset="-122"/>
                <a:ea typeface="楷体" panose="02010609060101010101" pitchFamily="49" charset="-122"/>
              </a:rPr>
              <a:t>k</a:t>
            </a:r>
            <a:r>
              <a:rPr lang="zh-CN" altLang="en-US" sz="2400" dirty="0">
                <a:latin typeface="楷体" panose="02010609060101010101" pitchFamily="49" charset="-122"/>
                <a:ea typeface="楷体" panose="02010609060101010101" pitchFamily="49" charset="-122"/>
              </a:rPr>
              <a:t>个个体，将其中适应度最高的个体保存到下一代。这一过程反复执行，直到保存到下一代的个体数达到预先设定的数量为止。 </a:t>
            </a:r>
          </a:p>
        </p:txBody>
      </p:sp>
      <p:sp>
        <p:nvSpPr>
          <p:cNvPr id="9" name="Text Box 8">
            <a:extLst>
              <a:ext uri="{FF2B5EF4-FFF2-40B4-BE49-F238E27FC236}">
                <a16:creationId xmlns:a16="http://schemas.microsoft.com/office/drawing/2014/main" id="{B72C53B2-91C3-4501-97F8-56C8EDB1BCDE}"/>
              </a:ext>
            </a:extLst>
          </p:cNvPr>
          <p:cNvSpPr txBox="1">
            <a:spLocks noChangeArrowheads="1"/>
          </p:cNvSpPr>
          <p:nvPr/>
        </p:nvSpPr>
        <p:spPr bwMode="auto">
          <a:xfrm>
            <a:off x="1737851" y="4916280"/>
            <a:ext cx="8305800" cy="1416050"/>
          </a:xfrm>
          <a:prstGeom prst="rect">
            <a:avLst/>
          </a:prstGeom>
          <a:solidFill>
            <a:srgbClr val="FFFFFF"/>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just">
              <a:lnSpc>
                <a:spcPct val="120000"/>
              </a:lnSpc>
              <a:spcBef>
                <a:spcPct val="50000"/>
              </a:spcBef>
              <a:buClr>
                <a:srgbClr val="0000FF"/>
              </a:buClr>
              <a:buFont typeface="Wingdings" panose="05000000000000000000" pitchFamily="2" charset="2"/>
              <a:buChar char="§"/>
            </a:pPr>
            <a:r>
              <a:rPr lang="en-US" altLang="zh-CN" sz="2400" dirty="0">
                <a:latin typeface="Times New Roman" panose="02020603050405020304" pitchFamily="18" charset="0"/>
              </a:rPr>
              <a:t> </a:t>
            </a:r>
            <a:r>
              <a:rPr lang="zh-CN" altLang="en-US" sz="2400" b="1" dirty="0">
                <a:latin typeface="楷体" panose="02010609060101010101" pitchFamily="49" charset="-122"/>
                <a:ea typeface="楷体" panose="02010609060101010101" pitchFamily="49" charset="-122"/>
              </a:rPr>
              <a:t>随机竞争方法</a:t>
            </a: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stochastic tournament</a:t>
            </a:r>
            <a:r>
              <a:rPr lang="zh-CN" altLang="en-US" sz="2400" dirty="0">
                <a:latin typeface="楷体" panose="02010609060101010101" pitchFamily="49" charset="-122"/>
                <a:ea typeface="楷体" panose="02010609060101010101" pitchFamily="49" charset="-122"/>
              </a:rPr>
              <a:t>）：每次按赌轮选择方法选取一对个体，然后让这两个个体进行竞争，适应度高者获胜。如此反复，直到选满为止。  </a:t>
            </a:r>
          </a:p>
        </p:txBody>
      </p:sp>
      <p:sp>
        <p:nvSpPr>
          <p:cNvPr id="10" name="矩形 9">
            <a:extLst>
              <a:ext uri="{FF2B5EF4-FFF2-40B4-BE49-F238E27FC236}">
                <a16:creationId xmlns:a16="http://schemas.microsoft.com/office/drawing/2014/main" id="{7D863E09-ECE9-42DC-8921-7C70BD7A3D2B}"/>
              </a:ext>
            </a:extLst>
          </p:cNvPr>
          <p:cNvSpPr/>
          <p:nvPr/>
        </p:nvSpPr>
        <p:spPr>
          <a:xfrm>
            <a:off x="2617757" y="4193890"/>
            <a:ext cx="1876378" cy="461665"/>
          </a:xfrm>
          <a:prstGeom prst="rect">
            <a:avLst/>
          </a:prstGeom>
        </p:spPr>
        <p:txBody>
          <a:bodyPr wrap="square">
            <a:spAutoFit/>
          </a:bodyPr>
          <a:lstStyle/>
          <a:p>
            <a:pPr marL="0" lvl="1">
              <a:lnSpc>
                <a:spcPct val="100000"/>
              </a:lnSpc>
              <a:buClr>
                <a:srgbClr val="0000CC"/>
              </a:buClr>
            </a:pPr>
            <a:r>
              <a:rPr lang="zh-CN" altLang="en-US" sz="2400" b="1" dirty="0">
                <a:solidFill>
                  <a:srgbClr val="00B0F0"/>
                </a:solidFill>
                <a:latin typeface="楷体" panose="02010609060101010101" pitchFamily="49" charset="-122"/>
                <a:ea typeface="楷体" panose="02010609060101010101" pitchFamily="49" charset="-122"/>
              </a:rPr>
              <a:t>特殊情况</a:t>
            </a:r>
          </a:p>
        </p:txBody>
      </p:sp>
      <p:sp>
        <p:nvSpPr>
          <p:cNvPr id="11" name="箭头: 下 10">
            <a:extLst>
              <a:ext uri="{FF2B5EF4-FFF2-40B4-BE49-F238E27FC236}">
                <a16:creationId xmlns:a16="http://schemas.microsoft.com/office/drawing/2014/main" id="{8D7EBB65-C98C-4DA6-B4A3-D46AA2C1DEF1}"/>
              </a:ext>
            </a:extLst>
          </p:cNvPr>
          <p:cNvSpPr/>
          <p:nvPr/>
        </p:nvSpPr>
        <p:spPr>
          <a:xfrm>
            <a:off x="2174773" y="4107053"/>
            <a:ext cx="409303" cy="7494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496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0" grpId="0"/>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选择操作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锦标赛选择</a:t>
            </a:r>
          </a:p>
          <a:p>
            <a:pPr lvl="2">
              <a:lnSpc>
                <a:spcPct val="130000"/>
              </a:lnSpc>
            </a:pPr>
            <a:r>
              <a:rPr lang="zh-CN" altLang="en-US" sz="2400" b="1" dirty="0">
                <a:solidFill>
                  <a:srgbClr val="7030A0"/>
                </a:solidFill>
                <a:latin typeface="楷体" panose="02010609060101010101" pitchFamily="49" charset="-122"/>
                <a:ea typeface="楷体" panose="02010609060101010101" pitchFamily="49" charset="-122"/>
              </a:rPr>
              <a:t>好处</a:t>
            </a:r>
            <a:r>
              <a:rPr lang="zh-CN" altLang="en-US" sz="2400" b="1" dirty="0">
                <a:latin typeface="楷体" panose="02010609060101010101" pitchFamily="49" charset="-122"/>
                <a:ea typeface="楷体" panose="02010609060101010101" pitchFamily="49" charset="-122"/>
              </a:rPr>
              <a:t>：克服基于适应值比例选择和基于排名的选择在群体规模很大的时候，增加的额外计算量。尝尝比轮盘赌的方式得到更加多样化的群体；避免超级个体的影响</a:t>
            </a: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245196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选择操作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最佳个体保存方法</a:t>
            </a:r>
            <a:endParaRPr lang="en-US" altLang="zh-CN" sz="2800" b="1" dirty="0">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endParaRPr lang="en-US" altLang="zh-CN" sz="2800" b="1" dirty="0">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endParaRPr lang="en-US" altLang="zh-CN" sz="2800" b="1" dirty="0">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endParaRPr lang="en-US" altLang="zh-CN" sz="2800" b="1" dirty="0">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使用其它选择方法时，可以同时使用最佳个体保存方法，以保证最优个体不会丢失</a:t>
            </a:r>
          </a:p>
          <a:p>
            <a:pPr lvl="1">
              <a:lnSpc>
                <a:spcPct val="130000"/>
              </a:lnSpc>
            </a:pPr>
            <a:endParaRPr lang="zh-CN" altLang="en-US" sz="2800" b="1" dirty="0">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endParaRPr lang="zh-CN" altLang="en-US" sz="2800" b="1" dirty="0">
              <a:latin typeface="楷体" panose="02010609060101010101" pitchFamily="49" charset="-122"/>
              <a:ea typeface="楷体" panose="02010609060101010101" pitchFamily="49" charset="-122"/>
            </a:endParaRPr>
          </a:p>
          <a:p>
            <a:pPr lvl="1">
              <a:lnSpc>
                <a:spcPct val="130000"/>
              </a:lnSpc>
            </a:pPr>
            <a:endParaRPr lang="zh-CN" altLang="en-US" sz="28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8" name="Text Box 7">
            <a:extLst>
              <a:ext uri="{FF2B5EF4-FFF2-40B4-BE49-F238E27FC236}">
                <a16:creationId xmlns:a16="http://schemas.microsoft.com/office/drawing/2014/main" id="{A38507B4-88C7-4486-A004-B3DC416C8B6D}"/>
              </a:ext>
            </a:extLst>
          </p:cNvPr>
          <p:cNvSpPr txBox="1">
            <a:spLocks noChangeArrowheads="1"/>
          </p:cNvSpPr>
          <p:nvPr/>
        </p:nvSpPr>
        <p:spPr bwMode="auto">
          <a:xfrm>
            <a:off x="1491548" y="2579397"/>
            <a:ext cx="9861396" cy="1416050"/>
          </a:xfrm>
          <a:prstGeom prst="rect">
            <a:avLst/>
          </a:prstGeom>
          <a:solidFill>
            <a:srgbClr val="FFFFFF"/>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pPr algn="just">
              <a:lnSpc>
                <a:spcPct val="120000"/>
              </a:lnSpc>
              <a:spcBef>
                <a:spcPct val="50000"/>
              </a:spcBef>
              <a:buClr>
                <a:srgbClr val="0000FF"/>
              </a:buClr>
              <a:buFont typeface="Wingdings" panose="05000000000000000000" pitchFamily="2" charset="2"/>
              <a:buChar char="§"/>
            </a:pPr>
            <a:r>
              <a:rPr lang="en-US" altLang="zh-CN" sz="2400" b="1" dirty="0">
                <a:latin typeface="宋体" panose="02010600030101010101" pitchFamily="2" charset="-122"/>
              </a:rPr>
              <a:t> </a:t>
            </a:r>
            <a:r>
              <a:rPr lang="zh-CN" altLang="en-US" sz="2400" b="1" dirty="0">
                <a:latin typeface="楷体" panose="02010609060101010101" pitchFamily="49" charset="-122"/>
                <a:ea typeface="楷体" panose="02010609060101010101" pitchFamily="49" charset="-122"/>
              </a:rPr>
              <a:t>最佳个体（</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elitist model</a:t>
            </a:r>
            <a:r>
              <a:rPr lang="zh-CN" altLang="en-US" sz="2400" b="1" dirty="0">
                <a:latin typeface="楷体" panose="02010609060101010101" pitchFamily="49" charset="-122"/>
                <a:ea typeface="楷体" panose="02010609060101010101" pitchFamily="49" charset="-122"/>
              </a:rPr>
              <a:t>）保存方法</a:t>
            </a:r>
            <a:r>
              <a:rPr lang="zh-CN" altLang="en-US" sz="2400" dirty="0">
                <a:latin typeface="楷体" panose="02010609060101010101" pitchFamily="49" charset="-122"/>
                <a:ea typeface="楷体" panose="02010609060101010101" pitchFamily="49" charset="-122"/>
              </a:rPr>
              <a:t>：把群体中适应度最高的个体不进行交叉而直接复制到下一代中，保证遗传算法终止时得到的最后结果一定是历代出现过的最高适应度的个体。 </a:t>
            </a:r>
          </a:p>
        </p:txBody>
      </p:sp>
    </p:spTree>
    <p:extLst>
      <p:ext uri="{BB962C8B-B14F-4D97-AF65-F5344CB8AC3E}">
        <p14:creationId xmlns:p14="http://schemas.microsoft.com/office/powerpoint/2010/main" val="94513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0">
            <a:extLst>
              <a:ext uri="{FF2B5EF4-FFF2-40B4-BE49-F238E27FC236}">
                <a16:creationId xmlns:a16="http://schemas.microsoft.com/office/drawing/2014/main" id="{043542AC-F3E8-2B42-BE98-89E821625427}"/>
              </a:ext>
            </a:extLst>
          </p:cNvPr>
          <p:cNvSpPr/>
          <p:nvPr/>
        </p:nvSpPr>
        <p:spPr>
          <a:xfrm>
            <a:off x="3061483"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01</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6" name="矩形 20">
            <a:extLst>
              <a:ext uri="{FF2B5EF4-FFF2-40B4-BE49-F238E27FC236}">
                <a16:creationId xmlns:a16="http://schemas.microsoft.com/office/drawing/2014/main" id="{36CDEBC8-CA07-3240-A720-700079EDEBBF}"/>
              </a:ext>
            </a:extLst>
          </p:cNvPr>
          <p:cNvSpPr/>
          <p:nvPr/>
        </p:nvSpPr>
        <p:spPr>
          <a:xfrm>
            <a:off x="8185020"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02</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7" name="矩形 20">
            <a:extLst>
              <a:ext uri="{FF2B5EF4-FFF2-40B4-BE49-F238E27FC236}">
                <a16:creationId xmlns:a16="http://schemas.microsoft.com/office/drawing/2014/main" id="{F2EC2BB7-4BB8-EB4E-A983-51B8D8C8DEED}"/>
              </a:ext>
            </a:extLst>
          </p:cNvPr>
          <p:cNvSpPr/>
          <p:nvPr/>
        </p:nvSpPr>
        <p:spPr>
          <a:xfrm>
            <a:off x="3061483"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03</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8" name="矩形 20">
            <a:extLst>
              <a:ext uri="{FF2B5EF4-FFF2-40B4-BE49-F238E27FC236}">
                <a16:creationId xmlns:a16="http://schemas.microsoft.com/office/drawing/2014/main" id="{B03B3DF4-36F0-A246-BE97-FBC59C6E7947}"/>
              </a:ext>
            </a:extLst>
          </p:cNvPr>
          <p:cNvSpPr/>
          <p:nvPr/>
        </p:nvSpPr>
        <p:spPr>
          <a:xfrm>
            <a:off x="8185020"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04</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9" name="文本框 17">
            <a:extLst>
              <a:ext uri="{FF2B5EF4-FFF2-40B4-BE49-F238E27FC236}">
                <a16:creationId xmlns:a16="http://schemas.microsoft.com/office/drawing/2014/main" id="{7709693A-60A1-7F4D-8735-5FFCB483A97B}"/>
              </a:ext>
            </a:extLst>
          </p:cNvPr>
          <p:cNvSpPr txBox="1"/>
          <p:nvPr/>
        </p:nvSpPr>
        <p:spPr>
          <a:xfrm>
            <a:off x="192426" y="1507076"/>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遗传编码</a:t>
            </a:r>
          </a:p>
        </p:txBody>
      </p:sp>
      <p:sp>
        <p:nvSpPr>
          <p:cNvPr id="11" name="文本框 17">
            <a:extLst>
              <a:ext uri="{FF2B5EF4-FFF2-40B4-BE49-F238E27FC236}">
                <a16:creationId xmlns:a16="http://schemas.microsoft.com/office/drawing/2014/main" id="{966D4974-6FD9-3441-9D4C-ED84EC6D6196}"/>
              </a:ext>
            </a:extLst>
          </p:cNvPr>
          <p:cNvSpPr txBox="1"/>
          <p:nvPr/>
        </p:nvSpPr>
        <p:spPr>
          <a:xfrm>
            <a:off x="9256376" y="1507076"/>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群体设置</a:t>
            </a:r>
          </a:p>
        </p:txBody>
      </p:sp>
      <p:sp>
        <p:nvSpPr>
          <p:cNvPr id="13" name="文本框 17">
            <a:extLst>
              <a:ext uri="{FF2B5EF4-FFF2-40B4-BE49-F238E27FC236}">
                <a16:creationId xmlns:a16="http://schemas.microsoft.com/office/drawing/2014/main" id="{4FA2BB29-CA4E-6A4B-A350-DC312195DAF6}"/>
              </a:ext>
            </a:extLst>
          </p:cNvPr>
          <p:cNvSpPr txBox="1"/>
          <p:nvPr/>
        </p:nvSpPr>
        <p:spPr>
          <a:xfrm>
            <a:off x="192426" y="310012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适应度函数</a:t>
            </a:r>
          </a:p>
        </p:txBody>
      </p:sp>
      <p:sp>
        <p:nvSpPr>
          <p:cNvPr id="15" name="文本框 17">
            <a:extLst>
              <a:ext uri="{FF2B5EF4-FFF2-40B4-BE49-F238E27FC236}">
                <a16:creationId xmlns:a16="http://schemas.microsoft.com/office/drawing/2014/main" id="{9C23D6FF-8EB0-D44D-B2C2-8836360DEB81}"/>
              </a:ext>
            </a:extLst>
          </p:cNvPr>
          <p:cNvSpPr txBox="1"/>
          <p:nvPr/>
        </p:nvSpPr>
        <p:spPr>
          <a:xfrm>
            <a:off x="9256376" y="310012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选择</a:t>
            </a:r>
          </a:p>
        </p:txBody>
      </p:sp>
      <p:pic>
        <p:nvPicPr>
          <p:cNvPr id="18" name="Picture 5" descr="C:\Users\ADMINI~1\AppData\Local\Temp\360zip$Temp\360$4\标志_红色.png">
            <a:extLst>
              <a:ext uri="{FF2B5EF4-FFF2-40B4-BE49-F238E27FC236}">
                <a16:creationId xmlns:a16="http://schemas.microsoft.com/office/drawing/2014/main" id="{555EAC2A-A84C-B642-9A55-6B9EAC5786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7226" y="5982490"/>
            <a:ext cx="653020" cy="65302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20">
            <a:extLst>
              <a:ext uri="{FF2B5EF4-FFF2-40B4-BE49-F238E27FC236}">
                <a16:creationId xmlns:a16="http://schemas.microsoft.com/office/drawing/2014/main" id="{917A368A-6734-499B-BBE8-9018C475E760}"/>
              </a:ext>
            </a:extLst>
          </p:cNvPr>
          <p:cNvSpPr/>
          <p:nvPr/>
        </p:nvSpPr>
        <p:spPr>
          <a:xfrm>
            <a:off x="8185020"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06</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0" name="文本框 17">
            <a:extLst>
              <a:ext uri="{FF2B5EF4-FFF2-40B4-BE49-F238E27FC236}">
                <a16:creationId xmlns:a16="http://schemas.microsoft.com/office/drawing/2014/main" id="{760CAA60-0CF4-43EB-AE35-DB86A98A4767}"/>
              </a:ext>
            </a:extLst>
          </p:cNvPr>
          <p:cNvSpPr txBox="1"/>
          <p:nvPr/>
        </p:nvSpPr>
        <p:spPr>
          <a:xfrm>
            <a:off x="9256376" y="465044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变异</a:t>
            </a:r>
          </a:p>
        </p:txBody>
      </p:sp>
      <p:sp>
        <p:nvSpPr>
          <p:cNvPr id="21" name="矩形 20">
            <a:extLst>
              <a:ext uri="{FF2B5EF4-FFF2-40B4-BE49-F238E27FC236}">
                <a16:creationId xmlns:a16="http://schemas.microsoft.com/office/drawing/2014/main" id="{324B53EC-F672-4E3C-9BC7-288776A870B5}"/>
              </a:ext>
            </a:extLst>
          </p:cNvPr>
          <p:cNvSpPr/>
          <p:nvPr/>
        </p:nvSpPr>
        <p:spPr>
          <a:xfrm>
            <a:off x="3061483"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05</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2" name="文本框 17">
            <a:extLst>
              <a:ext uri="{FF2B5EF4-FFF2-40B4-BE49-F238E27FC236}">
                <a16:creationId xmlns:a16="http://schemas.microsoft.com/office/drawing/2014/main" id="{CB4079D9-1BC0-4D16-B5F6-AC749D2DE701}"/>
              </a:ext>
            </a:extLst>
          </p:cNvPr>
          <p:cNvSpPr txBox="1"/>
          <p:nvPr/>
        </p:nvSpPr>
        <p:spPr>
          <a:xfrm>
            <a:off x="192426" y="465044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accent3">
                    <a:lumMod val="50000"/>
                  </a:schemeClr>
                </a:solidFill>
                <a:latin typeface="微软雅黑" panose="020B0503020204020204" charset="-122"/>
                <a:ea typeface="微软雅黑" panose="020B0503020204020204" charset="-122"/>
              </a:rPr>
              <a:t>交叉</a:t>
            </a:r>
          </a:p>
        </p:txBody>
      </p:sp>
    </p:spTree>
    <p:extLst>
      <p:ext uri="{BB962C8B-B14F-4D97-AF65-F5344CB8AC3E}">
        <p14:creationId xmlns:p14="http://schemas.microsoft.com/office/powerpoint/2010/main" val="2795493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交叉操作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交叉（</a:t>
            </a:r>
            <a:r>
              <a:rPr lang="en-US" altLang="zh-CN" sz="2800" b="1" dirty="0">
                <a:latin typeface="楷体" panose="02010609060101010101" pitchFamily="49" charset="-122"/>
                <a:ea typeface="楷体" panose="02010609060101010101" pitchFamily="49" charset="-122"/>
              </a:rPr>
              <a:t>Crossover</a:t>
            </a:r>
            <a:r>
              <a:rPr lang="zh-CN" altLang="en-US" sz="2800" b="1" dirty="0">
                <a:latin typeface="楷体" panose="02010609060101010101" pitchFamily="49" charset="-122"/>
                <a:ea typeface="楷体" panose="02010609060101010101" pitchFamily="49" charset="-122"/>
              </a:rPr>
              <a:t>）操作是指按照某种方式对选择的父代个体的染色体的部分基因进行</a:t>
            </a:r>
            <a:r>
              <a:rPr lang="zh-CN" altLang="en-US" sz="2800" b="1" dirty="0">
                <a:solidFill>
                  <a:srgbClr val="7030A0"/>
                </a:solidFill>
                <a:latin typeface="楷体" panose="02010609060101010101" pitchFamily="49" charset="-122"/>
                <a:ea typeface="楷体" panose="02010609060101010101" pitchFamily="49" charset="-122"/>
              </a:rPr>
              <a:t>交配重组</a:t>
            </a:r>
            <a:r>
              <a:rPr lang="zh-CN" altLang="en-US" sz="2800" b="1" dirty="0">
                <a:latin typeface="楷体" panose="02010609060101010101" pitchFamily="49" charset="-122"/>
                <a:ea typeface="楷体" panose="02010609060101010101" pitchFamily="49" charset="-122"/>
              </a:rPr>
              <a:t>，从而形成新的个体。</a:t>
            </a:r>
            <a:endParaRPr lang="en-US" altLang="zh-CN" sz="2800" b="1" dirty="0">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交配重组是自然界中生物遗传进化的一个主要环节，也是遗传算法中</a:t>
            </a:r>
            <a:r>
              <a:rPr lang="zh-CN" altLang="en-US" sz="2800" b="1" dirty="0">
                <a:solidFill>
                  <a:srgbClr val="7030A0"/>
                </a:solidFill>
                <a:latin typeface="楷体" panose="02010609060101010101" pitchFamily="49" charset="-122"/>
                <a:ea typeface="楷体" panose="02010609060101010101" pitchFamily="49" charset="-122"/>
              </a:rPr>
              <a:t>产生新的个体的最主要方法</a:t>
            </a:r>
            <a:r>
              <a:rPr lang="zh-CN" altLang="en-US" sz="2800" b="1" dirty="0">
                <a:latin typeface="楷体" panose="02010609060101010101" pitchFamily="49" charset="-122"/>
                <a:ea typeface="楷体" panose="02010609060101010101" pitchFamily="49" charset="-122"/>
              </a:rPr>
              <a:t>。根据个体编码方法的不同，遗传算法中的交叉操作可分为二进制交叉和实值交叉两种类型。</a:t>
            </a:r>
          </a:p>
          <a:p>
            <a:pPr lvl="1">
              <a:lnSpc>
                <a:spcPct val="130000"/>
              </a:lnSpc>
            </a:pPr>
            <a:endParaRPr lang="en-US" altLang="zh-CN" sz="2800" b="1" dirty="0">
              <a:solidFill>
                <a:srgbClr val="0070C0"/>
              </a:solidFill>
              <a:latin typeface="楷体" panose="02010609060101010101" pitchFamily="49" charset="-122"/>
              <a:ea typeface="楷体" panose="02010609060101010101" pitchFamily="49" charset="-122"/>
            </a:endParaRPr>
          </a:p>
          <a:p>
            <a:pPr lvl="1">
              <a:lnSpc>
                <a:spcPct val="130000"/>
              </a:lnSpc>
            </a:pPr>
            <a:endParaRPr lang="zh-CN" altLang="en-US" sz="28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1073189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交叉操作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二进制交叉</a:t>
            </a:r>
            <a:endParaRPr lang="en-US" altLang="zh-CN" sz="2800" b="1" dirty="0">
              <a:latin typeface="楷体" panose="02010609060101010101" pitchFamily="49" charset="-122"/>
              <a:ea typeface="楷体" panose="02010609060101010101" pitchFamily="49" charset="-122"/>
            </a:endParaRPr>
          </a:p>
          <a:p>
            <a:pPr lvl="2">
              <a:lnSpc>
                <a:spcPct val="130000"/>
              </a:lnSpc>
            </a:pPr>
            <a:r>
              <a:rPr lang="zh-CN" altLang="en-US" sz="2400" b="1" dirty="0">
                <a:latin typeface="楷体" panose="02010609060101010101" pitchFamily="49" charset="-122"/>
                <a:ea typeface="楷体" panose="02010609060101010101" pitchFamily="49" charset="-122"/>
              </a:rPr>
              <a:t>二进制交叉（</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Binary Valued Crossover</a:t>
            </a:r>
            <a:r>
              <a:rPr lang="zh-CN" altLang="en-US" sz="2400" b="1" dirty="0">
                <a:latin typeface="楷体" panose="02010609060101010101" pitchFamily="49" charset="-122"/>
                <a:ea typeface="楷体" panose="02010609060101010101" pitchFamily="49" charset="-122"/>
              </a:rPr>
              <a:t>）是指二进制编码情况下所采用的交叉操作，它主要包括</a:t>
            </a:r>
            <a:r>
              <a:rPr lang="zh-CN" altLang="en-US" sz="2400" b="1" dirty="0">
                <a:solidFill>
                  <a:srgbClr val="008000"/>
                </a:solidFill>
                <a:latin typeface="楷体" panose="02010609060101010101" pitchFamily="49" charset="-122"/>
                <a:ea typeface="楷体" panose="02010609060101010101" pitchFamily="49" charset="-122"/>
              </a:rPr>
              <a:t>单点交叉、两点交叉、多点交叉和均匀交叉</a:t>
            </a:r>
            <a:r>
              <a:rPr lang="zh-CN" altLang="en-US" sz="2400" b="1" dirty="0">
                <a:latin typeface="楷体" panose="02010609060101010101" pitchFamily="49" charset="-122"/>
                <a:ea typeface="楷体" panose="02010609060101010101" pitchFamily="49" charset="-122"/>
              </a:rPr>
              <a:t>等方法。</a:t>
            </a:r>
          </a:p>
          <a:p>
            <a:pPr lvl="2">
              <a:lnSpc>
                <a:spcPct val="130000"/>
              </a:lnSpc>
            </a:pPr>
            <a:endParaRPr lang="zh-CN" altLang="en-US" sz="24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598910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交叉操作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二进制交叉</a:t>
                </a:r>
                <a:endParaRPr lang="en-US" altLang="zh-CN" sz="2800" b="1" dirty="0">
                  <a:latin typeface="楷体" panose="02010609060101010101" pitchFamily="49" charset="-122"/>
                  <a:ea typeface="楷体" panose="02010609060101010101" pitchFamily="49" charset="-122"/>
                </a:endParaRPr>
              </a:p>
              <a:p>
                <a:pPr lvl="2">
                  <a:lnSpc>
                    <a:spcPct val="130000"/>
                  </a:lnSpc>
                </a:pPr>
                <a:r>
                  <a:rPr lang="zh-CN" altLang="en-US" sz="2400" b="1" dirty="0">
                    <a:solidFill>
                      <a:srgbClr val="C00000"/>
                    </a:solidFill>
                    <a:latin typeface="楷体" panose="02010609060101010101" pitchFamily="49" charset="-122"/>
                    <a:ea typeface="楷体" panose="02010609060101010101" pitchFamily="49" charset="-122"/>
                  </a:rPr>
                  <a:t>单点交叉</a:t>
                </a:r>
              </a:p>
              <a:p>
                <a:pPr lvl="2">
                  <a:lnSpc>
                    <a:spcPct val="130000"/>
                  </a:lnSpc>
                </a:pPr>
                <a:r>
                  <a:rPr lang="zh-CN" altLang="en-US" sz="2400" b="1" dirty="0">
                    <a:latin typeface="楷体" panose="02010609060101010101" pitchFamily="49" charset="-122"/>
                    <a:ea typeface="楷体" panose="02010609060101010101" pitchFamily="49" charset="-122"/>
                  </a:rPr>
                  <a:t>在两个父代个体的编码串中随机设定一个交叉点，然后对这两个父代个体交叉点前面或后面部分的基因进行交换</a:t>
                </a:r>
              </a:p>
              <a:p>
                <a:pPr lvl="2">
                  <a:lnSpc>
                    <a:spcPct val="130000"/>
                  </a:lnSpc>
                </a:pPr>
                <a14:m>
                  <m:oMath xmlns:m="http://schemas.openxmlformats.org/officeDocument/2006/math">
                    <m:r>
                      <a:rPr lang="en-US" altLang="zh-CN" sz="2400" b="1" i="1" dirty="0" smtClean="0">
                        <a:latin typeface="Cambria Math" panose="02040503050406030204" pitchFamily="18" charset="0"/>
                        <a:ea typeface="楷体" panose="02010609060101010101" pitchFamily="49" charset="-122"/>
                      </a:rPr>
                      <m:t>𝑿</m:t>
                    </m:r>
                    <m:r>
                      <a:rPr lang="en-US" altLang="zh-CN" sz="2400" b="1" i="1" dirty="0" smtClean="0">
                        <a:latin typeface="Cambria Math" panose="02040503050406030204" pitchFamily="18" charset="0"/>
                        <a:ea typeface="楷体" panose="02010609060101010101" pitchFamily="49" charset="-122"/>
                      </a:rPr>
                      <m:t>=</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𝟏</m:t>
                        </m:r>
                      </m:sub>
                    </m:sSub>
                    <m:r>
                      <a:rPr lang="en-US" altLang="zh-CN" sz="2400" b="1" i="1" dirty="0" smtClean="0">
                        <a:latin typeface="Cambria Math" panose="02040503050406030204" pitchFamily="18" charset="0"/>
                        <a:ea typeface="楷体" panose="02010609060101010101" pitchFamily="49" charset="-122"/>
                      </a:rPr>
                      <m:t> </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𝟐</m:t>
                        </m:r>
                      </m:sub>
                    </m:sSub>
                    <m:r>
                      <a:rPr lang="en-US" altLang="zh-CN" sz="2400" b="1" i="1" dirty="0" smtClean="0">
                        <a:latin typeface="Cambria Math" panose="02040503050406030204" pitchFamily="18" charset="0"/>
                        <a:ea typeface="Cambria Math" panose="02040503050406030204" pitchFamily="18" charset="0"/>
                      </a:rPr>
                      <m:t>⋯</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err="1">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𝒌</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𝒌</m:t>
                        </m:r>
                        <m:r>
                          <a:rPr lang="en-US" altLang="zh-CN" sz="2400" b="1" i="1" dirty="0" smtClean="0">
                            <a:latin typeface="Cambria Math" panose="02040503050406030204" pitchFamily="18" charset="0"/>
                            <a:ea typeface="楷体" panose="02010609060101010101" pitchFamily="49" charset="-122"/>
                          </a:rPr>
                          <m:t>+</m:t>
                        </m:r>
                        <m:r>
                          <a:rPr lang="en-US" altLang="zh-CN" sz="2400" b="1" i="1" dirty="0" smtClean="0">
                            <a:latin typeface="Cambria Math" panose="02040503050406030204" pitchFamily="18" charset="0"/>
                            <a:ea typeface="楷体" panose="02010609060101010101" pitchFamily="49" charset="-122"/>
                          </a:rPr>
                          <m:t>𝟏</m:t>
                        </m:r>
                      </m:sub>
                    </m:sSub>
                    <m:r>
                      <a:rPr lang="en-US" altLang="zh-CN" sz="2400" b="1" i="1" dirty="0" smtClean="0">
                        <a:latin typeface="Cambria Math" panose="02040503050406030204" pitchFamily="18" charset="0"/>
                        <a:ea typeface="Cambria Math" panose="02040503050406030204" pitchFamily="18" charset="0"/>
                      </a:rPr>
                      <m:t>⋯</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err="1">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𝒏</m:t>
                        </m:r>
                      </m:sub>
                    </m:sSub>
                  </m:oMath>
                </a14:m>
                <a:endParaRPr lang="en-US" altLang="zh-CN" sz="2400" b="1" dirty="0">
                  <a:latin typeface="楷体" panose="02010609060101010101" pitchFamily="49" charset="-122"/>
                  <a:ea typeface="楷体" panose="02010609060101010101" pitchFamily="49" charset="-122"/>
                </a:endParaRPr>
              </a:p>
              <a:p>
                <a:pPr lvl="2">
                  <a:lnSpc>
                    <a:spcPct val="130000"/>
                  </a:lnSpc>
                </a:pPr>
                <a14:m>
                  <m:oMath xmlns:m="http://schemas.openxmlformats.org/officeDocument/2006/math">
                    <m:r>
                      <a:rPr lang="en-US" altLang="zh-CN" sz="2400" b="1" i="1" dirty="0" smtClean="0">
                        <a:latin typeface="Cambria Math" panose="02040503050406030204" pitchFamily="18" charset="0"/>
                        <a:ea typeface="楷体" panose="02010609060101010101" pitchFamily="49" charset="-122"/>
                      </a:rPr>
                      <m:t>𝒀</m:t>
                    </m:r>
                    <m:r>
                      <a:rPr lang="en-US" altLang="zh-CN" sz="2400" b="1" i="1" dirty="0">
                        <a:latin typeface="Cambria Math" panose="02040503050406030204" pitchFamily="18" charset="0"/>
                        <a:ea typeface="楷体" panose="02010609060101010101" pitchFamily="49" charset="-122"/>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𝟏</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𝟐</m:t>
                        </m:r>
                      </m:sub>
                    </m:sSub>
                    <m:r>
                      <a:rPr lang="en-US" altLang="zh-CN" sz="2400" b="1" i="1" dirty="0" smtClean="0">
                        <a:latin typeface="Cambria Math" panose="02040503050406030204" pitchFamily="18" charset="0"/>
                        <a:ea typeface="Cambria Math" panose="02040503050406030204" pitchFamily="18" charset="0"/>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𝒌</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𝒌</m:t>
                        </m:r>
                        <m:r>
                          <a:rPr lang="en-US" altLang="zh-CN" sz="2400" b="1" i="1" dirty="0">
                            <a:latin typeface="Cambria Math" panose="02040503050406030204" pitchFamily="18" charset="0"/>
                            <a:ea typeface="楷体" panose="02010609060101010101" pitchFamily="49" charset="-122"/>
                          </a:rPr>
                          <m:t>+</m:t>
                        </m:r>
                        <m:r>
                          <a:rPr lang="en-US" altLang="zh-CN" sz="2400" b="1" i="1" dirty="0">
                            <a:latin typeface="Cambria Math" panose="02040503050406030204" pitchFamily="18" charset="0"/>
                            <a:ea typeface="楷体" panose="02010609060101010101" pitchFamily="49" charset="-122"/>
                          </a:rPr>
                          <m:t>𝟏</m:t>
                        </m:r>
                      </m:sub>
                    </m:sSub>
                    <m:r>
                      <a:rPr lang="en-US" altLang="zh-CN" sz="2400" b="1" i="1" dirty="0" smtClean="0">
                        <a:latin typeface="Cambria Math" panose="02040503050406030204" pitchFamily="18" charset="0"/>
                        <a:ea typeface="Cambria Math" panose="02040503050406030204" pitchFamily="18" charset="0"/>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𝒏</m:t>
                        </m:r>
                      </m:sub>
                    </m:sSub>
                  </m:oMath>
                </a14:m>
                <a:endParaRPr lang="en-US" altLang="zh-CN" sz="2400" b="1" dirty="0">
                  <a:latin typeface="楷体" panose="02010609060101010101" pitchFamily="49" charset="-122"/>
                  <a:ea typeface="楷体" panose="02010609060101010101" pitchFamily="49" charset="-122"/>
                </a:endParaRPr>
              </a:p>
              <a:p>
                <a:pPr lvl="2">
                  <a:lnSpc>
                    <a:spcPct val="130000"/>
                  </a:lnSpc>
                </a:pPr>
                <a:endParaRPr lang="en-US" altLang="zh-CN" sz="2400" b="1" dirty="0">
                  <a:latin typeface="楷体" panose="02010609060101010101" pitchFamily="49" charset="-122"/>
                  <a:ea typeface="楷体" panose="02010609060101010101" pitchFamily="49" charset="-122"/>
                </a:endParaRPr>
              </a:p>
              <a:p>
                <a:pPr lvl="2">
                  <a:lnSpc>
                    <a:spcPct val="130000"/>
                  </a:lnSpc>
                </a:pPr>
                <a:endParaRPr lang="zh-CN" altLang="en-US" sz="24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mc:Choice>
        <mc:Fallback xmlns="">
          <p:sp>
            <p:nvSpPr>
              <p:cNvPr id="16" name="内容占位符 2">
                <a:extLst>
                  <a:ext uri="{FF2B5EF4-FFF2-40B4-BE49-F238E27FC236}">
                    <a16:creationId xmlns:a16="http://schemas.microsoft.com/office/drawing/2014/main" id="{9A30935D-26DE-456B-905A-433885DF5553}"/>
                  </a:ext>
                </a:extLst>
              </p:cNvPr>
              <p:cNvSpPr txBox="1">
                <a:spLocks noRot="1" noChangeAspect="1" noMove="1" noResize="1" noEditPoints="1" noAdjustHandles="1" noChangeArrowheads="1" noChangeShapeType="1" noTextEdit="1"/>
              </p:cNvSpPr>
              <p:nvPr/>
            </p:nvSpPr>
            <p:spPr>
              <a:xfrm>
                <a:off x="685330" y="1150375"/>
                <a:ext cx="10957426" cy="5546306"/>
              </a:xfrm>
              <a:prstGeom prst="rect">
                <a:avLst/>
              </a:prstGeom>
              <a:blipFill>
                <a:blip r:embed="rId4"/>
                <a:stretch>
                  <a:fillRect l="-1279" t="-440"/>
                </a:stretch>
              </a:blipFill>
            </p:spPr>
            <p:txBody>
              <a:bodyPr/>
              <a:lstStyle/>
              <a:p>
                <a:r>
                  <a:rPr lang="zh-CN" altLang="en-US">
                    <a:noFill/>
                  </a:rPr>
                  <a:t> </a:t>
                </a:r>
              </a:p>
            </p:txBody>
          </p:sp>
        </mc:Fallback>
      </mc:AlternateContent>
      <p:sp>
        <p:nvSpPr>
          <p:cNvPr id="2" name="箭头: 右 1">
            <a:extLst>
              <a:ext uri="{FF2B5EF4-FFF2-40B4-BE49-F238E27FC236}">
                <a16:creationId xmlns:a16="http://schemas.microsoft.com/office/drawing/2014/main" id="{5A688B69-28F4-4F7C-BEAA-BCBBD4609939}"/>
              </a:ext>
            </a:extLst>
          </p:cNvPr>
          <p:cNvSpPr/>
          <p:nvPr/>
        </p:nvSpPr>
        <p:spPr>
          <a:xfrm>
            <a:off x="5840407" y="4420204"/>
            <a:ext cx="647272" cy="390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D96A2408-DF4B-4DFD-A57A-286780338C61}"/>
              </a:ext>
            </a:extLst>
          </p:cNvPr>
          <p:cNvSpPr/>
          <p:nvPr/>
        </p:nvSpPr>
        <p:spPr>
          <a:xfrm>
            <a:off x="3976098" y="4089115"/>
            <a:ext cx="688369" cy="1037689"/>
          </a:xfrm>
          <a:prstGeom prst="roundRect">
            <a:avLst/>
          </a:prstGeom>
          <a:noFill/>
          <a:ln w="444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57571E0-2F37-4847-9991-4A1AF2C595E2}"/>
                  </a:ext>
                </a:extLst>
              </p:cNvPr>
              <p:cNvSpPr/>
              <p:nvPr/>
            </p:nvSpPr>
            <p:spPr>
              <a:xfrm>
                <a:off x="6164043" y="4089115"/>
                <a:ext cx="5077569" cy="1052596"/>
              </a:xfrm>
              <a:prstGeom prst="rect">
                <a:avLst/>
              </a:prstGeom>
            </p:spPr>
            <p:txBody>
              <a:bodyPr wrap="square">
                <a:spAutoFit/>
              </a:bodyPr>
              <a:lstStyle/>
              <a:p>
                <a:pPr lvl="2">
                  <a:lnSpc>
                    <a:spcPct val="130000"/>
                  </a:lnSpc>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ea typeface="楷体" panose="02010609060101010101" pitchFamily="49" charset="-122"/>
                        </a:rPr>
                        <m:t>𝑿</m:t>
                      </m:r>
                      <m:r>
                        <a:rPr lang="en-US" altLang="zh-CN" sz="2400" b="1" i="1" dirty="0" smtClean="0">
                          <a:latin typeface="Cambria Math" panose="02040503050406030204" pitchFamily="18" charset="0"/>
                          <a:ea typeface="楷体" panose="02010609060101010101" pitchFamily="49" charset="-122"/>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𝒙</m:t>
                          </m:r>
                        </m:e>
                        <m:sub>
                          <m:r>
                            <a:rPr lang="en-US" altLang="zh-CN" sz="2400" b="1" i="1" dirty="0">
                              <a:latin typeface="Cambria Math" panose="02040503050406030204" pitchFamily="18" charset="0"/>
                              <a:ea typeface="楷体" panose="02010609060101010101" pitchFamily="49" charset="-122"/>
                            </a:rPr>
                            <m:t>𝟏</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𝒙</m:t>
                          </m:r>
                        </m:e>
                        <m:sub>
                          <m:r>
                            <a:rPr lang="en-US" altLang="zh-CN" sz="2400" b="1" i="1" dirty="0">
                              <a:latin typeface="Cambria Math" panose="02040503050406030204" pitchFamily="18" charset="0"/>
                              <a:ea typeface="楷体" panose="02010609060101010101" pitchFamily="49" charset="-122"/>
                            </a:rPr>
                            <m:t>𝟐</m:t>
                          </m:r>
                        </m:sub>
                      </m:sSub>
                      <m:r>
                        <a:rPr lang="en-US" altLang="zh-CN" sz="2400" b="1" i="1" dirty="0">
                          <a:latin typeface="Cambria Math" panose="02040503050406030204" pitchFamily="18" charset="0"/>
                          <a:ea typeface="楷体" panose="02010609060101010101" pitchFamily="49" charset="-122"/>
                        </a:rPr>
                        <m:t> </m:t>
                      </m:r>
                      <m:r>
                        <a:rPr lang="en-US" altLang="zh-CN" sz="2400" b="1" i="1" dirty="0" smtClean="0">
                          <a:latin typeface="Cambria Math" panose="02040503050406030204" pitchFamily="18" charset="0"/>
                          <a:ea typeface="Cambria Math" panose="02040503050406030204" pitchFamily="18" charset="0"/>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err="1">
                              <a:latin typeface="Cambria Math" panose="02040503050406030204" pitchFamily="18" charset="0"/>
                              <a:ea typeface="楷体" panose="02010609060101010101" pitchFamily="49" charset="-122"/>
                            </a:rPr>
                            <m:t>𝒙</m:t>
                          </m:r>
                        </m:e>
                        <m:sub>
                          <m:r>
                            <a:rPr lang="en-US" altLang="zh-CN" sz="2400" b="1" i="1" dirty="0">
                              <a:latin typeface="Cambria Math" panose="02040503050406030204" pitchFamily="18" charset="0"/>
                              <a:ea typeface="楷体" panose="02010609060101010101" pitchFamily="49" charset="-122"/>
                            </a:rPr>
                            <m:t>𝒌</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smtClean="0">
                              <a:solidFill>
                                <a:srgbClr val="FF0000"/>
                              </a:solidFill>
                              <a:latin typeface="Cambria Math" panose="02040503050406030204" pitchFamily="18" charset="0"/>
                              <a:ea typeface="楷体" panose="02010609060101010101" pitchFamily="49" charset="-122"/>
                            </a:rPr>
                          </m:ctrlPr>
                        </m:sSubPr>
                        <m:e>
                          <m:r>
                            <a:rPr lang="en-US" altLang="zh-CN" sz="2400" b="1" i="1" dirty="0" smtClean="0">
                              <a:solidFill>
                                <a:srgbClr val="FF0000"/>
                              </a:solidFill>
                              <a:latin typeface="Cambria Math" panose="02040503050406030204" pitchFamily="18" charset="0"/>
                              <a:ea typeface="楷体" panose="02010609060101010101" pitchFamily="49" charset="-122"/>
                            </a:rPr>
                            <m:t>𝒚</m:t>
                          </m:r>
                        </m:e>
                        <m:sub>
                          <m:r>
                            <a:rPr lang="en-US" altLang="zh-CN" sz="2400" b="1" i="1" dirty="0">
                              <a:solidFill>
                                <a:srgbClr val="FF0000"/>
                              </a:solidFill>
                              <a:latin typeface="Cambria Math" panose="02040503050406030204" pitchFamily="18" charset="0"/>
                              <a:ea typeface="楷体" panose="02010609060101010101" pitchFamily="49" charset="-122"/>
                            </a:rPr>
                            <m:t>𝒌</m:t>
                          </m:r>
                          <m:r>
                            <a:rPr lang="en-US" altLang="zh-CN" sz="2400" b="1" i="1" dirty="0">
                              <a:solidFill>
                                <a:srgbClr val="FF0000"/>
                              </a:solidFill>
                              <a:latin typeface="Cambria Math" panose="02040503050406030204" pitchFamily="18" charset="0"/>
                              <a:ea typeface="楷体" panose="02010609060101010101" pitchFamily="49" charset="-122"/>
                            </a:rPr>
                            <m:t>+</m:t>
                          </m:r>
                          <m:r>
                            <a:rPr lang="en-US" altLang="zh-CN" sz="2400" b="1" i="1" dirty="0">
                              <a:solidFill>
                                <a:srgbClr val="FF0000"/>
                              </a:solidFill>
                              <a:latin typeface="Cambria Math" panose="02040503050406030204" pitchFamily="18" charset="0"/>
                              <a:ea typeface="楷体" panose="02010609060101010101" pitchFamily="49" charset="-122"/>
                            </a:rPr>
                            <m:t>𝟏</m:t>
                          </m:r>
                        </m:sub>
                      </m:sSub>
                      <m:r>
                        <a:rPr lang="en-US" altLang="zh-CN" sz="2400" b="1" i="1" dirty="0">
                          <a:latin typeface="Cambria Math" panose="02040503050406030204" pitchFamily="18" charset="0"/>
                          <a:ea typeface="楷体" panose="02010609060101010101" pitchFamily="49" charset="-122"/>
                        </a:rPr>
                        <m:t>⋯</m:t>
                      </m:r>
                      <m:sSub>
                        <m:sSubPr>
                          <m:ctrlPr>
                            <a:rPr lang="en-US" altLang="zh-CN" sz="2400" b="1" i="1" dirty="0" smtClean="0">
                              <a:solidFill>
                                <a:srgbClr val="FF0000"/>
                              </a:solidFill>
                              <a:latin typeface="Cambria Math" panose="02040503050406030204" pitchFamily="18" charset="0"/>
                              <a:ea typeface="楷体" panose="02010609060101010101" pitchFamily="49" charset="-122"/>
                            </a:rPr>
                          </m:ctrlPr>
                        </m:sSubPr>
                        <m:e>
                          <m:r>
                            <m:rPr>
                              <m:sty m:val="p"/>
                            </m:rPr>
                            <a:rPr lang="en-US" altLang="zh-CN" sz="2400" b="1" i="1" dirty="0">
                              <a:solidFill>
                                <a:srgbClr val="FF0000"/>
                              </a:solidFill>
                              <a:latin typeface="Cambria Math" panose="02040503050406030204" pitchFamily="18" charset="0"/>
                              <a:ea typeface="楷体" panose="02010609060101010101" pitchFamily="49" charset="-122"/>
                            </a:rPr>
                            <m:t>y</m:t>
                          </m:r>
                        </m:e>
                        <m:sub>
                          <m:r>
                            <a:rPr lang="en-US" altLang="zh-CN" sz="2400" b="1" i="1" dirty="0">
                              <a:solidFill>
                                <a:srgbClr val="FF0000"/>
                              </a:solidFill>
                              <a:latin typeface="Cambria Math" panose="02040503050406030204" pitchFamily="18" charset="0"/>
                              <a:ea typeface="楷体" panose="02010609060101010101" pitchFamily="49" charset="-122"/>
                            </a:rPr>
                            <m:t>𝒏</m:t>
                          </m:r>
                        </m:sub>
                      </m:sSub>
                    </m:oMath>
                  </m:oMathPara>
                </a14:m>
                <a:endParaRPr lang="en-US" altLang="zh-CN" sz="2400" b="1" dirty="0">
                  <a:latin typeface="楷体" panose="02010609060101010101" pitchFamily="49" charset="-122"/>
                  <a:ea typeface="楷体" panose="02010609060101010101" pitchFamily="49" charset="-122"/>
                </a:endParaRPr>
              </a:p>
              <a:p>
                <a:pPr lvl="2">
                  <a:lnSpc>
                    <a:spcPct val="130000"/>
                  </a:lnSpc>
                </a:pPr>
                <a14:m>
                  <m:oMathPara xmlns:m="http://schemas.openxmlformats.org/officeDocument/2006/math">
                    <m:oMathParaPr>
                      <m:jc m:val="centerGroup"/>
                    </m:oMathParaPr>
                    <m:oMath xmlns:m="http://schemas.openxmlformats.org/officeDocument/2006/math">
                      <m:r>
                        <a:rPr lang="en-US" altLang="zh-CN" sz="2400" b="1" i="1" dirty="0">
                          <a:latin typeface="Cambria Math" panose="02040503050406030204" pitchFamily="18" charset="0"/>
                          <a:ea typeface="楷体" panose="02010609060101010101" pitchFamily="49" charset="-122"/>
                        </a:rPr>
                        <m:t>𝒀</m:t>
                      </m:r>
                      <m:r>
                        <a:rPr lang="en-US" altLang="zh-CN" sz="2400" b="1" i="1" dirty="0">
                          <a:latin typeface="Cambria Math" panose="02040503050406030204" pitchFamily="18" charset="0"/>
                          <a:ea typeface="楷体" panose="02010609060101010101" pitchFamily="49" charset="-122"/>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𝟏</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𝟐</m:t>
                          </m:r>
                        </m:sub>
                      </m:sSub>
                      <m:r>
                        <a:rPr lang="en-US" altLang="zh-CN" sz="2400" b="1" i="1" dirty="0">
                          <a:latin typeface="Cambria Math" panose="02040503050406030204" pitchFamily="18" charset="0"/>
                          <a:ea typeface="楷体" panose="02010609060101010101" pitchFamily="49" charset="-122"/>
                        </a:rPr>
                        <m:t> </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𝒌</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smtClean="0">
                              <a:solidFill>
                                <a:srgbClr val="FF0000"/>
                              </a:solidFill>
                              <a:latin typeface="Cambria Math" panose="02040503050406030204" pitchFamily="18" charset="0"/>
                              <a:ea typeface="楷体" panose="02010609060101010101" pitchFamily="49" charset="-122"/>
                            </a:rPr>
                          </m:ctrlPr>
                        </m:sSubPr>
                        <m:e>
                          <m:r>
                            <a:rPr lang="en-US" altLang="zh-CN" sz="2400" b="1" i="1" dirty="0" smtClean="0">
                              <a:solidFill>
                                <a:srgbClr val="FF0000"/>
                              </a:solidFill>
                              <a:latin typeface="Cambria Math" panose="02040503050406030204" pitchFamily="18" charset="0"/>
                              <a:ea typeface="楷体" panose="02010609060101010101" pitchFamily="49" charset="-122"/>
                            </a:rPr>
                            <m:t>𝒙</m:t>
                          </m:r>
                        </m:e>
                        <m:sub>
                          <m:r>
                            <a:rPr lang="en-US" altLang="zh-CN" sz="2400" b="1" i="1" dirty="0">
                              <a:solidFill>
                                <a:srgbClr val="FF0000"/>
                              </a:solidFill>
                              <a:latin typeface="Cambria Math" panose="02040503050406030204" pitchFamily="18" charset="0"/>
                              <a:ea typeface="楷体" panose="02010609060101010101" pitchFamily="49" charset="-122"/>
                            </a:rPr>
                            <m:t>𝒌</m:t>
                          </m:r>
                          <m:r>
                            <a:rPr lang="en-US" altLang="zh-CN" sz="2400" b="1" i="1" dirty="0">
                              <a:solidFill>
                                <a:srgbClr val="FF0000"/>
                              </a:solidFill>
                              <a:latin typeface="Cambria Math" panose="02040503050406030204" pitchFamily="18" charset="0"/>
                              <a:ea typeface="楷体" panose="02010609060101010101" pitchFamily="49" charset="-122"/>
                            </a:rPr>
                            <m:t>+</m:t>
                          </m:r>
                          <m:r>
                            <a:rPr lang="en-US" altLang="zh-CN" sz="2400" b="1" i="1" dirty="0">
                              <a:solidFill>
                                <a:srgbClr val="FF0000"/>
                              </a:solidFill>
                              <a:latin typeface="Cambria Math" panose="02040503050406030204" pitchFamily="18" charset="0"/>
                              <a:ea typeface="楷体" panose="02010609060101010101" pitchFamily="49" charset="-122"/>
                            </a:rPr>
                            <m:t>𝟏</m:t>
                          </m:r>
                        </m:sub>
                      </m:sSub>
                      <m:r>
                        <a:rPr lang="en-US" altLang="zh-CN" sz="2400" b="1" i="1" dirty="0">
                          <a:latin typeface="Cambria Math" panose="02040503050406030204" pitchFamily="18" charset="0"/>
                          <a:ea typeface="楷体" panose="02010609060101010101" pitchFamily="49" charset="-122"/>
                        </a:rPr>
                        <m:t>⋯</m:t>
                      </m:r>
                      <m:sSub>
                        <m:sSubPr>
                          <m:ctrlPr>
                            <a:rPr lang="en-US" altLang="zh-CN" sz="2400" b="1" i="1" dirty="0" smtClean="0">
                              <a:solidFill>
                                <a:srgbClr val="FF0000"/>
                              </a:solidFill>
                              <a:latin typeface="Cambria Math" panose="02040503050406030204" pitchFamily="18" charset="0"/>
                              <a:ea typeface="楷体" panose="02010609060101010101" pitchFamily="49" charset="-122"/>
                            </a:rPr>
                          </m:ctrlPr>
                        </m:sSubPr>
                        <m:e>
                          <m:r>
                            <a:rPr lang="en-US" altLang="zh-CN" sz="2400" b="1" i="1" dirty="0" smtClean="0">
                              <a:solidFill>
                                <a:srgbClr val="FF0000"/>
                              </a:solidFill>
                              <a:latin typeface="Cambria Math" panose="02040503050406030204" pitchFamily="18" charset="0"/>
                              <a:ea typeface="楷体" panose="02010609060101010101" pitchFamily="49" charset="-122"/>
                            </a:rPr>
                            <m:t>𝒙</m:t>
                          </m:r>
                        </m:e>
                        <m:sub>
                          <m:r>
                            <a:rPr lang="en-US" altLang="zh-CN" sz="2400" b="1" i="1" dirty="0">
                              <a:solidFill>
                                <a:srgbClr val="FF0000"/>
                              </a:solidFill>
                              <a:latin typeface="Cambria Math" panose="02040503050406030204" pitchFamily="18" charset="0"/>
                              <a:ea typeface="楷体" panose="02010609060101010101" pitchFamily="49" charset="-122"/>
                            </a:rPr>
                            <m:t>𝒏</m:t>
                          </m:r>
                        </m:sub>
                      </m:sSub>
                    </m:oMath>
                  </m:oMathPara>
                </a14:m>
                <a:endParaRPr lang="en-US" altLang="zh-CN" sz="2400" b="1" dirty="0">
                  <a:latin typeface="楷体" panose="02010609060101010101" pitchFamily="49" charset="-122"/>
                  <a:ea typeface="楷体" panose="02010609060101010101" pitchFamily="49" charset="-122"/>
                </a:endParaRPr>
              </a:p>
            </p:txBody>
          </p:sp>
        </mc:Choice>
        <mc:Fallback xmlns="">
          <p:sp>
            <p:nvSpPr>
              <p:cNvPr id="5" name="矩形 4">
                <a:extLst>
                  <a:ext uri="{FF2B5EF4-FFF2-40B4-BE49-F238E27FC236}">
                    <a16:creationId xmlns:a16="http://schemas.microsoft.com/office/drawing/2014/main" id="{857571E0-2F37-4847-9991-4A1AF2C595E2}"/>
                  </a:ext>
                </a:extLst>
              </p:cNvPr>
              <p:cNvSpPr>
                <a:spLocks noRot="1" noChangeAspect="1" noMove="1" noResize="1" noEditPoints="1" noAdjustHandles="1" noChangeArrowheads="1" noChangeShapeType="1" noTextEdit="1"/>
              </p:cNvSpPr>
              <p:nvPr/>
            </p:nvSpPr>
            <p:spPr>
              <a:xfrm>
                <a:off x="6164043" y="4089115"/>
                <a:ext cx="5077569" cy="105259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251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animEffect transition="in" filter="dissolve">
                                      <p:cBhvr>
                                        <p:cTn id="7" dur="500"/>
                                        <p:tgtEl>
                                          <p:spTgt spid="16">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6">
                                            <p:txEl>
                                              <p:pRg st="5" end="5"/>
                                            </p:txEl>
                                          </p:spTgt>
                                        </p:tgtEl>
                                        <p:attrNameLst>
                                          <p:attrName>style.visibility</p:attrName>
                                        </p:attrNameLst>
                                      </p:cBhvr>
                                      <p:to>
                                        <p:strVal val="visible"/>
                                      </p:to>
                                    </p:set>
                                    <p:animEffect transition="in" filter="dissolve">
                                      <p:cBhvr>
                                        <p:cTn id="10" dur="500"/>
                                        <p:tgtEl>
                                          <p:spTgt spid="16">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交叉操作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二进制交叉</a:t>
                </a:r>
                <a:endParaRPr lang="en-US" altLang="zh-CN" sz="2800" b="1" dirty="0">
                  <a:latin typeface="楷体" panose="02010609060101010101" pitchFamily="49" charset="-122"/>
                  <a:ea typeface="楷体" panose="02010609060101010101" pitchFamily="49" charset="-122"/>
                </a:endParaRPr>
              </a:p>
              <a:p>
                <a:pPr lvl="2">
                  <a:lnSpc>
                    <a:spcPct val="130000"/>
                  </a:lnSpc>
                </a:pPr>
                <a:r>
                  <a:rPr lang="zh-CN" altLang="en-US" sz="2400" b="1" dirty="0">
                    <a:solidFill>
                      <a:srgbClr val="C00000"/>
                    </a:solidFill>
                    <a:latin typeface="楷体" panose="02010609060101010101" pitchFamily="49" charset="-122"/>
                    <a:ea typeface="楷体" panose="02010609060101010101" pitchFamily="49" charset="-122"/>
                  </a:rPr>
                  <a:t>两点交叉</a:t>
                </a:r>
              </a:p>
              <a:p>
                <a:pPr lvl="2">
                  <a:lnSpc>
                    <a:spcPct val="130000"/>
                  </a:lnSpc>
                </a:pPr>
                <a:r>
                  <a:rPr lang="zh-CN" altLang="en-US" sz="2400" b="1" dirty="0">
                    <a:latin typeface="楷体" panose="02010609060101010101" pitchFamily="49" charset="-122"/>
                    <a:ea typeface="楷体" panose="02010609060101010101" pitchFamily="49" charset="-122"/>
                  </a:rPr>
                  <a:t>两点交叉是指先在两个父代个体的编码串中随机设定两个交叉点，然后再按这两个交叉点进行部分基因交换，生成子代中的两个新的个体。</a:t>
                </a:r>
              </a:p>
              <a:p>
                <a:pPr lvl="2">
                  <a:lnSpc>
                    <a:spcPct val="130000"/>
                  </a:lnSpc>
                </a:pPr>
                <a14:m>
                  <m:oMath xmlns:m="http://schemas.openxmlformats.org/officeDocument/2006/math">
                    <m:r>
                      <a:rPr lang="en-US" altLang="zh-CN" sz="2400" b="1" i="1" dirty="0" smtClean="0">
                        <a:latin typeface="Cambria Math" panose="02040503050406030204" pitchFamily="18" charset="0"/>
                        <a:ea typeface="楷体" panose="02010609060101010101" pitchFamily="49" charset="-122"/>
                      </a:rPr>
                      <m:t>𝑿</m:t>
                    </m:r>
                    <m:r>
                      <a:rPr lang="en-US" altLang="zh-CN" sz="2400" b="1" i="1" dirty="0" smtClean="0">
                        <a:latin typeface="Cambria Math" panose="02040503050406030204" pitchFamily="18" charset="0"/>
                        <a:ea typeface="楷体" panose="02010609060101010101" pitchFamily="49" charset="-122"/>
                      </a:rPr>
                      <m:t>=</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𝟏</m:t>
                        </m:r>
                      </m:sub>
                    </m:sSub>
                    <m:r>
                      <a:rPr lang="en-US" altLang="zh-CN" sz="2400" b="1" i="1" dirty="0" smtClean="0">
                        <a:latin typeface="Cambria Math" panose="02040503050406030204" pitchFamily="18" charset="0"/>
                        <a:ea typeface="楷体" panose="02010609060101010101" pitchFamily="49" charset="-122"/>
                      </a:rPr>
                      <m:t> </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𝟐</m:t>
                        </m:r>
                      </m:sub>
                    </m:sSub>
                    <m:r>
                      <a:rPr lang="en-US" altLang="zh-CN" sz="2400" b="1" i="1" dirty="0" smtClean="0">
                        <a:latin typeface="Cambria Math" panose="02040503050406030204" pitchFamily="18" charset="0"/>
                        <a:ea typeface="楷体" panose="02010609060101010101" pitchFamily="49" charset="-122"/>
                      </a:rPr>
                      <m:t> </m:t>
                    </m:r>
                    <m:r>
                      <a:rPr lang="en-US" altLang="zh-CN" sz="2400" b="1" i="1" dirty="0" smtClean="0">
                        <a:latin typeface="Cambria Math" panose="02040503050406030204" pitchFamily="18" charset="0"/>
                        <a:ea typeface="Cambria Math" panose="02040503050406030204" pitchFamily="18" charset="0"/>
                      </a:rPr>
                      <m:t>⋯</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err="1">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𝒊</m:t>
                        </m:r>
                      </m:sub>
                    </m:sSub>
                    <m:r>
                      <a:rPr lang="en-US" altLang="zh-CN" sz="2400" b="1" i="1" dirty="0" smtClean="0">
                        <a:latin typeface="Cambria Math" panose="02040503050406030204" pitchFamily="18" charset="0"/>
                        <a:ea typeface="楷体" panose="02010609060101010101" pitchFamily="49" charset="-122"/>
                      </a:rPr>
                      <m:t>⋯</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𝒋</m:t>
                        </m:r>
                      </m:sub>
                    </m:sSub>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smtClean="0">
                            <a:latin typeface="Cambria Math" panose="02040503050406030204" pitchFamily="18" charset="0"/>
                            <a:ea typeface="楷体" panose="02010609060101010101" pitchFamily="49" charset="-122"/>
                          </a:rPr>
                        </m:ctrlPr>
                      </m:sSubPr>
                      <m:e>
                        <m:r>
                          <a:rPr lang="en-US" altLang="zh-CN" sz="2400" b="1" i="1" dirty="0" err="1">
                            <a:latin typeface="Cambria Math" panose="02040503050406030204" pitchFamily="18" charset="0"/>
                            <a:ea typeface="楷体" panose="02010609060101010101" pitchFamily="49" charset="-122"/>
                          </a:rPr>
                          <m:t>𝒙</m:t>
                        </m:r>
                      </m:e>
                      <m:sub>
                        <m:r>
                          <a:rPr lang="en-US" altLang="zh-CN" sz="2400" b="1" i="1" dirty="0" smtClean="0">
                            <a:latin typeface="Cambria Math" panose="02040503050406030204" pitchFamily="18" charset="0"/>
                            <a:ea typeface="楷体" panose="02010609060101010101" pitchFamily="49" charset="-122"/>
                          </a:rPr>
                          <m:t>𝒏</m:t>
                        </m:r>
                      </m:sub>
                    </m:sSub>
                  </m:oMath>
                </a14:m>
                <a:endParaRPr lang="en-US" altLang="zh-CN" sz="2400" b="1" dirty="0">
                  <a:latin typeface="楷体" panose="02010609060101010101" pitchFamily="49" charset="-122"/>
                  <a:ea typeface="楷体" panose="02010609060101010101" pitchFamily="49" charset="-122"/>
                </a:endParaRPr>
              </a:p>
              <a:p>
                <a:pPr lvl="2">
                  <a:lnSpc>
                    <a:spcPct val="130000"/>
                  </a:lnSpc>
                </a:pPr>
                <a14:m>
                  <m:oMath xmlns:m="http://schemas.openxmlformats.org/officeDocument/2006/math">
                    <m:r>
                      <a:rPr lang="en-US" altLang="zh-CN" sz="2400" b="1" i="1" dirty="0" smtClean="0">
                        <a:latin typeface="Cambria Math" panose="02040503050406030204" pitchFamily="18" charset="0"/>
                        <a:ea typeface="楷体" panose="02010609060101010101" pitchFamily="49" charset="-122"/>
                      </a:rPr>
                      <m:t>𝒀</m:t>
                    </m:r>
                    <m:r>
                      <a:rPr lang="en-US" altLang="zh-CN" sz="2400" b="1" i="1" dirty="0">
                        <a:latin typeface="Cambria Math" panose="02040503050406030204" pitchFamily="18" charset="0"/>
                        <a:ea typeface="楷体" panose="02010609060101010101" pitchFamily="49" charset="-122"/>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𝟏</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𝟐</m:t>
                        </m:r>
                      </m:sub>
                    </m:sSub>
                    <m:r>
                      <a:rPr lang="en-US" altLang="zh-CN" sz="2400" b="1" i="1" dirty="0">
                        <a:latin typeface="Cambria Math" panose="02040503050406030204" pitchFamily="18" charset="0"/>
                        <a:ea typeface="楷体" panose="02010609060101010101" pitchFamily="49" charset="-122"/>
                      </a:rPr>
                      <m:t> </m:t>
                    </m:r>
                    <m:r>
                      <a:rPr lang="en-US" altLang="zh-CN" sz="2400" b="1" i="1" dirty="0" smtClean="0">
                        <a:latin typeface="Cambria Math" panose="02040503050406030204" pitchFamily="18" charset="0"/>
                        <a:ea typeface="Cambria Math" panose="02040503050406030204" pitchFamily="18" charset="0"/>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𝒊</m:t>
                        </m:r>
                      </m:sub>
                    </m:sSub>
                    <m:r>
                      <a:rPr lang="en-US" altLang="zh-CN" sz="2400" b="1" i="1" dirty="0">
                        <a:latin typeface="Cambria Math" panose="02040503050406030204" pitchFamily="18" charset="0"/>
                        <a:ea typeface="楷体" panose="02010609060101010101" pitchFamily="49" charset="-122"/>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𝒋</m:t>
                        </m:r>
                      </m:sub>
                    </m:sSub>
                    <m:r>
                      <a:rPr lang="en-US" altLang="zh-CN" sz="2400" b="1" i="1" dirty="0" smtClean="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smtClean="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𝒏</m:t>
                        </m:r>
                      </m:sub>
                    </m:sSub>
                  </m:oMath>
                </a14:m>
                <a:endParaRPr lang="en-US" altLang="zh-CN" sz="2400" b="1" dirty="0">
                  <a:latin typeface="楷体" panose="02010609060101010101" pitchFamily="49" charset="-122"/>
                  <a:ea typeface="楷体" panose="02010609060101010101" pitchFamily="49" charset="-122"/>
                </a:endParaRPr>
              </a:p>
              <a:p>
                <a:pPr lvl="2">
                  <a:lnSpc>
                    <a:spcPct val="130000"/>
                  </a:lnSpc>
                </a:pPr>
                <a:endParaRPr lang="en-US" altLang="zh-CN" sz="2400" b="1" dirty="0">
                  <a:latin typeface="楷体" panose="02010609060101010101" pitchFamily="49" charset="-122"/>
                  <a:ea typeface="楷体" panose="02010609060101010101" pitchFamily="49" charset="-122"/>
                </a:endParaRPr>
              </a:p>
              <a:p>
                <a:pPr lvl="2">
                  <a:lnSpc>
                    <a:spcPct val="130000"/>
                  </a:lnSpc>
                </a:pPr>
                <a:endParaRPr lang="zh-CN" altLang="en-US" sz="24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mc:Choice>
        <mc:Fallback xmlns="">
          <p:sp>
            <p:nvSpPr>
              <p:cNvPr id="16" name="内容占位符 2">
                <a:extLst>
                  <a:ext uri="{FF2B5EF4-FFF2-40B4-BE49-F238E27FC236}">
                    <a16:creationId xmlns:a16="http://schemas.microsoft.com/office/drawing/2014/main" id="{9A30935D-26DE-456B-905A-433885DF5553}"/>
                  </a:ext>
                </a:extLst>
              </p:cNvPr>
              <p:cNvSpPr txBox="1">
                <a:spLocks noRot="1" noChangeAspect="1" noMove="1" noResize="1" noEditPoints="1" noAdjustHandles="1" noChangeArrowheads="1" noChangeShapeType="1" noTextEdit="1"/>
              </p:cNvSpPr>
              <p:nvPr/>
            </p:nvSpPr>
            <p:spPr>
              <a:xfrm>
                <a:off x="685330" y="1150375"/>
                <a:ext cx="10957426" cy="5546306"/>
              </a:xfrm>
              <a:prstGeom prst="rect">
                <a:avLst/>
              </a:prstGeom>
              <a:blipFill>
                <a:blip r:embed="rId4"/>
                <a:stretch>
                  <a:fillRect l="-1279" t="-440"/>
                </a:stretch>
              </a:blipFill>
            </p:spPr>
            <p:txBody>
              <a:bodyPr/>
              <a:lstStyle/>
              <a:p>
                <a:r>
                  <a:rPr lang="zh-CN" altLang="en-US">
                    <a:noFill/>
                  </a:rPr>
                  <a:t> </a:t>
                </a:r>
              </a:p>
            </p:txBody>
          </p:sp>
        </mc:Fallback>
      </mc:AlternateContent>
      <p:sp>
        <p:nvSpPr>
          <p:cNvPr id="2" name="箭头: 右 1">
            <a:extLst>
              <a:ext uri="{FF2B5EF4-FFF2-40B4-BE49-F238E27FC236}">
                <a16:creationId xmlns:a16="http://schemas.microsoft.com/office/drawing/2014/main" id="{5A688B69-28F4-4F7C-BEAA-BCBBD4609939}"/>
              </a:ext>
            </a:extLst>
          </p:cNvPr>
          <p:cNvSpPr/>
          <p:nvPr/>
        </p:nvSpPr>
        <p:spPr>
          <a:xfrm>
            <a:off x="5940820" y="4376791"/>
            <a:ext cx="647272" cy="390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D96A2408-DF4B-4DFD-A57A-286780338C61}"/>
              </a:ext>
            </a:extLst>
          </p:cNvPr>
          <p:cNvSpPr/>
          <p:nvPr/>
        </p:nvSpPr>
        <p:spPr>
          <a:xfrm>
            <a:off x="3577764" y="4121419"/>
            <a:ext cx="1096978" cy="1037689"/>
          </a:xfrm>
          <a:prstGeom prst="roundRect">
            <a:avLst/>
          </a:prstGeom>
          <a:noFill/>
          <a:ln w="444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57571E0-2F37-4847-9991-4A1AF2C595E2}"/>
                  </a:ext>
                </a:extLst>
              </p:cNvPr>
              <p:cNvSpPr/>
              <p:nvPr/>
            </p:nvSpPr>
            <p:spPr>
              <a:xfrm>
                <a:off x="6096000" y="4089115"/>
                <a:ext cx="6096000" cy="1143646"/>
              </a:xfrm>
              <a:prstGeom prst="rect">
                <a:avLst/>
              </a:prstGeom>
            </p:spPr>
            <p:txBody>
              <a:bodyPr>
                <a:spAutoFit/>
              </a:bodyPr>
              <a:lstStyle/>
              <a:p>
                <a:pPr lvl="2">
                  <a:lnSpc>
                    <a:spcPct val="130000"/>
                  </a:lnSpc>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ea typeface="楷体" panose="02010609060101010101" pitchFamily="49" charset="-122"/>
                        </a:rPr>
                        <m:t>𝑿</m:t>
                      </m:r>
                      <m:r>
                        <a:rPr lang="en-US" altLang="zh-CN" sz="2400" b="1" i="1" dirty="0" smtClean="0">
                          <a:latin typeface="Cambria Math" panose="02040503050406030204" pitchFamily="18" charset="0"/>
                          <a:ea typeface="楷体" panose="02010609060101010101" pitchFamily="49" charset="-122"/>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𝒙</m:t>
                          </m:r>
                        </m:e>
                        <m:sub>
                          <m:r>
                            <a:rPr lang="en-US" altLang="zh-CN" sz="2400" b="1" i="1" dirty="0">
                              <a:latin typeface="Cambria Math" panose="02040503050406030204" pitchFamily="18" charset="0"/>
                              <a:ea typeface="楷体" panose="02010609060101010101" pitchFamily="49" charset="-122"/>
                            </a:rPr>
                            <m:t>𝟏</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𝒙</m:t>
                          </m:r>
                        </m:e>
                        <m:sub>
                          <m:r>
                            <a:rPr lang="en-US" altLang="zh-CN" sz="2400" b="1" i="1" dirty="0">
                              <a:latin typeface="Cambria Math" panose="02040503050406030204" pitchFamily="18" charset="0"/>
                              <a:ea typeface="楷体" panose="02010609060101010101" pitchFamily="49" charset="-122"/>
                            </a:rPr>
                            <m:t>𝟐</m:t>
                          </m:r>
                        </m:sub>
                      </m:sSub>
                      <m:r>
                        <a:rPr lang="en-US" altLang="zh-CN" sz="2400" b="1" i="1" dirty="0">
                          <a:latin typeface="Cambria Math" panose="02040503050406030204" pitchFamily="18" charset="0"/>
                          <a:ea typeface="楷体" panose="02010609060101010101" pitchFamily="49" charset="-122"/>
                        </a:rPr>
                        <m:t> </m:t>
                      </m:r>
                      <m:r>
                        <a:rPr lang="en-US" altLang="zh-CN" sz="2400" b="1" i="1" dirty="0">
                          <a:latin typeface="Cambria Math" panose="02040503050406030204" pitchFamily="18" charset="0"/>
                          <a:ea typeface="Cambria Math" panose="02040503050406030204" pitchFamily="18" charset="0"/>
                        </a:rPr>
                        <m:t>⋯</m:t>
                      </m:r>
                      <m:sSub>
                        <m:sSubPr>
                          <m:ctrlPr>
                            <a:rPr lang="en-US" altLang="zh-CN" sz="2400" b="1" i="1" dirty="0" smtClean="0">
                              <a:solidFill>
                                <a:srgbClr val="FF0000"/>
                              </a:solidFill>
                              <a:latin typeface="Cambria Math" panose="02040503050406030204" pitchFamily="18" charset="0"/>
                              <a:ea typeface="楷体" panose="02010609060101010101" pitchFamily="49" charset="-122"/>
                            </a:rPr>
                          </m:ctrlPr>
                        </m:sSubPr>
                        <m:e>
                          <m:r>
                            <a:rPr lang="en-US" altLang="zh-CN" sz="2400" b="1" i="1" dirty="0" smtClean="0">
                              <a:solidFill>
                                <a:srgbClr val="FF0000"/>
                              </a:solidFill>
                              <a:latin typeface="Cambria Math" panose="02040503050406030204" pitchFamily="18" charset="0"/>
                              <a:ea typeface="楷体" panose="02010609060101010101" pitchFamily="49" charset="-122"/>
                            </a:rPr>
                            <m:t>𝒚</m:t>
                          </m:r>
                        </m:e>
                        <m:sub>
                          <m:r>
                            <a:rPr lang="en-US" altLang="zh-CN" sz="2400" b="1" i="1" dirty="0">
                              <a:solidFill>
                                <a:srgbClr val="FF0000"/>
                              </a:solidFill>
                              <a:latin typeface="Cambria Math" panose="02040503050406030204" pitchFamily="18" charset="0"/>
                              <a:ea typeface="楷体" panose="02010609060101010101" pitchFamily="49" charset="-122"/>
                            </a:rPr>
                            <m:t>𝒊</m:t>
                          </m:r>
                        </m:sub>
                      </m:sSub>
                      <m:r>
                        <a:rPr lang="en-US" altLang="zh-CN" sz="2400" b="1" i="1" dirty="0">
                          <a:solidFill>
                            <a:srgbClr val="FF0000"/>
                          </a:solidFill>
                          <a:latin typeface="Cambria Math" panose="02040503050406030204" pitchFamily="18" charset="0"/>
                          <a:ea typeface="楷体" panose="02010609060101010101" pitchFamily="49" charset="-122"/>
                        </a:rPr>
                        <m:t>⋯</m:t>
                      </m:r>
                      <m:sSub>
                        <m:sSubPr>
                          <m:ctrlPr>
                            <a:rPr lang="en-US" altLang="zh-CN" sz="2400" b="1" i="1" dirty="0">
                              <a:solidFill>
                                <a:srgbClr val="FF0000"/>
                              </a:solidFill>
                              <a:latin typeface="Cambria Math" panose="02040503050406030204" pitchFamily="18" charset="0"/>
                              <a:ea typeface="楷体" panose="02010609060101010101" pitchFamily="49" charset="-122"/>
                            </a:rPr>
                          </m:ctrlPr>
                        </m:sSubPr>
                        <m:e>
                          <m:r>
                            <a:rPr lang="en-US" altLang="zh-CN" sz="2400" b="1" i="1" dirty="0" smtClean="0">
                              <a:solidFill>
                                <a:srgbClr val="FF0000"/>
                              </a:solidFill>
                              <a:latin typeface="Cambria Math" panose="02040503050406030204" pitchFamily="18" charset="0"/>
                              <a:ea typeface="楷体" panose="02010609060101010101" pitchFamily="49" charset="-122"/>
                            </a:rPr>
                            <m:t>𝒚</m:t>
                          </m:r>
                        </m:e>
                        <m:sub>
                          <m:r>
                            <a:rPr lang="en-US" altLang="zh-CN" sz="2400" b="1" i="1" dirty="0">
                              <a:solidFill>
                                <a:srgbClr val="FF0000"/>
                              </a:solidFill>
                              <a:latin typeface="Cambria Math" panose="02040503050406030204" pitchFamily="18" charset="0"/>
                              <a:ea typeface="楷体" panose="02010609060101010101" pitchFamily="49" charset="-122"/>
                            </a:rPr>
                            <m:t>𝒋</m:t>
                          </m:r>
                        </m:sub>
                      </m:sSub>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err="1">
                              <a:latin typeface="Cambria Math" panose="02040503050406030204" pitchFamily="18" charset="0"/>
                              <a:ea typeface="楷体" panose="02010609060101010101" pitchFamily="49" charset="-122"/>
                            </a:rPr>
                            <m:t>𝒙</m:t>
                          </m:r>
                        </m:e>
                        <m:sub>
                          <m:r>
                            <a:rPr lang="en-US" altLang="zh-CN" sz="2400" b="1" i="1" dirty="0">
                              <a:latin typeface="Cambria Math" panose="02040503050406030204" pitchFamily="18" charset="0"/>
                              <a:ea typeface="楷体" panose="02010609060101010101" pitchFamily="49" charset="-122"/>
                            </a:rPr>
                            <m:t>𝒏</m:t>
                          </m:r>
                        </m:sub>
                      </m:sSub>
                    </m:oMath>
                  </m:oMathPara>
                </a14:m>
                <a:endParaRPr lang="en-US" altLang="zh-CN" sz="2400" b="1" dirty="0">
                  <a:latin typeface="楷体" panose="02010609060101010101" pitchFamily="49" charset="-122"/>
                  <a:ea typeface="楷体" panose="02010609060101010101" pitchFamily="49" charset="-122"/>
                </a:endParaRPr>
              </a:p>
              <a:p>
                <a:pPr lvl="2">
                  <a:lnSpc>
                    <a:spcPct val="130000"/>
                  </a:lnSpc>
                </a:pPr>
                <a14:m>
                  <m:oMathPara xmlns:m="http://schemas.openxmlformats.org/officeDocument/2006/math">
                    <m:oMathParaPr>
                      <m:jc m:val="centerGroup"/>
                    </m:oMathParaPr>
                    <m:oMath xmlns:m="http://schemas.openxmlformats.org/officeDocument/2006/math">
                      <m:r>
                        <a:rPr lang="en-US" altLang="zh-CN" sz="2400" b="1" i="1" dirty="0">
                          <a:latin typeface="Cambria Math" panose="02040503050406030204" pitchFamily="18" charset="0"/>
                          <a:ea typeface="楷体" panose="02010609060101010101" pitchFamily="49" charset="-122"/>
                        </a:rPr>
                        <m:t>𝒀</m:t>
                      </m:r>
                      <m:r>
                        <a:rPr lang="en-US" altLang="zh-CN" sz="2400" b="1" i="1" dirty="0">
                          <a:latin typeface="Cambria Math" panose="02040503050406030204" pitchFamily="18" charset="0"/>
                          <a:ea typeface="楷体" panose="02010609060101010101" pitchFamily="49" charset="-122"/>
                        </a:rPr>
                        <m:t>=</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𝟏</m:t>
                          </m:r>
                        </m:sub>
                      </m:sSub>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𝟐</m:t>
                          </m:r>
                        </m:sub>
                      </m:sSub>
                      <m:r>
                        <a:rPr lang="en-US" altLang="zh-CN" sz="2400" b="1" i="1" dirty="0">
                          <a:latin typeface="Cambria Math" panose="02040503050406030204" pitchFamily="18" charset="0"/>
                          <a:ea typeface="楷体" panose="02010609060101010101" pitchFamily="49" charset="-122"/>
                        </a:rPr>
                        <m:t> </m:t>
                      </m:r>
                      <m:r>
                        <a:rPr lang="en-US" altLang="zh-CN" sz="2400" b="1" i="1" dirty="0">
                          <a:latin typeface="Cambria Math" panose="02040503050406030204" pitchFamily="18" charset="0"/>
                          <a:ea typeface="Cambria Math" panose="02040503050406030204" pitchFamily="18" charset="0"/>
                        </a:rPr>
                        <m:t>⋯</m:t>
                      </m:r>
                      <m:sSub>
                        <m:sSubPr>
                          <m:ctrlPr>
                            <a:rPr lang="en-US" altLang="zh-CN" sz="2400" b="1" i="1" dirty="0" smtClean="0">
                              <a:solidFill>
                                <a:srgbClr val="FF0000"/>
                              </a:solidFill>
                              <a:latin typeface="Cambria Math" panose="02040503050406030204" pitchFamily="18" charset="0"/>
                              <a:ea typeface="楷体" panose="02010609060101010101" pitchFamily="49" charset="-122"/>
                            </a:rPr>
                          </m:ctrlPr>
                        </m:sSubPr>
                        <m:e>
                          <m:r>
                            <a:rPr lang="en-US" altLang="zh-CN" sz="2400" b="1" i="1" dirty="0" smtClean="0">
                              <a:solidFill>
                                <a:srgbClr val="FF0000"/>
                              </a:solidFill>
                              <a:latin typeface="Cambria Math" panose="02040503050406030204" pitchFamily="18" charset="0"/>
                              <a:ea typeface="楷体" panose="02010609060101010101" pitchFamily="49" charset="-122"/>
                            </a:rPr>
                            <m:t>𝒙</m:t>
                          </m:r>
                        </m:e>
                        <m:sub>
                          <m:r>
                            <a:rPr lang="en-US" altLang="zh-CN" sz="2400" b="1" i="1" dirty="0">
                              <a:solidFill>
                                <a:srgbClr val="FF0000"/>
                              </a:solidFill>
                              <a:latin typeface="Cambria Math" panose="02040503050406030204" pitchFamily="18" charset="0"/>
                              <a:ea typeface="楷体" panose="02010609060101010101" pitchFamily="49" charset="-122"/>
                            </a:rPr>
                            <m:t>𝒊</m:t>
                          </m:r>
                        </m:sub>
                      </m:sSub>
                      <m:r>
                        <a:rPr lang="en-US" altLang="zh-CN" sz="2400" b="1" i="1" dirty="0">
                          <a:solidFill>
                            <a:srgbClr val="FF0000"/>
                          </a:solidFill>
                          <a:latin typeface="Cambria Math" panose="02040503050406030204" pitchFamily="18" charset="0"/>
                          <a:ea typeface="楷体" panose="02010609060101010101" pitchFamily="49" charset="-122"/>
                        </a:rPr>
                        <m:t>⋯</m:t>
                      </m:r>
                      <m:sSub>
                        <m:sSubPr>
                          <m:ctrlPr>
                            <a:rPr lang="en-US" altLang="zh-CN" sz="2400" b="1" i="1" dirty="0">
                              <a:solidFill>
                                <a:srgbClr val="FF0000"/>
                              </a:solidFill>
                              <a:latin typeface="Cambria Math" panose="02040503050406030204" pitchFamily="18" charset="0"/>
                              <a:ea typeface="楷体" panose="02010609060101010101" pitchFamily="49" charset="-122"/>
                            </a:rPr>
                          </m:ctrlPr>
                        </m:sSubPr>
                        <m:e>
                          <m:r>
                            <a:rPr lang="en-US" altLang="zh-CN" sz="2400" b="1" i="1" dirty="0" smtClean="0">
                              <a:solidFill>
                                <a:srgbClr val="FF0000"/>
                              </a:solidFill>
                              <a:latin typeface="Cambria Math" panose="02040503050406030204" pitchFamily="18" charset="0"/>
                              <a:ea typeface="楷体" panose="02010609060101010101" pitchFamily="49" charset="-122"/>
                            </a:rPr>
                            <m:t>𝒙</m:t>
                          </m:r>
                        </m:e>
                        <m:sub>
                          <m:r>
                            <a:rPr lang="en-US" altLang="zh-CN" sz="2400" b="1" i="1" dirty="0">
                              <a:solidFill>
                                <a:srgbClr val="FF0000"/>
                              </a:solidFill>
                              <a:latin typeface="Cambria Math" panose="02040503050406030204" pitchFamily="18" charset="0"/>
                              <a:ea typeface="楷体" panose="02010609060101010101" pitchFamily="49" charset="-122"/>
                            </a:rPr>
                            <m:t>𝒋</m:t>
                          </m:r>
                        </m:sub>
                      </m:sSub>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楷体" panose="02010609060101010101" pitchFamily="49" charset="-122"/>
                        </a:rPr>
                        <m:t> </m:t>
                      </m:r>
                      <m:sSub>
                        <m:sSubPr>
                          <m:ctrlPr>
                            <a:rPr lang="en-US" altLang="zh-CN" sz="2400" b="1" i="1" dirty="0">
                              <a:latin typeface="Cambria Math" panose="02040503050406030204" pitchFamily="18" charset="0"/>
                              <a:ea typeface="楷体" panose="02010609060101010101" pitchFamily="49" charset="-122"/>
                            </a:rPr>
                          </m:ctrlPr>
                        </m:sSubPr>
                        <m:e>
                          <m:r>
                            <a:rPr lang="en-US" altLang="zh-CN" sz="2400" b="1" i="1" dirty="0">
                              <a:latin typeface="Cambria Math" panose="02040503050406030204" pitchFamily="18" charset="0"/>
                              <a:ea typeface="楷体" panose="02010609060101010101" pitchFamily="49" charset="-122"/>
                            </a:rPr>
                            <m:t>𝒚</m:t>
                          </m:r>
                        </m:e>
                        <m:sub>
                          <m:r>
                            <a:rPr lang="en-US" altLang="zh-CN" sz="2400" b="1" i="1" dirty="0">
                              <a:latin typeface="Cambria Math" panose="02040503050406030204" pitchFamily="18" charset="0"/>
                              <a:ea typeface="楷体" panose="02010609060101010101" pitchFamily="49" charset="-122"/>
                            </a:rPr>
                            <m:t>𝒏</m:t>
                          </m:r>
                        </m:sub>
                      </m:sSub>
                    </m:oMath>
                  </m:oMathPara>
                </a14:m>
                <a:endParaRPr lang="en-US" altLang="zh-CN" sz="2400" b="1" dirty="0">
                  <a:latin typeface="楷体" panose="02010609060101010101" pitchFamily="49" charset="-122"/>
                  <a:ea typeface="楷体" panose="02010609060101010101" pitchFamily="49" charset="-122"/>
                </a:endParaRPr>
              </a:p>
            </p:txBody>
          </p:sp>
        </mc:Choice>
        <mc:Fallback xmlns="">
          <p:sp>
            <p:nvSpPr>
              <p:cNvPr id="5" name="矩形 4">
                <a:extLst>
                  <a:ext uri="{FF2B5EF4-FFF2-40B4-BE49-F238E27FC236}">
                    <a16:creationId xmlns:a16="http://schemas.microsoft.com/office/drawing/2014/main" id="{857571E0-2F37-4847-9991-4A1AF2C595E2}"/>
                  </a:ext>
                </a:extLst>
              </p:cNvPr>
              <p:cNvSpPr>
                <a:spLocks noRot="1" noChangeAspect="1" noMove="1" noResize="1" noEditPoints="1" noAdjustHandles="1" noChangeArrowheads="1" noChangeShapeType="1" noTextEdit="1"/>
              </p:cNvSpPr>
              <p:nvPr/>
            </p:nvSpPr>
            <p:spPr>
              <a:xfrm>
                <a:off x="6096000" y="4089115"/>
                <a:ext cx="6096000" cy="114364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81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animEffect transition="in" filter="dissolve">
                                      <p:cBhvr>
                                        <p:cTn id="7" dur="500"/>
                                        <p:tgtEl>
                                          <p:spTgt spid="16">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6">
                                            <p:txEl>
                                              <p:pRg st="5" end="5"/>
                                            </p:txEl>
                                          </p:spTgt>
                                        </p:tgtEl>
                                        <p:attrNameLst>
                                          <p:attrName>style.visibility</p:attrName>
                                        </p:attrNameLst>
                                      </p:cBhvr>
                                      <p:to>
                                        <p:strVal val="visible"/>
                                      </p:to>
                                    </p:set>
                                    <p:animEffect transition="in" filter="dissolve">
                                      <p:cBhvr>
                                        <p:cTn id="10" dur="500"/>
                                        <p:tgtEl>
                                          <p:spTgt spid="16">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交叉操作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二进制交叉</a:t>
            </a:r>
            <a:endParaRPr lang="en-US" altLang="zh-CN" sz="2800" b="1" dirty="0">
              <a:latin typeface="楷体" panose="02010609060101010101" pitchFamily="49" charset="-122"/>
              <a:ea typeface="楷体" panose="02010609060101010101" pitchFamily="49" charset="-122"/>
            </a:endParaRPr>
          </a:p>
          <a:p>
            <a:pPr lvl="2">
              <a:lnSpc>
                <a:spcPct val="130000"/>
              </a:lnSpc>
            </a:pPr>
            <a:r>
              <a:rPr lang="zh-CN" altLang="en-US" sz="2400" b="1" dirty="0">
                <a:solidFill>
                  <a:srgbClr val="C00000"/>
                </a:solidFill>
                <a:latin typeface="楷体" panose="02010609060101010101" pitchFamily="49" charset="-122"/>
                <a:ea typeface="楷体" panose="02010609060101010101" pitchFamily="49" charset="-122"/>
              </a:rPr>
              <a:t>均匀交叉</a:t>
            </a:r>
          </a:p>
          <a:p>
            <a:pPr lvl="2">
              <a:lnSpc>
                <a:spcPct val="130000"/>
              </a:lnSpc>
            </a:pPr>
            <a:r>
              <a:rPr lang="zh-CN" altLang="en-US" sz="2400" b="1" dirty="0">
                <a:latin typeface="楷体" panose="02010609060101010101" pitchFamily="49" charset="-122"/>
                <a:ea typeface="楷体" panose="02010609060101010101" pitchFamily="49" charset="-122"/>
              </a:rPr>
              <a:t>均匀交叉是先随机生成一个与父串具有相同长度，并被称为交叉模版（或交叉掩码）的二进制串，然后再利用该模版对两个父串进行交叉，即将模版中</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对应的位进行交换，而</a:t>
            </a:r>
            <a:r>
              <a:rPr lang="en-US" altLang="zh-CN" sz="2400" b="1" dirty="0">
                <a:latin typeface="楷体" panose="02010609060101010101" pitchFamily="49" charset="-122"/>
                <a:ea typeface="楷体" panose="02010609060101010101" pitchFamily="49" charset="-122"/>
              </a:rPr>
              <a:t>0</a:t>
            </a:r>
            <a:r>
              <a:rPr lang="zh-CN" altLang="en-US" sz="2400" b="1" dirty="0">
                <a:latin typeface="楷体" panose="02010609060101010101" pitchFamily="49" charset="-122"/>
                <a:ea typeface="楷体" panose="02010609060101010101" pitchFamily="49" charset="-122"/>
              </a:rPr>
              <a:t>对应的位不交换，依此生成子代中的两个新的个体。</a:t>
            </a:r>
            <a:endParaRPr lang="en-US" altLang="zh-CN" sz="2400" b="1" dirty="0">
              <a:latin typeface="楷体" panose="02010609060101010101" pitchFamily="49" charset="-122"/>
              <a:ea typeface="楷体" panose="02010609060101010101" pitchFamily="49" charset="-122"/>
            </a:endParaRPr>
          </a:p>
          <a:p>
            <a:pPr lvl="2"/>
            <a:r>
              <a:rPr lang="zh-CN" altLang="fr-FR" sz="2200" b="1" dirty="0">
                <a:solidFill>
                  <a:srgbClr val="FF0000"/>
                </a:solidFill>
                <a:latin typeface="Times New Roman" panose="02020603050405020304" pitchFamily="18" charset="0"/>
                <a:ea typeface="楷体" panose="02010609060101010101" pitchFamily="49" charset="-122"/>
              </a:rPr>
              <a:t>例</a:t>
            </a:r>
            <a:r>
              <a:rPr lang="fr-FR" altLang="zh-CN" sz="2200" b="1" dirty="0">
                <a:solidFill>
                  <a:srgbClr val="000000"/>
                </a:solidFill>
                <a:latin typeface="Times New Roman" panose="02020603050405020304" pitchFamily="18" charset="0"/>
                <a:ea typeface="楷体" panose="02010609060101010101" pitchFamily="49" charset="-122"/>
              </a:rPr>
              <a:t> </a:t>
            </a:r>
            <a:r>
              <a:rPr lang="zh-CN" altLang="fr-FR" sz="2200" b="1" dirty="0">
                <a:solidFill>
                  <a:srgbClr val="000000"/>
                </a:solidFill>
                <a:latin typeface="Times New Roman" panose="02020603050405020304" pitchFamily="18" charset="0"/>
                <a:ea typeface="楷体" panose="02010609060101010101" pitchFamily="49" charset="-122"/>
              </a:rPr>
              <a:t>设有两个父代的个体串</a:t>
            </a:r>
            <a:r>
              <a:rPr lang="fr-FR" altLang="zh-CN" sz="2200" b="1" dirty="0">
                <a:solidFill>
                  <a:srgbClr val="000000"/>
                </a:solidFill>
                <a:latin typeface="Times New Roman" panose="02020603050405020304" pitchFamily="18" charset="0"/>
                <a:ea typeface="楷体" panose="02010609060101010101" pitchFamily="49" charset="-122"/>
              </a:rPr>
              <a:t>:</a:t>
            </a:r>
          </a:p>
          <a:p>
            <a:pPr lvl="2">
              <a:lnSpc>
                <a:spcPct val="130000"/>
              </a:lnSpc>
            </a:pPr>
            <a:endParaRPr lang="en-US" altLang="zh-CN" sz="2400" b="1" dirty="0">
              <a:latin typeface="楷体" panose="02010609060101010101" pitchFamily="49" charset="-122"/>
              <a:ea typeface="楷体" panose="02010609060101010101" pitchFamily="49" charset="-122"/>
            </a:endParaRPr>
          </a:p>
          <a:p>
            <a:pPr lvl="2">
              <a:lnSpc>
                <a:spcPct val="130000"/>
              </a:lnSpc>
            </a:pPr>
            <a:endParaRPr lang="en-US" altLang="zh-CN" sz="2400" b="1" dirty="0">
              <a:latin typeface="楷体" panose="02010609060101010101" pitchFamily="49" charset="-122"/>
              <a:ea typeface="楷体" panose="02010609060101010101" pitchFamily="49" charset="-122"/>
            </a:endParaRPr>
          </a:p>
          <a:p>
            <a:pPr lvl="2">
              <a:lnSpc>
                <a:spcPct val="130000"/>
              </a:lnSpc>
            </a:pPr>
            <a:endParaRPr lang="zh-CN" altLang="en-US" sz="24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4" name="矩形: 圆角 3">
            <a:extLst>
              <a:ext uri="{FF2B5EF4-FFF2-40B4-BE49-F238E27FC236}">
                <a16:creationId xmlns:a16="http://schemas.microsoft.com/office/drawing/2014/main" id="{D96A2408-DF4B-4DFD-A57A-286780338C61}"/>
              </a:ext>
            </a:extLst>
          </p:cNvPr>
          <p:cNvSpPr/>
          <p:nvPr/>
        </p:nvSpPr>
        <p:spPr>
          <a:xfrm>
            <a:off x="6096000" y="5486400"/>
            <a:ext cx="1979488" cy="472611"/>
          </a:xfrm>
          <a:prstGeom prst="roundRect">
            <a:avLst/>
          </a:prstGeom>
          <a:noFill/>
          <a:ln w="444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165394-F123-458D-A2C0-209020123693}"/>
              </a:ext>
            </a:extLst>
          </p:cNvPr>
          <p:cNvSpPr/>
          <p:nvPr/>
        </p:nvSpPr>
        <p:spPr>
          <a:xfrm>
            <a:off x="4572001" y="4679651"/>
            <a:ext cx="6096000" cy="2055947"/>
          </a:xfrm>
          <a:prstGeom prst="rect">
            <a:avLst/>
          </a:prstGeom>
        </p:spPr>
        <p:txBody>
          <a:bodyPr>
            <a:spAutoFit/>
          </a:bodyPr>
          <a:lstStyle/>
          <a:p>
            <a:pPr lvl="2"/>
            <a:r>
              <a:rPr lang="en-US" altLang="zh-CN" sz="2200" b="1" dirty="0">
                <a:solidFill>
                  <a:srgbClr val="000000"/>
                </a:solidFill>
                <a:latin typeface="Times New Roman" panose="02020603050405020304" pitchFamily="18" charset="0"/>
                <a:ea typeface="楷体" panose="02010609060101010101" pitchFamily="49" charset="-122"/>
              </a:rPr>
              <a:t>         A</a:t>
            </a:r>
            <a:r>
              <a:rPr lang="zh-CN" altLang="en-US" sz="2200" b="1" dirty="0">
                <a:solidFill>
                  <a:srgbClr val="000000"/>
                </a:solidFill>
                <a:latin typeface="Times New Roman" panose="02020603050405020304" pitchFamily="18" charset="0"/>
                <a:ea typeface="楷体" panose="02010609060101010101" pitchFamily="49" charset="-122"/>
              </a:rPr>
              <a:t>：  </a:t>
            </a:r>
            <a:r>
              <a:rPr lang="en-US" altLang="zh-CN" sz="2200" b="1" dirty="0">
                <a:solidFill>
                  <a:srgbClr val="000000"/>
                </a:solidFill>
                <a:latin typeface="Times New Roman" panose="02020603050405020304" pitchFamily="18" charset="0"/>
                <a:ea typeface="楷体" panose="02010609060101010101" pitchFamily="49" charset="-122"/>
              </a:rPr>
              <a:t>0 0 1 1 0 1</a:t>
            </a:r>
          </a:p>
          <a:p>
            <a:pPr lvl="0" indent="623888" fontAlgn="base">
              <a:spcBef>
                <a:spcPct val="20000"/>
              </a:spcBef>
              <a:spcAft>
                <a:spcPct val="0"/>
              </a:spcAft>
            </a:pPr>
            <a:r>
              <a:rPr lang="en-US" altLang="zh-CN" sz="2200" b="1" dirty="0">
                <a:solidFill>
                  <a:srgbClr val="000000"/>
                </a:solidFill>
                <a:latin typeface="Times New Roman" panose="02020603050405020304" pitchFamily="18" charset="0"/>
                <a:ea typeface="楷体" panose="02010609060101010101" pitchFamily="49" charset="-122"/>
              </a:rPr>
              <a:t>             B</a:t>
            </a:r>
            <a:r>
              <a:rPr lang="zh-CN" altLang="en-US" sz="2200" b="1" dirty="0">
                <a:solidFill>
                  <a:srgbClr val="000000"/>
                </a:solidFill>
                <a:latin typeface="Times New Roman" panose="02020603050405020304" pitchFamily="18" charset="0"/>
                <a:ea typeface="楷体" panose="02010609060101010101" pitchFamily="49" charset="-122"/>
              </a:rPr>
              <a:t>：  </a:t>
            </a:r>
            <a:r>
              <a:rPr lang="en-US" altLang="zh-CN" sz="2200" b="1" dirty="0">
                <a:solidFill>
                  <a:srgbClr val="000000"/>
                </a:solidFill>
                <a:latin typeface="Times New Roman" panose="02020603050405020304" pitchFamily="18" charset="0"/>
                <a:ea typeface="楷体" panose="02010609060101010101" pitchFamily="49" charset="-122"/>
              </a:rPr>
              <a:t>1 1 0 0 1 0</a:t>
            </a:r>
          </a:p>
          <a:p>
            <a:pPr lvl="0" indent="623888" fontAlgn="base">
              <a:spcBef>
                <a:spcPct val="20000"/>
              </a:spcBef>
              <a:spcAft>
                <a:spcPct val="0"/>
              </a:spcAft>
            </a:pPr>
            <a:r>
              <a:rPr lang="en-US" altLang="zh-CN" sz="2200" b="1" dirty="0">
                <a:solidFill>
                  <a:srgbClr val="009900"/>
                </a:solidFill>
                <a:latin typeface="Times New Roman" panose="02020603050405020304" pitchFamily="18" charset="0"/>
                <a:ea typeface="楷体" panose="02010609060101010101" pitchFamily="49" charset="-122"/>
              </a:rPr>
              <a:t>             T</a:t>
            </a:r>
            <a:r>
              <a:rPr lang="zh-CN" altLang="en-US" sz="2200" b="1" dirty="0">
                <a:solidFill>
                  <a:srgbClr val="009900"/>
                </a:solidFill>
                <a:latin typeface="Times New Roman" panose="02020603050405020304" pitchFamily="18" charset="0"/>
                <a:ea typeface="楷体" panose="02010609060101010101" pitchFamily="49" charset="-122"/>
              </a:rPr>
              <a:t>：  </a:t>
            </a:r>
            <a:r>
              <a:rPr lang="en-US" altLang="zh-CN" sz="2200" b="1" dirty="0">
                <a:solidFill>
                  <a:srgbClr val="009900"/>
                </a:solidFill>
                <a:latin typeface="Times New Roman" panose="02020603050405020304" pitchFamily="18" charset="0"/>
                <a:ea typeface="楷体" panose="02010609060101010101" pitchFamily="49" charset="-122"/>
              </a:rPr>
              <a:t>0 1 0 0 1 1</a:t>
            </a:r>
          </a:p>
          <a:p>
            <a:pPr lvl="0" indent="623888" fontAlgn="base">
              <a:spcBef>
                <a:spcPct val="20000"/>
              </a:spcBef>
              <a:spcAft>
                <a:spcPct val="0"/>
              </a:spcAft>
            </a:pPr>
            <a:r>
              <a:rPr lang="en-US" altLang="zh-CN" sz="2200" b="1" dirty="0">
                <a:solidFill>
                  <a:srgbClr val="0000CC"/>
                </a:solidFill>
                <a:latin typeface="Times New Roman" panose="02020603050405020304" pitchFamily="18" charset="0"/>
                <a:ea typeface="楷体" panose="02010609060101010101" pitchFamily="49" charset="-122"/>
              </a:rPr>
              <a:t>             A’</a:t>
            </a:r>
            <a:r>
              <a:rPr lang="zh-CN" altLang="en-US" sz="2200" b="1" dirty="0">
                <a:solidFill>
                  <a:srgbClr val="0000CC"/>
                </a:solidFill>
                <a:latin typeface="Times New Roman" panose="02020603050405020304" pitchFamily="18" charset="0"/>
                <a:ea typeface="楷体" panose="02010609060101010101" pitchFamily="49" charset="-122"/>
              </a:rPr>
              <a:t>： </a:t>
            </a:r>
            <a:r>
              <a:rPr lang="en-US" altLang="zh-CN" sz="2200" b="1" dirty="0">
                <a:solidFill>
                  <a:srgbClr val="0000CC"/>
                </a:solidFill>
                <a:latin typeface="Times New Roman" panose="02020603050405020304" pitchFamily="18" charset="0"/>
                <a:ea typeface="楷体" panose="02010609060101010101" pitchFamily="49" charset="-122"/>
              </a:rPr>
              <a:t>0 </a:t>
            </a:r>
            <a:r>
              <a:rPr lang="en-US" altLang="zh-CN" sz="2200" b="1" dirty="0">
                <a:solidFill>
                  <a:srgbClr val="FF33CC"/>
                </a:solidFill>
                <a:latin typeface="Times New Roman" panose="02020603050405020304" pitchFamily="18" charset="0"/>
                <a:ea typeface="楷体" panose="02010609060101010101" pitchFamily="49" charset="-122"/>
              </a:rPr>
              <a:t>1</a:t>
            </a:r>
            <a:r>
              <a:rPr lang="en-US" altLang="zh-CN" sz="2200" b="1" dirty="0">
                <a:solidFill>
                  <a:srgbClr val="0000CC"/>
                </a:solidFill>
                <a:latin typeface="Times New Roman" panose="02020603050405020304" pitchFamily="18" charset="0"/>
                <a:ea typeface="楷体" panose="02010609060101010101" pitchFamily="49" charset="-122"/>
              </a:rPr>
              <a:t> 1 1 </a:t>
            </a:r>
            <a:r>
              <a:rPr lang="en-US" altLang="zh-CN" sz="2200" b="1" dirty="0">
                <a:solidFill>
                  <a:srgbClr val="FF33CC"/>
                </a:solidFill>
                <a:latin typeface="Times New Roman" panose="02020603050405020304" pitchFamily="18" charset="0"/>
                <a:ea typeface="楷体" panose="02010609060101010101" pitchFamily="49" charset="-122"/>
              </a:rPr>
              <a:t>1</a:t>
            </a:r>
            <a:r>
              <a:rPr lang="en-US" altLang="zh-CN" sz="2200" b="1" dirty="0">
                <a:solidFill>
                  <a:srgbClr val="0000CC"/>
                </a:solidFill>
                <a:latin typeface="Times New Roman" panose="02020603050405020304" pitchFamily="18" charset="0"/>
                <a:ea typeface="楷体" panose="02010609060101010101" pitchFamily="49" charset="-122"/>
              </a:rPr>
              <a:t> </a:t>
            </a:r>
            <a:r>
              <a:rPr lang="en-US" altLang="zh-CN" sz="2200" b="1" dirty="0">
                <a:solidFill>
                  <a:srgbClr val="FF33CC"/>
                </a:solidFill>
                <a:latin typeface="Times New Roman" panose="02020603050405020304" pitchFamily="18" charset="0"/>
                <a:ea typeface="楷体" panose="02010609060101010101" pitchFamily="49" charset="-122"/>
              </a:rPr>
              <a:t>0</a:t>
            </a:r>
            <a:r>
              <a:rPr lang="en-US" altLang="zh-CN" sz="2200" b="1" dirty="0">
                <a:solidFill>
                  <a:srgbClr val="0000CC"/>
                </a:solidFill>
                <a:latin typeface="Times New Roman" panose="02020603050405020304" pitchFamily="18" charset="0"/>
                <a:ea typeface="楷体" panose="02010609060101010101" pitchFamily="49" charset="-122"/>
              </a:rPr>
              <a:t> </a:t>
            </a:r>
          </a:p>
          <a:p>
            <a:pPr lvl="0" indent="623888" fontAlgn="base">
              <a:spcBef>
                <a:spcPct val="20000"/>
              </a:spcBef>
              <a:spcAft>
                <a:spcPct val="0"/>
              </a:spcAft>
            </a:pPr>
            <a:r>
              <a:rPr lang="en-US" altLang="zh-CN" sz="2200" b="1" dirty="0">
                <a:solidFill>
                  <a:srgbClr val="0000CC"/>
                </a:solidFill>
                <a:latin typeface="Times New Roman" panose="02020603050405020304" pitchFamily="18" charset="0"/>
                <a:ea typeface="楷体" panose="02010609060101010101" pitchFamily="49" charset="-122"/>
              </a:rPr>
              <a:t>             B’</a:t>
            </a:r>
            <a:r>
              <a:rPr lang="zh-CN" altLang="en-US" sz="2200" b="1" dirty="0">
                <a:solidFill>
                  <a:srgbClr val="0000CC"/>
                </a:solidFill>
                <a:latin typeface="Times New Roman" panose="02020603050405020304" pitchFamily="18" charset="0"/>
                <a:ea typeface="楷体" panose="02010609060101010101" pitchFamily="49" charset="-122"/>
              </a:rPr>
              <a:t>： </a:t>
            </a:r>
            <a:r>
              <a:rPr lang="en-US" altLang="zh-CN" sz="2200" b="1" dirty="0">
                <a:solidFill>
                  <a:srgbClr val="0000CC"/>
                </a:solidFill>
                <a:latin typeface="Times New Roman" panose="02020603050405020304" pitchFamily="18" charset="0"/>
                <a:ea typeface="楷体" panose="02010609060101010101" pitchFamily="49" charset="-122"/>
              </a:rPr>
              <a:t>1 </a:t>
            </a:r>
            <a:r>
              <a:rPr lang="en-US" altLang="zh-CN" sz="2200" b="1" dirty="0">
                <a:solidFill>
                  <a:srgbClr val="FF33CC"/>
                </a:solidFill>
                <a:latin typeface="Times New Roman" panose="02020603050405020304" pitchFamily="18" charset="0"/>
                <a:ea typeface="楷体" panose="02010609060101010101" pitchFamily="49" charset="-122"/>
              </a:rPr>
              <a:t>0 </a:t>
            </a:r>
            <a:r>
              <a:rPr lang="en-US" altLang="zh-CN" sz="2200" b="1" dirty="0">
                <a:solidFill>
                  <a:srgbClr val="0000CC"/>
                </a:solidFill>
                <a:latin typeface="Times New Roman" panose="02020603050405020304" pitchFamily="18" charset="0"/>
                <a:ea typeface="楷体" panose="02010609060101010101" pitchFamily="49" charset="-122"/>
              </a:rPr>
              <a:t>0 0 </a:t>
            </a:r>
            <a:r>
              <a:rPr lang="en-US" altLang="zh-CN" sz="2200" b="1" dirty="0">
                <a:solidFill>
                  <a:srgbClr val="FF33CC"/>
                </a:solidFill>
                <a:latin typeface="Times New Roman" panose="02020603050405020304" pitchFamily="18" charset="0"/>
                <a:ea typeface="楷体" panose="02010609060101010101" pitchFamily="49" charset="-122"/>
              </a:rPr>
              <a:t>0</a:t>
            </a:r>
            <a:r>
              <a:rPr lang="en-US" altLang="zh-CN" sz="2200" b="1" dirty="0">
                <a:solidFill>
                  <a:srgbClr val="0000CC"/>
                </a:solidFill>
                <a:latin typeface="Times New Roman" panose="02020603050405020304" pitchFamily="18" charset="0"/>
                <a:ea typeface="楷体" panose="02010609060101010101" pitchFamily="49" charset="-122"/>
              </a:rPr>
              <a:t> </a:t>
            </a:r>
            <a:r>
              <a:rPr lang="en-US" altLang="zh-CN" sz="2200" b="1" dirty="0">
                <a:solidFill>
                  <a:srgbClr val="FF33CC"/>
                </a:solidFill>
                <a:latin typeface="Times New Roman" panose="02020603050405020304" pitchFamily="18" charset="0"/>
                <a:ea typeface="楷体" panose="02010609060101010101" pitchFamily="49" charset="-122"/>
              </a:rPr>
              <a:t>1</a:t>
            </a:r>
            <a:endParaRPr lang="en-US" altLang="zh-CN" sz="2200" b="1" dirty="0">
              <a:solidFill>
                <a:srgbClr val="000000"/>
              </a:solidFill>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20465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4" end="4"/>
                                            </p:txEl>
                                          </p:spTgt>
                                        </p:tgtEl>
                                        <p:attrNameLst>
                                          <p:attrName>style.visibility</p:attrName>
                                        </p:attrNameLst>
                                      </p:cBhvr>
                                      <p:to>
                                        <p:strVal val="visible"/>
                                      </p:to>
                                    </p:set>
                                    <p:animEffect transition="in" filter="fade">
                                      <p:cBhvr>
                                        <p:cTn id="7" dur="500"/>
                                        <p:tgtEl>
                                          <p:spTgt spid="1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6.1 </a:t>
            </a:r>
            <a:r>
              <a:rPr lang="zh-CN" altLang="en-US" b="1" dirty="0">
                <a:latin typeface="黑体" panose="02010609060101010101" pitchFamily="49" charset="-122"/>
                <a:ea typeface="黑体" panose="02010609060101010101" pitchFamily="49" charset="-122"/>
              </a:rPr>
              <a:t>进化计算</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215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楷体" panose="02010609060101010101" pitchFamily="49" charset="-122"/>
                <a:ea typeface="楷体" panose="02010609060101010101" pitchFamily="49" charset="-122"/>
              </a:rPr>
              <a:t>进化算法起源于</a:t>
            </a:r>
            <a:r>
              <a:rPr lang="en-US" altLang="zh-CN" b="1" dirty="0">
                <a:latin typeface="楷体" panose="02010609060101010101" pitchFamily="49" charset="-122"/>
                <a:ea typeface="楷体" panose="02010609060101010101" pitchFamily="49" charset="-122"/>
              </a:rPr>
              <a:t>20</a:t>
            </a:r>
            <a:r>
              <a:rPr lang="zh-CN" altLang="en-US" b="1" dirty="0">
                <a:latin typeface="楷体" panose="02010609060101010101" pitchFamily="49" charset="-122"/>
                <a:ea typeface="楷体" panose="02010609060101010101" pitchFamily="49" charset="-122"/>
              </a:rPr>
              <a:t>世纪</a:t>
            </a:r>
            <a:r>
              <a:rPr lang="en-US" altLang="zh-CN" b="1" dirty="0">
                <a:latin typeface="楷体" panose="02010609060101010101" pitchFamily="49" charset="-122"/>
                <a:ea typeface="楷体" panose="02010609060101010101" pitchFamily="49" charset="-122"/>
              </a:rPr>
              <a:t>30</a:t>
            </a:r>
            <a:r>
              <a:rPr lang="zh-CN" altLang="en-US" b="1" dirty="0">
                <a:latin typeface="楷体" panose="02010609060101010101" pitchFamily="49" charset="-122"/>
                <a:ea typeface="楷体" panose="02010609060101010101" pitchFamily="49" charset="-122"/>
              </a:rPr>
              <a:t>年代，通过仿真生物进化过程进行机器学习的研究。</a:t>
            </a:r>
            <a:r>
              <a:rPr lang="en-US" altLang="zh-CN" b="1" dirty="0">
                <a:latin typeface="楷体" panose="02010609060101010101" pitchFamily="49" charset="-122"/>
                <a:ea typeface="楷体" panose="02010609060101010101" pitchFamily="49" charset="-122"/>
              </a:rPr>
              <a:t>1932</a:t>
            </a:r>
            <a:r>
              <a:rPr lang="zh-CN" altLang="en-US" b="1" dirty="0">
                <a:latin typeface="楷体" panose="02010609060101010101" pitchFamily="49" charset="-122"/>
                <a:ea typeface="楷体" panose="02010609060101010101" pitchFamily="49" charset="-122"/>
              </a:rPr>
              <a:t>年，</a:t>
            </a:r>
            <a:r>
              <a:rPr lang="en-US" altLang="zh-CN" b="1" dirty="0">
                <a:latin typeface="楷体" panose="02010609060101010101" pitchFamily="49" charset="-122"/>
                <a:ea typeface="楷体" panose="02010609060101010101" pitchFamily="49" charset="-122"/>
              </a:rPr>
              <a:t>Cannon</a:t>
            </a:r>
            <a:r>
              <a:rPr lang="zh-CN" altLang="en-US" b="1" dirty="0">
                <a:latin typeface="楷体" panose="02010609060101010101" pitchFamily="49" charset="-122"/>
                <a:ea typeface="楷体" panose="02010609060101010101" pitchFamily="49" charset="-122"/>
              </a:rPr>
              <a:t>就把</a:t>
            </a:r>
            <a:r>
              <a:rPr lang="zh-CN" altLang="en-US" b="1" dirty="0">
                <a:solidFill>
                  <a:srgbClr val="0070C0"/>
                </a:solidFill>
                <a:latin typeface="楷体" panose="02010609060101010101" pitchFamily="49" charset="-122"/>
                <a:ea typeface="楷体" panose="02010609060101010101" pitchFamily="49" charset="-122"/>
              </a:rPr>
              <a:t>自然进化想象为一个学习的过程</a:t>
            </a:r>
            <a:r>
              <a:rPr lang="zh-CN" altLang="en-US" b="1" dirty="0">
                <a:latin typeface="楷体" panose="02010609060101010101" pitchFamily="49" charset="-122"/>
                <a:ea typeface="楷体" panose="02010609060101010101" pitchFamily="49" charset="-122"/>
              </a:rPr>
              <a:t>，于自然进化过程的机制和结果稍微不同的是，</a:t>
            </a:r>
            <a:r>
              <a:rPr lang="en-US" altLang="zh-CN" b="1" dirty="0">
                <a:latin typeface="楷体" panose="02010609060101010101" pitchFamily="49" charset="-122"/>
                <a:ea typeface="楷体" panose="02010609060101010101" pitchFamily="49" charset="-122"/>
              </a:rPr>
              <a:t>Cannon</a:t>
            </a:r>
            <a:r>
              <a:rPr lang="zh-CN" altLang="en-US" b="1" dirty="0">
                <a:latin typeface="楷体" panose="02010609060101010101" pitchFamily="49" charset="-122"/>
                <a:ea typeface="楷体" panose="02010609060101010101" pitchFamily="49" charset="-122"/>
              </a:rPr>
              <a:t>不是通过维持一个特定的种群来进行搜索，而是对单个个体反复进行随机试验</a:t>
            </a:r>
          </a:p>
          <a:p>
            <a:r>
              <a:rPr lang="en-US" altLang="zh-CN" b="1" dirty="0">
                <a:latin typeface="楷体" panose="02010609060101010101" pitchFamily="49" charset="-122"/>
                <a:ea typeface="楷体" panose="02010609060101010101" pitchFamily="49" charset="-122"/>
              </a:rPr>
              <a:t>1950</a:t>
            </a:r>
            <a:r>
              <a:rPr lang="zh-CN" altLang="en-US" b="1" dirty="0">
                <a:latin typeface="楷体" panose="02010609060101010101" pitchFamily="49" charset="-122"/>
                <a:ea typeface="楷体" panose="02010609060101010101" pitchFamily="49" charset="-122"/>
              </a:rPr>
              <a:t>年，</a:t>
            </a:r>
            <a:r>
              <a:rPr lang="en-US" altLang="zh-CN" b="1" dirty="0">
                <a:latin typeface="楷体" panose="02010609060101010101" pitchFamily="49" charset="-122"/>
                <a:ea typeface="楷体" panose="02010609060101010101" pitchFamily="49" charset="-122"/>
              </a:rPr>
              <a:t>Turning</a:t>
            </a:r>
            <a:r>
              <a:rPr lang="zh-CN" altLang="en-US" b="1" dirty="0">
                <a:latin typeface="楷体" panose="02010609060101010101" pitchFamily="49" charset="-122"/>
                <a:ea typeface="楷体" panose="02010609060101010101" pitchFamily="49" charset="-122"/>
              </a:rPr>
              <a:t>认识到，在机器学习和进化之间存在明显的关系</a:t>
            </a:r>
          </a:p>
          <a:p>
            <a:r>
              <a:rPr lang="en-US" altLang="zh-CN" b="1" dirty="0">
                <a:latin typeface="楷体" panose="02010609060101010101" pitchFamily="49" charset="-122"/>
                <a:ea typeface="楷体" panose="02010609060101010101" pitchFamily="49" charset="-122"/>
              </a:rPr>
              <a:t>1959</a:t>
            </a:r>
            <a:r>
              <a:rPr lang="zh-CN" altLang="en-US" b="1" dirty="0">
                <a:latin typeface="楷体" panose="02010609060101010101" pitchFamily="49" charset="-122"/>
                <a:ea typeface="楷体" panose="02010609060101010101" pitchFamily="49" charset="-122"/>
              </a:rPr>
              <a:t>年，</a:t>
            </a:r>
            <a:r>
              <a:rPr lang="en-US" altLang="zh-CN" b="1" dirty="0">
                <a:latin typeface="楷体" panose="02010609060101010101" pitchFamily="49" charset="-122"/>
                <a:ea typeface="楷体" panose="02010609060101010101" pitchFamily="49" charset="-122"/>
              </a:rPr>
              <a:t>Friedman</a:t>
            </a:r>
            <a:r>
              <a:rPr lang="zh-CN" altLang="en-US" b="1" dirty="0">
                <a:latin typeface="楷体" panose="02010609060101010101" pitchFamily="49" charset="-122"/>
                <a:ea typeface="楷体" panose="02010609060101010101" pitchFamily="49" charset="-122"/>
              </a:rPr>
              <a:t>推测，利用</a:t>
            </a:r>
            <a:r>
              <a:rPr lang="zh-CN" altLang="en-US" b="1" dirty="0">
                <a:solidFill>
                  <a:srgbClr val="0070C0"/>
                </a:solidFill>
                <a:latin typeface="楷体" panose="02010609060101010101" pitchFamily="49" charset="-122"/>
                <a:ea typeface="楷体" panose="02010609060101010101" pitchFamily="49" charset="-122"/>
              </a:rPr>
              <a:t>变异和选择</a:t>
            </a:r>
            <a:r>
              <a:rPr lang="zh-CN" altLang="en-US" b="1" dirty="0">
                <a:latin typeface="楷体" panose="02010609060101010101" pitchFamily="49" charset="-122"/>
                <a:ea typeface="楷体" panose="02010609060101010101" pitchFamily="49" charset="-122"/>
              </a:rPr>
              <a:t>的仿真可以设计“思想机器”</a:t>
            </a:r>
          </a:p>
          <a:p>
            <a:r>
              <a:rPr lang="en-US" altLang="zh-CN" b="1" dirty="0">
                <a:latin typeface="楷体" panose="02010609060101010101" pitchFamily="49" charset="-122"/>
                <a:ea typeface="楷体" panose="02010609060101010101" pitchFamily="49" charset="-122"/>
              </a:rPr>
              <a:t>1960</a:t>
            </a:r>
            <a:r>
              <a:rPr lang="zh-CN" altLang="en-US" b="1" dirty="0">
                <a:latin typeface="楷体" panose="02010609060101010101" pitchFamily="49" charset="-122"/>
                <a:ea typeface="楷体" panose="02010609060101010101" pitchFamily="49" charset="-122"/>
              </a:rPr>
              <a:t>年，</a:t>
            </a:r>
            <a:r>
              <a:rPr lang="en-US" altLang="zh-CN" b="1" dirty="0" err="1">
                <a:latin typeface="楷体" panose="02010609060101010101" pitchFamily="49" charset="-122"/>
                <a:ea typeface="楷体" panose="02010609060101010101" pitchFamily="49" charset="-122"/>
              </a:rPr>
              <a:t>Cambell</a:t>
            </a:r>
            <a:r>
              <a:rPr lang="zh-CN" altLang="en-US" b="1" dirty="0">
                <a:latin typeface="楷体" panose="02010609060101010101" pitchFamily="49" charset="-122"/>
                <a:ea typeface="楷体" panose="02010609060101010101" pitchFamily="49" charset="-122"/>
              </a:rPr>
              <a:t>猜想，在导致知识扩张的所有过程中，都要涉及“</a:t>
            </a:r>
            <a:r>
              <a:rPr lang="zh-CN" altLang="en-US" b="1" dirty="0">
                <a:solidFill>
                  <a:srgbClr val="0070C0"/>
                </a:solidFill>
                <a:latin typeface="楷体" panose="02010609060101010101" pitchFamily="49" charset="-122"/>
                <a:ea typeface="楷体" panose="02010609060101010101" pitchFamily="49" charset="-122"/>
              </a:rPr>
              <a:t>盲目</a:t>
            </a:r>
            <a:r>
              <a:rPr lang="en-US" altLang="zh-CN" b="1" dirty="0">
                <a:solidFill>
                  <a:srgbClr val="0070C0"/>
                </a:solidFill>
                <a:latin typeface="楷体" panose="02010609060101010101" pitchFamily="49" charset="-122"/>
                <a:ea typeface="楷体" panose="02010609060101010101" pitchFamily="49" charset="-122"/>
              </a:rPr>
              <a:t>——</a:t>
            </a:r>
            <a:r>
              <a:rPr lang="zh-CN" altLang="en-US" b="1" dirty="0">
                <a:solidFill>
                  <a:srgbClr val="0070C0"/>
                </a:solidFill>
                <a:latin typeface="楷体" panose="02010609060101010101" pitchFamily="49" charset="-122"/>
                <a:ea typeface="楷体" panose="02010609060101010101" pitchFamily="49" charset="-122"/>
              </a:rPr>
              <a:t>变化</a:t>
            </a:r>
            <a:r>
              <a:rPr lang="en-US" altLang="zh-CN" b="1" dirty="0">
                <a:solidFill>
                  <a:srgbClr val="0070C0"/>
                </a:solidFill>
                <a:latin typeface="楷体" panose="02010609060101010101" pitchFamily="49" charset="-122"/>
                <a:ea typeface="楷体" panose="02010609060101010101" pitchFamily="49" charset="-122"/>
              </a:rPr>
              <a:t>——</a:t>
            </a:r>
            <a:r>
              <a:rPr lang="zh-CN" altLang="en-US" b="1" dirty="0">
                <a:solidFill>
                  <a:srgbClr val="0070C0"/>
                </a:solidFill>
                <a:latin typeface="楷体" panose="02010609060101010101" pitchFamily="49" charset="-122"/>
                <a:ea typeface="楷体" panose="02010609060101010101" pitchFamily="49" charset="-122"/>
              </a:rPr>
              <a:t>选择</a:t>
            </a:r>
            <a:r>
              <a:rPr lang="en-US" altLang="zh-CN" b="1" dirty="0">
                <a:solidFill>
                  <a:srgbClr val="0070C0"/>
                </a:solidFill>
                <a:latin typeface="楷体" panose="02010609060101010101" pitchFamily="49" charset="-122"/>
                <a:ea typeface="楷体" panose="02010609060101010101" pitchFamily="49" charset="-122"/>
              </a:rPr>
              <a:t>——</a:t>
            </a:r>
            <a:r>
              <a:rPr lang="zh-CN" altLang="en-US" b="1" dirty="0">
                <a:solidFill>
                  <a:srgbClr val="0070C0"/>
                </a:solidFill>
                <a:latin typeface="楷体" panose="02010609060101010101" pitchFamily="49" charset="-122"/>
                <a:ea typeface="楷体" panose="02010609060101010101" pitchFamily="49" charset="-122"/>
              </a:rPr>
              <a:t>幸存</a:t>
            </a:r>
            <a:r>
              <a:rPr lang="zh-CN" altLang="en-US" b="1" dirty="0">
                <a:latin typeface="楷体" panose="02010609060101010101" pitchFamily="49" charset="-122"/>
                <a:ea typeface="楷体" panose="02010609060101010101" pitchFamily="49" charset="-122"/>
              </a:rPr>
              <a:t>”的过程</a:t>
            </a:r>
            <a:br>
              <a:rPr lang="zh-CN" altLang="en-US" dirty="0"/>
            </a:br>
            <a:endParaRPr lang="zh-CN" altLang="en-US" dirty="0"/>
          </a:p>
          <a:p>
            <a:endParaRPr lang="zh-CN" altLang="en-US" dirty="0"/>
          </a:p>
        </p:txBody>
      </p:sp>
    </p:spTree>
    <p:extLst>
      <p:ext uri="{BB962C8B-B14F-4D97-AF65-F5344CB8AC3E}">
        <p14:creationId xmlns:p14="http://schemas.microsoft.com/office/powerpoint/2010/main" val="1501800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交叉操作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实值交叉</a:t>
            </a:r>
            <a:endParaRPr lang="en-US" altLang="zh-CN" sz="2800" b="1" dirty="0">
              <a:latin typeface="楷体" panose="02010609060101010101" pitchFamily="49" charset="-122"/>
              <a:ea typeface="楷体" panose="02010609060101010101" pitchFamily="49" charset="-122"/>
            </a:endParaRPr>
          </a:p>
          <a:p>
            <a:pPr lvl="2">
              <a:lnSpc>
                <a:spcPct val="130000"/>
              </a:lnSpc>
            </a:pPr>
            <a:r>
              <a:rPr lang="zh-CN" altLang="en-US" sz="2400" b="1" dirty="0">
                <a:latin typeface="楷体" panose="02010609060101010101" pitchFamily="49" charset="-122"/>
                <a:ea typeface="楷体" panose="02010609060101010101" pitchFamily="49" charset="-122"/>
              </a:rPr>
              <a:t>实值交叉是在实数编码情况下所采用的交叉操作，主要包括离散交叉和算术交叉</a:t>
            </a:r>
          </a:p>
          <a:p>
            <a:pPr lvl="2"/>
            <a:r>
              <a:rPr lang="zh-CN" altLang="en-US" sz="2400" b="1" dirty="0">
                <a:solidFill>
                  <a:srgbClr val="C00000"/>
                </a:solidFill>
                <a:latin typeface="Times New Roman" panose="02020603050405020304" pitchFamily="18" charset="0"/>
                <a:ea typeface="楷体" panose="02010609060101010101" pitchFamily="49" charset="-122"/>
              </a:rPr>
              <a:t>离散交叉</a:t>
            </a:r>
            <a:endParaRPr lang="en-US" altLang="zh-CN" sz="2400" b="1" dirty="0">
              <a:solidFill>
                <a:srgbClr val="C00000"/>
              </a:solidFill>
              <a:latin typeface="Times New Roman" panose="02020603050405020304" pitchFamily="18" charset="0"/>
              <a:ea typeface="楷体" panose="02010609060101010101" pitchFamily="49" charset="-122"/>
            </a:endParaRPr>
          </a:p>
          <a:p>
            <a:pPr lvl="3"/>
            <a:r>
              <a:rPr lang="zh-CN" altLang="fr-FR" sz="2400" b="1" dirty="0">
                <a:solidFill>
                  <a:srgbClr val="FF0000"/>
                </a:solidFill>
                <a:latin typeface="Times New Roman" panose="02020603050405020304" pitchFamily="18" charset="0"/>
                <a:ea typeface="楷体" panose="02010609060101010101" pitchFamily="49" charset="-122"/>
              </a:rPr>
              <a:t>例</a:t>
            </a:r>
            <a:r>
              <a:rPr lang="fr-FR" altLang="zh-CN" sz="2400" b="1" dirty="0">
                <a:solidFill>
                  <a:srgbClr val="CC0066"/>
                </a:solidFill>
                <a:latin typeface="Times New Roman" panose="02020603050405020304" pitchFamily="18" charset="0"/>
                <a:ea typeface="楷体" panose="02010609060101010101" pitchFamily="49" charset="-122"/>
              </a:rPr>
              <a:t> </a:t>
            </a:r>
            <a:r>
              <a:rPr lang="zh-CN" altLang="fr-FR" sz="2400" b="1" dirty="0">
                <a:solidFill>
                  <a:srgbClr val="000000"/>
                </a:solidFill>
                <a:latin typeface="Times New Roman" panose="02020603050405020304" pitchFamily="18" charset="0"/>
                <a:ea typeface="楷体" panose="02010609060101010101" pitchFamily="49" charset="-122"/>
              </a:rPr>
              <a:t>设有两个父代个体向量</a:t>
            </a:r>
            <a:r>
              <a:rPr lang="fr-FR" altLang="zh-CN" sz="2400" b="1" dirty="0">
                <a:solidFill>
                  <a:srgbClr val="000000"/>
                </a:solidFill>
                <a:latin typeface="Times New Roman" panose="02020603050405020304" pitchFamily="18" charset="0"/>
                <a:ea typeface="楷体" panose="02010609060101010101" pitchFamily="49" charset="-122"/>
              </a:rPr>
              <a:t>A=20 16 19 </a:t>
            </a:r>
            <a:r>
              <a:rPr lang="fr-FR" altLang="zh-CN" sz="2400" b="1" dirty="0">
                <a:solidFill>
                  <a:srgbClr val="FF0000"/>
                </a:solidFill>
                <a:latin typeface="Times New Roman" panose="02020603050405020304" pitchFamily="18" charset="0"/>
                <a:ea typeface="楷体" panose="02010609060101010101" pitchFamily="49" charset="-122"/>
              </a:rPr>
              <a:t>32 18 26</a:t>
            </a:r>
            <a:r>
              <a:rPr lang="zh-CN" altLang="fr-FR" sz="2400" b="1" dirty="0">
                <a:solidFill>
                  <a:srgbClr val="000000"/>
                </a:solidFill>
                <a:latin typeface="Times New Roman" panose="02020603050405020304" pitchFamily="18" charset="0"/>
                <a:ea typeface="楷体" panose="02010609060101010101" pitchFamily="49" charset="-122"/>
              </a:rPr>
              <a:t>和</a:t>
            </a:r>
            <a:r>
              <a:rPr lang="fr-FR" altLang="zh-CN" sz="2400" b="1" dirty="0">
                <a:solidFill>
                  <a:srgbClr val="000000"/>
                </a:solidFill>
                <a:latin typeface="Times New Roman" panose="02020603050405020304" pitchFamily="18" charset="0"/>
                <a:ea typeface="楷体" panose="02010609060101010101" pitchFamily="49" charset="-122"/>
              </a:rPr>
              <a:t>B=36 25 38 </a:t>
            </a:r>
            <a:r>
              <a:rPr lang="fr-FR" altLang="zh-CN" sz="2400" b="1" dirty="0">
                <a:solidFill>
                  <a:srgbClr val="FF0000"/>
                </a:solidFill>
                <a:latin typeface="Times New Roman" panose="02020603050405020304" pitchFamily="18" charset="0"/>
                <a:ea typeface="楷体" panose="02010609060101010101" pitchFamily="49" charset="-122"/>
              </a:rPr>
              <a:t>12 21 30</a:t>
            </a:r>
            <a:r>
              <a:rPr lang="zh-CN" altLang="fr-FR" sz="2400" b="1" dirty="0">
                <a:solidFill>
                  <a:srgbClr val="000000"/>
                </a:solidFill>
                <a:latin typeface="Times New Roman" panose="02020603050405020304" pitchFamily="18" charset="0"/>
                <a:ea typeface="楷体" panose="02010609060101010101" pitchFamily="49" charset="-122"/>
              </a:rPr>
              <a:t>，若随机选择对</a:t>
            </a:r>
            <a:r>
              <a:rPr lang="zh-CN" altLang="fr-FR" sz="2400" b="1" dirty="0">
                <a:solidFill>
                  <a:srgbClr val="A50021"/>
                </a:solidFill>
                <a:latin typeface="Times New Roman" panose="02020603050405020304" pitchFamily="18" charset="0"/>
                <a:ea typeface="楷体" panose="02010609060101010101" pitchFamily="49" charset="-122"/>
              </a:rPr>
              <a:t>第</a:t>
            </a:r>
            <a:r>
              <a:rPr lang="fr-FR" altLang="zh-CN" sz="2400" b="1" dirty="0">
                <a:solidFill>
                  <a:srgbClr val="A50021"/>
                </a:solidFill>
                <a:latin typeface="Times New Roman" panose="02020603050405020304" pitchFamily="18" charset="0"/>
                <a:ea typeface="楷体" panose="02010609060101010101" pitchFamily="49" charset="-122"/>
              </a:rPr>
              <a:t>3</a:t>
            </a:r>
            <a:r>
              <a:rPr lang="zh-CN" altLang="fr-FR" sz="2400" b="1" dirty="0">
                <a:solidFill>
                  <a:srgbClr val="A50021"/>
                </a:solidFill>
                <a:latin typeface="Times New Roman" panose="02020603050405020304" pitchFamily="18" charset="0"/>
                <a:ea typeface="楷体" panose="02010609060101010101" pitchFamily="49" charset="-122"/>
              </a:rPr>
              <a:t>个分量</a:t>
            </a:r>
            <a:r>
              <a:rPr lang="zh-CN" altLang="fr-FR" sz="2400" b="1" dirty="0">
                <a:solidFill>
                  <a:srgbClr val="000000"/>
                </a:solidFill>
                <a:latin typeface="Times New Roman" panose="02020603050405020304" pitchFamily="18" charset="0"/>
                <a:ea typeface="楷体" panose="02010609060101010101" pitchFamily="49" charset="-122"/>
              </a:rPr>
              <a:t>以后的所有分量进行交叉，则交叉后两个新的个体向量是：</a:t>
            </a:r>
          </a:p>
          <a:p>
            <a:pPr marL="457200" lvl="1" indent="536575" fontAlgn="base">
              <a:spcBef>
                <a:spcPct val="20000"/>
              </a:spcBef>
              <a:spcAft>
                <a:spcPct val="0"/>
              </a:spcAft>
              <a:buNone/>
            </a:pPr>
            <a:r>
              <a:rPr lang="fr-FR" altLang="zh-CN" b="1" dirty="0">
                <a:solidFill>
                  <a:srgbClr val="000000"/>
                </a:solidFill>
                <a:latin typeface="Times New Roman" panose="02020603050405020304" pitchFamily="18" charset="0"/>
                <a:ea typeface="楷体" panose="02010609060101010101" pitchFamily="49" charset="-122"/>
              </a:rPr>
              <a:t>             A’= 20 16 19</a:t>
            </a:r>
            <a:r>
              <a:rPr lang="fr-FR" altLang="zh-CN" b="1" dirty="0">
                <a:solidFill>
                  <a:srgbClr val="0000CC"/>
                </a:solidFill>
                <a:latin typeface="Times New Roman" panose="02020603050405020304" pitchFamily="18" charset="0"/>
                <a:ea typeface="楷体" panose="02010609060101010101" pitchFamily="49" charset="-122"/>
              </a:rPr>
              <a:t> </a:t>
            </a:r>
            <a:r>
              <a:rPr lang="fr-FR" altLang="zh-CN" b="1" dirty="0">
                <a:solidFill>
                  <a:srgbClr val="FF33CC"/>
                </a:solidFill>
                <a:latin typeface="Times New Roman" panose="02020603050405020304" pitchFamily="18" charset="0"/>
                <a:ea typeface="楷体" panose="02010609060101010101" pitchFamily="49" charset="-122"/>
              </a:rPr>
              <a:t>12</a:t>
            </a:r>
            <a:r>
              <a:rPr lang="fr-FR" altLang="zh-CN" b="1" dirty="0">
                <a:solidFill>
                  <a:srgbClr val="0000CC"/>
                </a:solidFill>
                <a:latin typeface="Times New Roman" panose="02020603050405020304" pitchFamily="18" charset="0"/>
                <a:ea typeface="楷体" panose="02010609060101010101" pitchFamily="49" charset="-122"/>
              </a:rPr>
              <a:t> </a:t>
            </a:r>
            <a:r>
              <a:rPr lang="fr-FR" altLang="zh-CN" b="1" dirty="0">
                <a:solidFill>
                  <a:srgbClr val="FF33CC"/>
                </a:solidFill>
                <a:latin typeface="Times New Roman" panose="02020603050405020304" pitchFamily="18" charset="0"/>
                <a:ea typeface="楷体" panose="02010609060101010101" pitchFamily="49" charset="-122"/>
              </a:rPr>
              <a:t>21</a:t>
            </a:r>
            <a:r>
              <a:rPr lang="fr-FR" altLang="zh-CN" b="1" dirty="0">
                <a:solidFill>
                  <a:srgbClr val="0000CC"/>
                </a:solidFill>
                <a:latin typeface="Times New Roman" panose="02020603050405020304" pitchFamily="18" charset="0"/>
                <a:ea typeface="楷体" panose="02010609060101010101" pitchFamily="49" charset="-122"/>
              </a:rPr>
              <a:t> </a:t>
            </a:r>
            <a:r>
              <a:rPr lang="fr-FR" altLang="zh-CN" b="1" dirty="0">
                <a:solidFill>
                  <a:srgbClr val="FF33CC"/>
                </a:solidFill>
                <a:latin typeface="Times New Roman" panose="02020603050405020304" pitchFamily="18" charset="0"/>
                <a:ea typeface="楷体" panose="02010609060101010101" pitchFamily="49" charset="-122"/>
              </a:rPr>
              <a:t>30</a:t>
            </a:r>
          </a:p>
          <a:p>
            <a:pPr marL="457200" lvl="1" indent="536575" fontAlgn="base">
              <a:spcBef>
                <a:spcPct val="20000"/>
              </a:spcBef>
              <a:spcAft>
                <a:spcPct val="0"/>
              </a:spcAft>
              <a:buNone/>
            </a:pPr>
            <a:r>
              <a:rPr lang="fr-FR" altLang="zh-CN" b="1" dirty="0">
                <a:solidFill>
                  <a:srgbClr val="000000"/>
                </a:solidFill>
                <a:latin typeface="Times New Roman" panose="02020603050405020304" pitchFamily="18" charset="0"/>
                <a:ea typeface="楷体" panose="02010609060101010101" pitchFamily="49" charset="-122"/>
              </a:rPr>
              <a:t>             B’= 36 25 38</a:t>
            </a:r>
            <a:r>
              <a:rPr lang="fr-FR" altLang="zh-CN" b="1" dirty="0">
                <a:solidFill>
                  <a:srgbClr val="0000CC"/>
                </a:solidFill>
                <a:latin typeface="Times New Roman" panose="02020603050405020304" pitchFamily="18" charset="0"/>
                <a:ea typeface="楷体" panose="02010609060101010101" pitchFamily="49" charset="-122"/>
              </a:rPr>
              <a:t> </a:t>
            </a:r>
            <a:r>
              <a:rPr lang="fr-FR" altLang="zh-CN" b="1" dirty="0">
                <a:solidFill>
                  <a:srgbClr val="FF33CC"/>
                </a:solidFill>
                <a:latin typeface="Times New Roman" panose="02020603050405020304" pitchFamily="18" charset="0"/>
                <a:ea typeface="楷体" panose="02010609060101010101" pitchFamily="49" charset="-122"/>
              </a:rPr>
              <a:t>32</a:t>
            </a:r>
            <a:r>
              <a:rPr lang="fr-FR" altLang="zh-CN" b="1" dirty="0">
                <a:solidFill>
                  <a:srgbClr val="0000CC"/>
                </a:solidFill>
                <a:latin typeface="Times New Roman" panose="02020603050405020304" pitchFamily="18" charset="0"/>
                <a:ea typeface="楷体" panose="02010609060101010101" pitchFamily="49" charset="-122"/>
              </a:rPr>
              <a:t> </a:t>
            </a:r>
            <a:r>
              <a:rPr lang="fr-FR" altLang="zh-CN" b="1" dirty="0">
                <a:solidFill>
                  <a:srgbClr val="FF33CC"/>
                </a:solidFill>
                <a:latin typeface="Times New Roman" panose="02020603050405020304" pitchFamily="18" charset="0"/>
                <a:ea typeface="楷体" panose="02010609060101010101" pitchFamily="49" charset="-122"/>
              </a:rPr>
              <a:t>18</a:t>
            </a:r>
            <a:r>
              <a:rPr lang="fr-FR" altLang="zh-CN" b="1" dirty="0">
                <a:solidFill>
                  <a:srgbClr val="0000CC"/>
                </a:solidFill>
                <a:latin typeface="Times New Roman" panose="02020603050405020304" pitchFamily="18" charset="0"/>
                <a:ea typeface="楷体" panose="02010609060101010101" pitchFamily="49" charset="-122"/>
              </a:rPr>
              <a:t> </a:t>
            </a:r>
            <a:r>
              <a:rPr lang="fr-FR" altLang="zh-CN" b="1" dirty="0">
                <a:solidFill>
                  <a:srgbClr val="FF33CC"/>
                </a:solidFill>
                <a:latin typeface="Times New Roman" panose="02020603050405020304" pitchFamily="18" charset="0"/>
                <a:ea typeface="楷体" panose="02010609060101010101" pitchFamily="49" charset="-122"/>
              </a:rPr>
              <a:t>26</a:t>
            </a:r>
          </a:p>
          <a:p>
            <a:pPr lvl="2" fontAlgn="base">
              <a:spcAft>
                <a:spcPct val="0"/>
              </a:spcAft>
            </a:pPr>
            <a:r>
              <a:rPr lang="zh-CN" altLang="en-US" sz="2400" b="1" dirty="0">
                <a:solidFill>
                  <a:srgbClr val="C00000"/>
                </a:solidFill>
                <a:latin typeface="Times New Roman" panose="02020603050405020304" pitchFamily="18" charset="0"/>
                <a:ea typeface="楷体" panose="02010609060101010101" pitchFamily="49" charset="-122"/>
              </a:rPr>
              <a:t>算术交叉</a:t>
            </a:r>
            <a:endParaRPr lang="en-US" altLang="zh-CN" sz="2400" b="1" dirty="0">
              <a:solidFill>
                <a:srgbClr val="C00000"/>
              </a:solidFill>
              <a:latin typeface="Times New Roman" panose="02020603050405020304" pitchFamily="18" charset="0"/>
              <a:ea typeface="楷体" panose="02010609060101010101" pitchFamily="49" charset="-122"/>
            </a:endParaRPr>
          </a:p>
          <a:p>
            <a:pPr lvl="3" fontAlgn="base">
              <a:spcBef>
                <a:spcPct val="20000"/>
              </a:spcBef>
              <a:spcAft>
                <a:spcPct val="0"/>
              </a:spcAft>
            </a:pPr>
            <a:r>
              <a:rPr lang="zh-CN" altLang="en-US" sz="2400" b="1" dirty="0">
                <a:solidFill>
                  <a:srgbClr val="000000"/>
                </a:solidFill>
                <a:latin typeface="Times New Roman" panose="02020603050405020304" pitchFamily="18" charset="0"/>
                <a:ea typeface="楷体" panose="02010609060101010101" pitchFamily="49" charset="-122"/>
              </a:rPr>
              <a:t>由两个个体的线性组合而产生出两个新的个体</a:t>
            </a:r>
            <a:endParaRPr lang="en-US" altLang="zh-CN" sz="2400" b="1" dirty="0">
              <a:solidFill>
                <a:srgbClr val="000000"/>
              </a:solidFill>
              <a:latin typeface="Times New Roman" panose="02020603050405020304" pitchFamily="18" charset="0"/>
              <a:ea typeface="楷体" panose="02010609060101010101" pitchFamily="49" charset="-122"/>
            </a:endParaRPr>
          </a:p>
          <a:p>
            <a:pPr lvl="2">
              <a:lnSpc>
                <a:spcPct val="130000"/>
              </a:lnSpc>
            </a:pPr>
            <a:endParaRPr lang="zh-CN" altLang="en-US" sz="24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132913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7" dur="500"/>
                                        <p:tgtEl>
                                          <p:spTgt spid="16">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10" dur="500"/>
                                        <p:tgtEl>
                                          <p:spTgt spid="16">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13" dur="500"/>
                                        <p:tgtEl>
                                          <p:spTgt spid="16">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16" dur="500"/>
                                        <p:tgtEl>
                                          <p:spTgt spid="16">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7" end="7"/>
                                            </p:txEl>
                                          </p:spTgt>
                                        </p:tgtEl>
                                        <p:attrNameLst>
                                          <p:attrName>style.visibility</p:attrName>
                                        </p:attrNameLst>
                                      </p:cBhvr>
                                      <p:to>
                                        <p:strVal val="visible"/>
                                      </p:to>
                                    </p:set>
                                    <p:animEffect transition="in" filter="fade">
                                      <p:cBhvr>
                                        <p:cTn id="21" dur="500"/>
                                        <p:tgtEl>
                                          <p:spTgt spid="1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8" end="8"/>
                                            </p:txEl>
                                          </p:spTgt>
                                        </p:tgtEl>
                                        <p:attrNameLst>
                                          <p:attrName>style.visibility</p:attrName>
                                        </p:attrNameLst>
                                      </p:cBhvr>
                                      <p:to>
                                        <p:strVal val="visible"/>
                                      </p:to>
                                    </p:set>
                                    <p:animEffect transition="in" filter="fade">
                                      <p:cBhvr>
                                        <p:cTn id="24"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交叉操作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实值交叉</a:t>
            </a:r>
            <a:endParaRPr lang="en-US" altLang="zh-CN" sz="2800" b="1" dirty="0">
              <a:latin typeface="楷体" panose="02010609060101010101" pitchFamily="49" charset="-122"/>
              <a:ea typeface="楷体" panose="02010609060101010101" pitchFamily="49" charset="-122"/>
            </a:endParaRPr>
          </a:p>
          <a:p>
            <a:pPr lvl="2">
              <a:lnSpc>
                <a:spcPct val="130000"/>
              </a:lnSpc>
            </a:pPr>
            <a:r>
              <a:rPr lang="zh-CN" altLang="en-US" sz="2400" b="1" dirty="0">
                <a:latin typeface="楷体" panose="02010609060101010101" pitchFamily="49" charset="-122"/>
                <a:ea typeface="楷体" panose="02010609060101010101" pitchFamily="49" charset="-122"/>
              </a:rPr>
              <a:t>修正：</a:t>
            </a:r>
            <a:endParaRPr lang="en-US" altLang="zh-CN" sz="2400" b="1" dirty="0">
              <a:latin typeface="楷体" panose="02010609060101010101" pitchFamily="49" charset="-122"/>
              <a:ea typeface="楷体" panose="02010609060101010101" pitchFamily="49" charset="-122"/>
            </a:endParaRPr>
          </a:p>
          <a:p>
            <a:pPr lvl="3">
              <a:lnSpc>
                <a:spcPct val="130000"/>
              </a:lnSpc>
            </a:pPr>
            <a:endParaRPr lang="zh-CN" altLang="en-US" sz="2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7" name="Rectangle 2">
            <a:extLst>
              <a:ext uri="{FF2B5EF4-FFF2-40B4-BE49-F238E27FC236}">
                <a16:creationId xmlns:a16="http://schemas.microsoft.com/office/drawing/2014/main" id="{19F9786A-0D96-4766-AC94-BAF8AB4EF94F}"/>
              </a:ext>
            </a:extLst>
          </p:cNvPr>
          <p:cNvSpPr>
            <a:spLocks noChangeArrowheads="1"/>
          </p:cNvSpPr>
          <p:nvPr/>
        </p:nvSpPr>
        <p:spPr bwMode="auto">
          <a:xfrm>
            <a:off x="5600700" y="3035157"/>
            <a:ext cx="1447800" cy="10668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 name="Group 6">
            <a:extLst>
              <a:ext uri="{FF2B5EF4-FFF2-40B4-BE49-F238E27FC236}">
                <a16:creationId xmlns:a16="http://schemas.microsoft.com/office/drawing/2014/main" id="{E54350B8-CD5A-4E6D-988B-6F8074911828}"/>
              </a:ext>
            </a:extLst>
          </p:cNvPr>
          <p:cNvGrpSpPr>
            <a:grpSpLocks/>
          </p:cNvGrpSpPr>
          <p:nvPr/>
        </p:nvGrpSpPr>
        <p:grpSpPr bwMode="auto">
          <a:xfrm>
            <a:off x="3543300" y="3035157"/>
            <a:ext cx="5105400" cy="1112838"/>
            <a:chOff x="1200" y="1776"/>
            <a:chExt cx="3216" cy="701"/>
          </a:xfrm>
        </p:grpSpPr>
        <p:graphicFrame>
          <p:nvGraphicFramePr>
            <p:cNvPr id="10" name="Object 7">
              <a:extLst>
                <a:ext uri="{FF2B5EF4-FFF2-40B4-BE49-F238E27FC236}">
                  <a16:creationId xmlns:a16="http://schemas.microsoft.com/office/drawing/2014/main" id="{516A166C-7B1F-455B-A05E-3BE18C72E575}"/>
                </a:ext>
              </a:extLst>
            </p:cNvPr>
            <p:cNvGraphicFramePr>
              <a:graphicFrameLocks noChangeAspect="1"/>
            </p:cNvGraphicFramePr>
            <p:nvPr/>
          </p:nvGraphicFramePr>
          <p:xfrm>
            <a:off x="1200" y="1776"/>
            <a:ext cx="3168" cy="356"/>
          </p:xfrm>
          <a:graphic>
            <a:graphicData uri="http://schemas.openxmlformats.org/presentationml/2006/ole">
              <mc:AlternateContent xmlns:mc="http://schemas.openxmlformats.org/markup-compatibility/2006">
                <mc:Choice xmlns:v="urn:schemas-microsoft-com:vml" Requires="v">
                  <p:oleObj spid="_x0000_s9390" r:id="rId4" imgW="2540000" imgH="254000" progId="Equation.3">
                    <p:embed/>
                  </p:oleObj>
                </mc:Choice>
                <mc:Fallback>
                  <p:oleObj r:id="rId4" imgW="2540000" imgH="254000" progId="Equation.3">
                    <p:embed/>
                    <p:pic>
                      <p:nvPicPr>
                        <p:cNvPr id="529415" name="Object 7">
                          <a:extLst>
                            <a:ext uri="{FF2B5EF4-FFF2-40B4-BE49-F238E27FC236}">
                              <a16:creationId xmlns:a16="http://schemas.microsoft.com/office/drawing/2014/main" id="{FC1AAF64-9520-4CAF-9B02-168E98FE9D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1776"/>
                          <a:ext cx="3168" cy="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8">
              <a:extLst>
                <a:ext uri="{FF2B5EF4-FFF2-40B4-BE49-F238E27FC236}">
                  <a16:creationId xmlns:a16="http://schemas.microsoft.com/office/drawing/2014/main" id="{C26F1F05-72CF-4180-A25C-47BCD6198125}"/>
                </a:ext>
              </a:extLst>
            </p:cNvPr>
            <p:cNvGraphicFramePr>
              <a:graphicFrameLocks noChangeAspect="1"/>
            </p:cNvGraphicFramePr>
            <p:nvPr/>
          </p:nvGraphicFramePr>
          <p:xfrm>
            <a:off x="1200" y="2130"/>
            <a:ext cx="3216" cy="347"/>
          </p:xfrm>
          <a:graphic>
            <a:graphicData uri="http://schemas.openxmlformats.org/presentationml/2006/ole">
              <mc:AlternateContent xmlns:mc="http://schemas.openxmlformats.org/markup-compatibility/2006">
                <mc:Choice xmlns:v="urn:schemas-microsoft-com:vml" Requires="v">
                  <p:oleObj spid="_x0000_s9391" r:id="rId6" imgW="2540000" imgH="254000" progId="Equation.3">
                    <p:embed/>
                  </p:oleObj>
                </mc:Choice>
                <mc:Fallback>
                  <p:oleObj r:id="rId6" imgW="2540000" imgH="254000" progId="Equation.3">
                    <p:embed/>
                    <p:pic>
                      <p:nvPicPr>
                        <p:cNvPr id="529416" name="Object 8">
                          <a:extLst>
                            <a:ext uri="{FF2B5EF4-FFF2-40B4-BE49-F238E27FC236}">
                              <a16:creationId xmlns:a16="http://schemas.microsoft.com/office/drawing/2014/main" id="{E36D73B6-D3C6-484F-B4D2-3274969511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0" y="2130"/>
                          <a:ext cx="3216"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10">
            <a:extLst>
              <a:ext uri="{FF2B5EF4-FFF2-40B4-BE49-F238E27FC236}">
                <a16:creationId xmlns:a16="http://schemas.microsoft.com/office/drawing/2014/main" id="{6B8495C2-D402-4736-8BA1-40BCCCBDF93F}"/>
              </a:ext>
            </a:extLst>
          </p:cNvPr>
          <p:cNvGrpSpPr>
            <a:grpSpLocks/>
          </p:cNvGrpSpPr>
          <p:nvPr/>
        </p:nvGrpSpPr>
        <p:grpSpPr bwMode="auto">
          <a:xfrm>
            <a:off x="3543300" y="4667107"/>
            <a:ext cx="5105400" cy="1187450"/>
            <a:chOff x="1200" y="2804"/>
            <a:chExt cx="3216" cy="748"/>
          </a:xfrm>
        </p:grpSpPr>
        <p:sp>
          <p:nvSpPr>
            <p:cNvPr id="13" name="Rectangle 11">
              <a:extLst>
                <a:ext uri="{FF2B5EF4-FFF2-40B4-BE49-F238E27FC236}">
                  <a16:creationId xmlns:a16="http://schemas.microsoft.com/office/drawing/2014/main" id="{1A8A3DA6-910F-45D5-AF6A-0F350807D31F}"/>
                </a:ext>
              </a:extLst>
            </p:cNvPr>
            <p:cNvSpPr>
              <a:spLocks noChangeArrowheads="1"/>
            </p:cNvSpPr>
            <p:nvPr/>
          </p:nvSpPr>
          <p:spPr bwMode="auto">
            <a:xfrm>
              <a:off x="2496" y="2832"/>
              <a:ext cx="912" cy="67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 name="Object 12">
              <a:extLst>
                <a:ext uri="{FF2B5EF4-FFF2-40B4-BE49-F238E27FC236}">
                  <a16:creationId xmlns:a16="http://schemas.microsoft.com/office/drawing/2014/main" id="{1B41880A-B199-4490-9FC4-8FCB39C461DA}"/>
                </a:ext>
              </a:extLst>
            </p:cNvPr>
            <p:cNvGraphicFramePr>
              <a:graphicFrameLocks noChangeAspect="1"/>
            </p:cNvGraphicFramePr>
            <p:nvPr/>
          </p:nvGraphicFramePr>
          <p:xfrm>
            <a:off x="1200" y="2804"/>
            <a:ext cx="3168" cy="331"/>
          </p:xfrm>
          <a:graphic>
            <a:graphicData uri="http://schemas.openxmlformats.org/presentationml/2006/ole">
              <mc:AlternateContent xmlns:mc="http://schemas.openxmlformats.org/markup-compatibility/2006">
                <mc:Choice xmlns:v="urn:schemas-microsoft-com:vml" Requires="v">
                  <p:oleObj spid="_x0000_s9392" r:id="rId8" imgW="2578100" imgH="254000" progId="Equation.3">
                    <p:embed/>
                  </p:oleObj>
                </mc:Choice>
                <mc:Fallback>
                  <p:oleObj r:id="rId8" imgW="2578100" imgH="254000" progId="Equation.3">
                    <p:embed/>
                    <p:pic>
                      <p:nvPicPr>
                        <p:cNvPr id="529420" name="Object 12">
                          <a:extLst>
                            <a:ext uri="{FF2B5EF4-FFF2-40B4-BE49-F238E27FC236}">
                              <a16:creationId xmlns:a16="http://schemas.microsoft.com/office/drawing/2014/main" id="{8805DABE-7BE2-4DC7-B30A-2E508FDE7A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0" y="2804"/>
                          <a:ext cx="3168" cy="3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3">
              <a:extLst>
                <a:ext uri="{FF2B5EF4-FFF2-40B4-BE49-F238E27FC236}">
                  <a16:creationId xmlns:a16="http://schemas.microsoft.com/office/drawing/2014/main" id="{3DDBC0DB-533B-4FB5-98C0-6157D0575433}"/>
                </a:ext>
              </a:extLst>
            </p:cNvPr>
            <p:cNvGraphicFramePr>
              <a:graphicFrameLocks noChangeAspect="1"/>
            </p:cNvGraphicFramePr>
            <p:nvPr/>
          </p:nvGraphicFramePr>
          <p:xfrm>
            <a:off x="1200" y="3232"/>
            <a:ext cx="3216" cy="320"/>
          </p:xfrm>
          <a:graphic>
            <a:graphicData uri="http://schemas.openxmlformats.org/presentationml/2006/ole">
              <mc:AlternateContent xmlns:mc="http://schemas.openxmlformats.org/markup-compatibility/2006">
                <mc:Choice xmlns:v="urn:schemas-microsoft-com:vml" Requires="v">
                  <p:oleObj spid="_x0000_s9393" r:id="rId10" imgW="2590800" imgH="254000" progId="Equation.3">
                    <p:embed/>
                  </p:oleObj>
                </mc:Choice>
                <mc:Fallback>
                  <p:oleObj r:id="rId10" imgW="2590800" imgH="254000" progId="Equation.3">
                    <p:embed/>
                    <p:pic>
                      <p:nvPicPr>
                        <p:cNvPr id="529421" name="Object 13">
                          <a:extLst>
                            <a:ext uri="{FF2B5EF4-FFF2-40B4-BE49-F238E27FC236}">
                              <a16:creationId xmlns:a16="http://schemas.microsoft.com/office/drawing/2014/main" id="{4FDD4B70-7DD2-4817-9453-241CF3BE7C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0" y="3232"/>
                          <a:ext cx="3216"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AutoShape 15">
            <a:extLst>
              <a:ext uri="{FF2B5EF4-FFF2-40B4-BE49-F238E27FC236}">
                <a16:creationId xmlns:a16="http://schemas.microsoft.com/office/drawing/2014/main" id="{5017B570-54AD-4C8D-B20E-8CF1231FB195}"/>
              </a:ext>
            </a:extLst>
          </p:cNvPr>
          <p:cNvSpPr>
            <a:spLocks noChangeArrowheads="1"/>
          </p:cNvSpPr>
          <p:nvPr/>
        </p:nvSpPr>
        <p:spPr bwMode="auto">
          <a:xfrm>
            <a:off x="2705100" y="3492357"/>
            <a:ext cx="533400" cy="1828800"/>
          </a:xfrm>
          <a:prstGeom prst="curvedRightArrow">
            <a:avLst>
              <a:gd name="adj1" fmla="val 68571"/>
              <a:gd name="adj2" fmla="val 137143"/>
              <a:gd name="adj3" fmla="val 33333"/>
            </a:avLst>
          </a:prstGeom>
          <a:gradFill rotWithShape="0">
            <a:gsLst>
              <a:gs pos="0">
                <a:srgbClr val="A50021"/>
              </a:gs>
              <a:gs pos="100000">
                <a:srgbClr val="FFFFFF"/>
              </a:gs>
            </a:gsLst>
            <a:path path="rect">
              <a:fillToRect l="50000" t="50000" r="50000" b="50000"/>
            </a:path>
          </a:gradFill>
          <a:ln w="95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59421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ppt_x</p:attrName>
                                        </p:attrNameLst>
                                      </p:cBhvr>
                                      <p:tavLst>
                                        <p:tav tm="0">
                                          <p:val>
                                            <p:strVal val="#ppt_x"/>
                                          </p:val>
                                        </p:tav>
                                        <p:tav tm="100000">
                                          <p:val>
                                            <p:strVal val="#ppt_x"/>
                                          </p:val>
                                        </p:tav>
                                      </p:tavLst>
                                    </p:anim>
                                    <p:anim calcmode="lin" valueType="num">
                                      <p:cBhvr>
                                        <p:cTn id="18" dur="500" fill="hold"/>
                                        <p:tgtEl>
                                          <p:spTgt spid="19"/>
                                        </p:tgtEl>
                                        <p:attrNameLst>
                                          <p:attrName>ppt_y</p:attrName>
                                        </p:attrNameLst>
                                      </p:cBhvr>
                                      <p:tavLst>
                                        <p:tav tm="0">
                                          <p:val>
                                            <p:strVal val="#ppt_y-#ppt_h/2"/>
                                          </p:val>
                                        </p:tav>
                                        <p:tav tm="100000">
                                          <p:val>
                                            <p:strVal val="#ppt_y"/>
                                          </p:val>
                                        </p:tav>
                                      </p:tavLst>
                                    </p:anim>
                                    <p:anim calcmode="lin" valueType="num">
                                      <p:cBhvr>
                                        <p:cTn id="19" dur="500" fill="hold"/>
                                        <p:tgtEl>
                                          <p:spTgt spid="19"/>
                                        </p:tgtEl>
                                        <p:attrNameLst>
                                          <p:attrName>ppt_w</p:attrName>
                                        </p:attrNameLst>
                                      </p:cBhvr>
                                      <p:tavLst>
                                        <p:tav tm="0">
                                          <p:val>
                                            <p:strVal val="#ppt_w"/>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交叉操作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buFont typeface="Wingdings" panose="05000000000000000000" pitchFamily="2" charset="2"/>
              <a:buChar char="n"/>
            </a:pPr>
            <a:r>
              <a:rPr lang="zh-CN" altLang="en-US" sz="2800" b="1" dirty="0">
                <a:latin typeface="楷体" panose="02010609060101010101" pitchFamily="49" charset="-122"/>
                <a:ea typeface="楷体" panose="02010609060101010101" pitchFamily="49" charset="-122"/>
              </a:rPr>
              <a:t> 实值交叉</a:t>
            </a:r>
            <a:endParaRPr lang="en-US" altLang="zh-CN" sz="2800" b="1" dirty="0">
              <a:latin typeface="楷体" panose="02010609060101010101" pitchFamily="49" charset="-122"/>
              <a:ea typeface="楷体" panose="02010609060101010101" pitchFamily="49" charset="-122"/>
            </a:endParaRPr>
          </a:p>
          <a:p>
            <a:pPr lvl="2">
              <a:lnSpc>
                <a:spcPct val="130000"/>
              </a:lnSpc>
            </a:pPr>
            <a:r>
              <a:rPr lang="zh-CN" altLang="en-US" sz="2400" b="1" dirty="0">
                <a:latin typeface="楷体" panose="02010609060101010101" pitchFamily="49" charset="-122"/>
                <a:ea typeface="楷体" panose="02010609060101010101" pitchFamily="49" charset="-122"/>
              </a:rPr>
              <a:t>修正：</a:t>
            </a:r>
            <a:endParaRPr lang="en-US" altLang="zh-CN" sz="2400" b="1" dirty="0">
              <a:latin typeface="楷体" panose="02010609060101010101" pitchFamily="49" charset="-122"/>
              <a:ea typeface="楷体" panose="02010609060101010101" pitchFamily="49" charset="-122"/>
            </a:endParaRPr>
          </a:p>
          <a:p>
            <a:pPr lvl="3">
              <a:lnSpc>
                <a:spcPct val="130000"/>
              </a:lnSpc>
            </a:pPr>
            <a:endParaRPr lang="zh-CN" altLang="en-US" sz="2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
        <p:nvSpPr>
          <p:cNvPr id="7" name="Rectangle 2">
            <a:extLst>
              <a:ext uri="{FF2B5EF4-FFF2-40B4-BE49-F238E27FC236}">
                <a16:creationId xmlns:a16="http://schemas.microsoft.com/office/drawing/2014/main" id="{19F9786A-0D96-4766-AC94-BAF8AB4EF94F}"/>
              </a:ext>
            </a:extLst>
          </p:cNvPr>
          <p:cNvSpPr>
            <a:spLocks noChangeArrowheads="1"/>
          </p:cNvSpPr>
          <p:nvPr/>
        </p:nvSpPr>
        <p:spPr bwMode="auto">
          <a:xfrm>
            <a:off x="5600700" y="3035157"/>
            <a:ext cx="1447800" cy="10668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 name="Group 6">
            <a:extLst>
              <a:ext uri="{FF2B5EF4-FFF2-40B4-BE49-F238E27FC236}">
                <a16:creationId xmlns:a16="http://schemas.microsoft.com/office/drawing/2014/main" id="{E54350B8-CD5A-4E6D-988B-6F8074911828}"/>
              </a:ext>
            </a:extLst>
          </p:cNvPr>
          <p:cNvGrpSpPr>
            <a:grpSpLocks/>
          </p:cNvGrpSpPr>
          <p:nvPr/>
        </p:nvGrpSpPr>
        <p:grpSpPr bwMode="auto">
          <a:xfrm>
            <a:off x="3543300" y="3035157"/>
            <a:ext cx="5105400" cy="1112838"/>
            <a:chOff x="1200" y="1776"/>
            <a:chExt cx="3216" cy="701"/>
          </a:xfrm>
        </p:grpSpPr>
        <p:graphicFrame>
          <p:nvGraphicFramePr>
            <p:cNvPr id="10" name="Object 7">
              <a:extLst>
                <a:ext uri="{FF2B5EF4-FFF2-40B4-BE49-F238E27FC236}">
                  <a16:creationId xmlns:a16="http://schemas.microsoft.com/office/drawing/2014/main" id="{516A166C-7B1F-455B-A05E-3BE18C72E575}"/>
                </a:ext>
              </a:extLst>
            </p:cNvPr>
            <p:cNvGraphicFramePr>
              <a:graphicFrameLocks noChangeAspect="1"/>
            </p:cNvGraphicFramePr>
            <p:nvPr/>
          </p:nvGraphicFramePr>
          <p:xfrm>
            <a:off x="1200" y="1776"/>
            <a:ext cx="3168" cy="356"/>
          </p:xfrm>
          <a:graphic>
            <a:graphicData uri="http://schemas.openxmlformats.org/presentationml/2006/ole">
              <mc:AlternateContent xmlns:mc="http://schemas.openxmlformats.org/markup-compatibility/2006">
                <mc:Choice xmlns:v="urn:schemas-microsoft-com:vml" Requires="v">
                  <p:oleObj spid="_x0000_s10414" r:id="rId4" imgW="2540000" imgH="254000" progId="Equation.3">
                    <p:embed/>
                  </p:oleObj>
                </mc:Choice>
                <mc:Fallback>
                  <p:oleObj r:id="rId4" imgW="2540000" imgH="254000" progId="Equation.3">
                    <p:embed/>
                    <p:pic>
                      <p:nvPicPr>
                        <p:cNvPr id="10" name="Object 7">
                          <a:extLst>
                            <a:ext uri="{FF2B5EF4-FFF2-40B4-BE49-F238E27FC236}">
                              <a16:creationId xmlns:a16="http://schemas.microsoft.com/office/drawing/2014/main" id="{516A166C-7B1F-455B-A05E-3BE18C72E5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1776"/>
                          <a:ext cx="3168" cy="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8">
              <a:extLst>
                <a:ext uri="{FF2B5EF4-FFF2-40B4-BE49-F238E27FC236}">
                  <a16:creationId xmlns:a16="http://schemas.microsoft.com/office/drawing/2014/main" id="{C26F1F05-72CF-4180-A25C-47BCD6198125}"/>
                </a:ext>
              </a:extLst>
            </p:cNvPr>
            <p:cNvGraphicFramePr>
              <a:graphicFrameLocks noChangeAspect="1"/>
            </p:cNvGraphicFramePr>
            <p:nvPr/>
          </p:nvGraphicFramePr>
          <p:xfrm>
            <a:off x="1200" y="2130"/>
            <a:ext cx="3216" cy="347"/>
          </p:xfrm>
          <a:graphic>
            <a:graphicData uri="http://schemas.openxmlformats.org/presentationml/2006/ole">
              <mc:AlternateContent xmlns:mc="http://schemas.openxmlformats.org/markup-compatibility/2006">
                <mc:Choice xmlns:v="urn:schemas-microsoft-com:vml" Requires="v">
                  <p:oleObj spid="_x0000_s10415" r:id="rId6" imgW="2540000" imgH="254000" progId="Equation.3">
                    <p:embed/>
                  </p:oleObj>
                </mc:Choice>
                <mc:Fallback>
                  <p:oleObj r:id="rId6" imgW="2540000" imgH="254000" progId="Equation.3">
                    <p:embed/>
                    <p:pic>
                      <p:nvPicPr>
                        <p:cNvPr id="11" name="Object 8">
                          <a:extLst>
                            <a:ext uri="{FF2B5EF4-FFF2-40B4-BE49-F238E27FC236}">
                              <a16:creationId xmlns:a16="http://schemas.microsoft.com/office/drawing/2014/main" id="{C26F1F05-72CF-4180-A25C-47BCD61981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0" y="2130"/>
                          <a:ext cx="3216"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10">
            <a:extLst>
              <a:ext uri="{FF2B5EF4-FFF2-40B4-BE49-F238E27FC236}">
                <a16:creationId xmlns:a16="http://schemas.microsoft.com/office/drawing/2014/main" id="{6B8495C2-D402-4736-8BA1-40BCCCBDF93F}"/>
              </a:ext>
            </a:extLst>
          </p:cNvPr>
          <p:cNvGrpSpPr>
            <a:grpSpLocks/>
          </p:cNvGrpSpPr>
          <p:nvPr/>
        </p:nvGrpSpPr>
        <p:grpSpPr bwMode="auto">
          <a:xfrm>
            <a:off x="3543300" y="4667107"/>
            <a:ext cx="5105400" cy="1187450"/>
            <a:chOff x="1200" y="2804"/>
            <a:chExt cx="3216" cy="748"/>
          </a:xfrm>
        </p:grpSpPr>
        <p:sp>
          <p:nvSpPr>
            <p:cNvPr id="13" name="Rectangle 11">
              <a:extLst>
                <a:ext uri="{FF2B5EF4-FFF2-40B4-BE49-F238E27FC236}">
                  <a16:creationId xmlns:a16="http://schemas.microsoft.com/office/drawing/2014/main" id="{1A8A3DA6-910F-45D5-AF6A-0F350807D31F}"/>
                </a:ext>
              </a:extLst>
            </p:cNvPr>
            <p:cNvSpPr>
              <a:spLocks noChangeArrowheads="1"/>
            </p:cNvSpPr>
            <p:nvPr/>
          </p:nvSpPr>
          <p:spPr bwMode="auto">
            <a:xfrm>
              <a:off x="2496" y="2832"/>
              <a:ext cx="912" cy="67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 name="Object 12">
              <a:extLst>
                <a:ext uri="{FF2B5EF4-FFF2-40B4-BE49-F238E27FC236}">
                  <a16:creationId xmlns:a16="http://schemas.microsoft.com/office/drawing/2014/main" id="{1B41880A-B199-4490-9FC4-8FCB39C461DA}"/>
                </a:ext>
              </a:extLst>
            </p:cNvPr>
            <p:cNvGraphicFramePr>
              <a:graphicFrameLocks noChangeAspect="1"/>
            </p:cNvGraphicFramePr>
            <p:nvPr>
              <p:extLst>
                <p:ext uri="{D42A27DB-BD31-4B8C-83A1-F6EECF244321}">
                  <p14:modId xmlns:p14="http://schemas.microsoft.com/office/powerpoint/2010/main" val="1323430947"/>
                </p:ext>
              </p:extLst>
            </p:nvPr>
          </p:nvGraphicFramePr>
          <p:xfrm>
            <a:off x="1200" y="2804"/>
            <a:ext cx="3168" cy="331"/>
          </p:xfrm>
          <a:graphic>
            <a:graphicData uri="http://schemas.openxmlformats.org/presentationml/2006/ole">
              <mc:AlternateContent xmlns:mc="http://schemas.openxmlformats.org/markup-compatibility/2006">
                <mc:Choice xmlns:v="urn:schemas-microsoft-com:vml" Requires="v">
                  <p:oleObj spid="_x0000_s10416" r:id="rId8" imgW="2578100" imgH="254000" progId="Equation.3">
                    <p:embed/>
                  </p:oleObj>
                </mc:Choice>
                <mc:Fallback>
                  <p:oleObj r:id="rId8" imgW="2578100" imgH="254000" progId="Equation.3">
                    <p:embed/>
                    <p:pic>
                      <p:nvPicPr>
                        <p:cNvPr id="14" name="Object 12">
                          <a:extLst>
                            <a:ext uri="{FF2B5EF4-FFF2-40B4-BE49-F238E27FC236}">
                              <a16:creationId xmlns:a16="http://schemas.microsoft.com/office/drawing/2014/main" id="{1B41880A-B199-4490-9FC4-8FCB39C461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0" y="2804"/>
                          <a:ext cx="3168" cy="3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3">
              <a:extLst>
                <a:ext uri="{FF2B5EF4-FFF2-40B4-BE49-F238E27FC236}">
                  <a16:creationId xmlns:a16="http://schemas.microsoft.com/office/drawing/2014/main" id="{3DDBC0DB-533B-4FB5-98C0-6157D0575433}"/>
                </a:ext>
              </a:extLst>
            </p:cNvPr>
            <p:cNvGraphicFramePr>
              <a:graphicFrameLocks noChangeAspect="1"/>
            </p:cNvGraphicFramePr>
            <p:nvPr/>
          </p:nvGraphicFramePr>
          <p:xfrm>
            <a:off x="1200" y="3232"/>
            <a:ext cx="3216" cy="320"/>
          </p:xfrm>
          <a:graphic>
            <a:graphicData uri="http://schemas.openxmlformats.org/presentationml/2006/ole">
              <mc:AlternateContent xmlns:mc="http://schemas.openxmlformats.org/markup-compatibility/2006">
                <mc:Choice xmlns:v="urn:schemas-microsoft-com:vml" Requires="v">
                  <p:oleObj spid="_x0000_s10417" r:id="rId10" imgW="2590800" imgH="254000" progId="Equation.3">
                    <p:embed/>
                  </p:oleObj>
                </mc:Choice>
                <mc:Fallback>
                  <p:oleObj r:id="rId10" imgW="2590800" imgH="254000" progId="Equation.3">
                    <p:embed/>
                    <p:pic>
                      <p:nvPicPr>
                        <p:cNvPr id="17" name="Object 13">
                          <a:extLst>
                            <a:ext uri="{FF2B5EF4-FFF2-40B4-BE49-F238E27FC236}">
                              <a16:creationId xmlns:a16="http://schemas.microsoft.com/office/drawing/2014/main" id="{3DDBC0DB-533B-4FB5-98C0-6157D05754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0" y="3232"/>
                          <a:ext cx="3216"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AutoShape 15">
            <a:extLst>
              <a:ext uri="{FF2B5EF4-FFF2-40B4-BE49-F238E27FC236}">
                <a16:creationId xmlns:a16="http://schemas.microsoft.com/office/drawing/2014/main" id="{5017B570-54AD-4C8D-B20E-8CF1231FB195}"/>
              </a:ext>
            </a:extLst>
          </p:cNvPr>
          <p:cNvSpPr>
            <a:spLocks noChangeArrowheads="1"/>
          </p:cNvSpPr>
          <p:nvPr/>
        </p:nvSpPr>
        <p:spPr bwMode="auto">
          <a:xfrm>
            <a:off x="2705100" y="3492357"/>
            <a:ext cx="533400" cy="1828800"/>
          </a:xfrm>
          <a:prstGeom prst="curvedRightArrow">
            <a:avLst>
              <a:gd name="adj1" fmla="val 68571"/>
              <a:gd name="adj2" fmla="val 137143"/>
              <a:gd name="adj3" fmla="val 33333"/>
            </a:avLst>
          </a:prstGeom>
          <a:gradFill rotWithShape="0">
            <a:gsLst>
              <a:gs pos="0">
                <a:srgbClr val="A50021"/>
              </a:gs>
              <a:gs pos="100000">
                <a:srgbClr val="FFFFFF"/>
              </a:gs>
            </a:gsLst>
            <a:path path="rect">
              <a:fillToRect l="50000" t="50000" r="50000" b="50000"/>
            </a:path>
          </a:gradFill>
          <a:ln w="9525">
            <a:solidFill>
              <a:srgbClr val="A5002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a:extLst>
              <a:ext uri="{FF2B5EF4-FFF2-40B4-BE49-F238E27FC236}">
                <a16:creationId xmlns:a16="http://schemas.microsoft.com/office/drawing/2014/main" id="{3946892B-2BEF-4E9A-B5D0-D0D5DAA232DC}"/>
              </a:ext>
            </a:extLst>
          </p:cNvPr>
          <p:cNvSpPr/>
          <p:nvPr/>
        </p:nvSpPr>
        <p:spPr>
          <a:xfrm>
            <a:off x="4100672" y="4735911"/>
            <a:ext cx="339475" cy="34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7</a:t>
            </a:r>
            <a:endParaRPr lang="zh-CN" altLang="en-US" sz="2000" dirty="0"/>
          </a:p>
        </p:txBody>
      </p:sp>
      <p:sp>
        <p:nvSpPr>
          <p:cNvPr id="18" name="矩形 17">
            <a:extLst>
              <a:ext uri="{FF2B5EF4-FFF2-40B4-BE49-F238E27FC236}">
                <a16:creationId xmlns:a16="http://schemas.microsoft.com/office/drawing/2014/main" id="{390A75E5-64A0-4127-95C0-29F1A550BBDE}"/>
              </a:ext>
            </a:extLst>
          </p:cNvPr>
          <p:cNvSpPr/>
          <p:nvPr/>
        </p:nvSpPr>
        <p:spPr>
          <a:xfrm>
            <a:off x="7849071" y="4711557"/>
            <a:ext cx="339475" cy="34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6</a:t>
            </a:r>
            <a:endParaRPr lang="zh-CN" altLang="en-US" sz="2000" dirty="0"/>
          </a:p>
        </p:txBody>
      </p:sp>
      <p:sp>
        <p:nvSpPr>
          <p:cNvPr id="20" name="矩形 19">
            <a:extLst>
              <a:ext uri="{FF2B5EF4-FFF2-40B4-BE49-F238E27FC236}">
                <a16:creationId xmlns:a16="http://schemas.microsoft.com/office/drawing/2014/main" id="{196A6920-31D8-4580-9B90-2FD91A12E050}"/>
              </a:ext>
            </a:extLst>
          </p:cNvPr>
          <p:cNvSpPr/>
          <p:nvPr/>
        </p:nvSpPr>
        <p:spPr>
          <a:xfrm>
            <a:off x="8323353" y="4709970"/>
            <a:ext cx="339475" cy="342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5</a:t>
            </a:r>
            <a:endParaRPr lang="zh-CN" altLang="en-US" sz="2000" dirty="0"/>
          </a:p>
        </p:txBody>
      </p:sp>
      <p:sp>
        <p:nvSpPr>
          <p:cNvPr id="21" name="矩形 20">
            <a:extLst>
              <a:ext uri="{FF2B5EF4-FFF2-40B4-BE49-F238E27FC236}">
                <a16:creationId xmlns:a16="http://schemas.microsoft.com/office/drawing/2014/main" id="{38BEE74E-4493-4B40-8377-B88B32A213A5}"/>
              </a:ext>
            </a:extLst>
          </p:cNvPr>
          <p:cNvSpPr/>
          <p:nvPr/>
        </p:nvSpPr>
        <p:spPr>
          <a:xfrm>
            <a:off x="4501793" y="5397063"/>
            <a:ext cx="339475" cy="342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9</a:t>
            </a:r>
            <a:endParaRPr lang="zh-CN" altLang="en-US" sz="2000" dirty="0"/>
          </a:p>
        </p:txBody>
      </p:sp>
      <p:sp>
        <p:nvSpPr>
          <p:cNvPr id="22" name="矩形 21">
            <a:extLst>
              <a:ext uri="{FF2B5EF4-FFF2-40B4-BE49-F238E27FC236}">
                <a16:creationId xmlns:a16="http://schemas.microsoft.com/office/drawing/2014/main" id="{D875D684-1A09-4936-9114-42B4BF1579C5}"/>
              </a:ext>
            </a:extLst>
          </p:cNvPr>
          <p:cNvSpPr/>
          <p:nvPr/>
        </p:nvSpPr>
        <p:spPr>
          <a:xfrm>
            <a:off x="7564092" y="5396314"/>
            <a:ext cx="339475" cy="342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2</a:t>
            </a:r>
            <a:endParaRPr lang="zh-CN" altLang="en-US" sz="2000" dirty="0"/>
          </a:p>
        </p:txBody>
      </p:sp>
      <p:sp>
        <p:nvSpPr>
          <p:cNvPr id="23" name="矩形 22">
            <a:extLst>
              <a:ext uri="{FF2B5EF4-FFF2-40B4-BE49-F238E27FC236}">
                <a16:creationId xmlns:a16="http://schemas.microsoft.com/office/drawing/2014/main" id="{DE482D74-CBC8-489E-9462-D4541FD1CC20}"/>
              </a:ext>
            </a:extLst>
          </p:cNvPr>
          <p:cNvSpPr/>
          <p:nvPr/>
        </p:nvSpPr>
        <p:spPr>
          <a:xfrm>
            <a:off x="8323353" y="5395628"/>
            <a:ext cx="339475" cy="342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t>3</a:t>
            </a:r>
            <a:endParaRPr lang="zh-CN" altLang="en-US" sz="2000" dirty="0"/>
          </a:p>
        </p:txBody>
      </p:sp>
    </p:spTree>
    <p:extLst>
      <p:ext uri="{BB962C8B-B14F-4D97-AF65-F5344CB8AC3E}">
        <p14:creationId xmlns:p14="http://schemas.microsoft.com/office/powerpoint/2010/main" val="360795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交叉操作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交叉概率过高：高性能模式遭遇破坏的可能性大</a:t>
            </a:r>
            <a:endParaRPr lang="en-US" altLang="zh-CN" sz="2800" b="1" dirty="0">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交叉概率过低：开辟新的搜索区域能力变低</a:t>
            </a:r>
            <a:endParaRPr lang="en-US" altLang="zh-CN" sz="2800" b="1" dirty="0">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交叉概率：</a:t>
            </a:r>
            <a:r>
              <a:rPr lang="en-US" altLang="zh-CN" sz="2800" b="1" dirty="0">
                <a:latin typeface="楷体" panose="02010609060101010101" pitchFamily="49" charset="-122"/>
                <a:ea typeface="楷体" panose="02010609060101010101" pitchFamily="49" charset="-122"/>
              </a:rPr>
              <a:t>0.25-1.00</a:t>
            </a:r>
            <a:endParaRPr lang="zh-CN" altLang="en-US" sz="22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660733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0">
            <a:extLst>
              <a:ext uri="{FF2B5EF4-FFF2-40B4-BE49-F238E27FC236}">
                <a16:creationId xmlns:a16="http://schemas.microsoft.com/office/drawing/2014/main" id="{043542AC-F3E8-2B42-BE98-89E821625427}"/>
              </a:ext>
            </a:extLst>
          </p:cNvPr>
          <p:cNvSpPr/>
          <p:nvPr/>
        </p:nvSpPr>
        <p:spPr>
          <a:xfrm>
            <a:off x="3061483"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01</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6" name="矩形 20">
            <a:extLst>
              <a:ext uri="{FF2B5EF4-FFF2-40B4-BE49-F238E27FC236}">
                <a16:creationId xmlns:a16="http://schemas.microsoft.com/office/drawing/2014/main" id="{36CDEBC8-CA07-3240-A720-700079EDEBBF}"/>
              </a:ext>
            </a:extLst>
          </p:cNvPr>
          <p:cNvSpPr/>
          <p:nvPr/>
        </p:nvSpPr>
        <p:spPr>
          <a:xfrm>
            <a:off x="8185020" y="1268260"/>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02</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7" name="矩形 20">
            <a:extLst>
              <a:ext uri="{FF2B5EF4-FFF2-40B4-BE49-F238E27FC236}">
                <a16:creationId xmlns:a16="http://schemas.microsoft.com/office/drawing/2014/main" id="{F2EC2BB7-4BB8-EB4E-A983-51B8D8C8DEED}"/>
              </a:ext>
            </a:extLst>
          </p:cNvPr>
          <p:cNvSpPr/>
          <p:nvPr/>
        </p:nvSpPr>
        <p:spPr>
          <a:xfrm>
            <a:off x="3061483"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03</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8" name="矩形 20">
            <a:extLst>
              <a:ext uri="{FF2B5EF4-FFF2-40B4-BE49-F238E27FC236}">
                <a16:creationId xmlns:a16="http://schemas.microsoft.com/office/drawing/2014/main" id="{B03B3DF4-36F0-A246-BE97-FBC59C6E7947}"/>
              </a:ext>
            </a:extLst>
          </p:cNvPr>
          <p:cNvSpPr/>
          <p:nvPr/>
        </p:nvSpPr>
        <p:spPr>
          <a:xfrm>
            <a:off x="8185020" y="281858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04</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9" name="文本框 17">
            <a:extLst>
              <a:ext uri="{FF2B5EF4-FFF2-40B4-BE49-F238E27FC236}">
                <a16:creationId xmlns:a16="http://schemas.microsoft.com/office/drawing/2014/main" id="{7709693A-60A1-7F4D-8735-5FFCB483A97B}"/>
              </a:ext>
            </a:extLst>
          </p:cNvPr>
          <p:cNvSpPr txBox="1"/>
          <p:nvPr/>
        </p:nvSpPr>
        <p:spPr>
          <a:xfrm>
            <a:off x="192426" y="1507076"/>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遗传编码</a:t>
            </a:r>
          </a:p>
        </p:txBody>
      </p:sp>
      <p:sp>
        <p:nvSpPr>
          <p:cNvPr id="11" name="文本框 17">
            <a:extLst>
              <a:ext uri="{FF2B5EF4-FFF2-40B4-BE49-F238E27FC236}">
                <a16:creationId xmlns:a16="http://schemas.microsoft.com/office/drawing/2014/main" id="{966D4974-6FD9-3441-9D4C-ED84EC6D6196}"/>
              </a:ext>
            </a:extLst>
          </p:cNvPr>
          <p:cNvSpPr txBox="1"/>
          <p:nvPr/>
        </p:nvSpPr>
        <p:spPr>
          <a:xfrm>
            <a:off x="9256376" y="1507076"/>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群体设置</a:t>
            </a:r>
          </a:p>
        </p:txBody>
      </p:sp>
      <p:sp>
        <p:nvSpPr>
          <p:cNvPr id="13" name="文本框 17">
            <a:extLst>
              <a:ext uri="{FF2B5EF4-FFF2-40B4-BE49-F238E27FC236}">
                <a16:creationId xmlns:a16="http://schemas.microsoft.com/office/drawing/2014/main" id="{4FA2BB29-CA4E-6A4B-A350-DC312195DAF6}"/>
              </a:ext>
            </a:extLst>
          </p:cNvPr>
          <p:cNvSpPr txBox="1"/>
          <p:nvPr/>
        </p:nvSpPr>
        <p:spPr>
          <a:xfrm>
            <a:off x="192426" y="310012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适应度函数</a:t>
            </a:r>
          </a:p>
        </p:txBody>
      </p:sp>
      <p:sp>
        <p:nvSpPr>
          <p:cNvPr id="15" name="文本框 17">
            <a:extLst>
              <a:ext uri="{FF2B5EF4-FFF2-40B4-BE49-F238E27FC236}">
                <a16:creationId xmlns:a16="http://schemas.microsoft.com/office/drawing/2014/main" id="{9C23D6FF-8EB0-D44D-B2C2-8836360DEB81}"/>
              </a:ext>
            </a:extLst>
          </p:cNvPr>
          <p:cNvSpPr txBox="1"/>
          <p:nvPr/>
        </p:nvSpPr>
        <p:spPr>
          <a:xfrm>
            <a:off x="9256376" y="3100123"/>
            <a:ext cx="2736841" cy="461665"/>
          </a:xfrm>
          <a:prstGeom prst="rect">
            <a:avLst/>
          </a:prstGeom>
          <a:noFill/>
        </p:spPr>
        <p:txBody>
          <a:bodyPr wrap="square" rtlCol="0">
            <a:spAutoFit/>
          </a:bodyPr>
          <a:lstStyle/>
          <a:p>
            <a:pP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选择</a:t>
            </a:r>
          </a:p>
        </p:txBody>
      </p:sp>
      <p:pic>
        <p:nvPicPr>
          <p:cNvPr id="18" name="Picture 5" descr="C:\Users\ADMINI~1\AppData\Local\Temp\360zip$Temp\360$4\标志_红色.png">
            <a:extLst>
              <a:ext uri="{FF2B5EF4-FFF2-40B4-BE49-F238E27FC236}">
                <a16:creationId xmlns:a16="http://schemas.microsoft.com/office/drawing/2014/main" id="{555EAC2A-A84C-B642-9A55-6B9EAC5786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7226" y="5982490"/>
            <a:ext cx="653020" cy="65302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20">
            <a:extLst>
              <a:ext uri="{FF2B5EF4-FFF2-40B4-BE49-F238E27FC236}">
                <a16:creationId xmlns:a16="http://schemas.microsoft.com/office/drawing/2014/main" id="{917A368A-6734-499B-BBE8-9018C475E760}"/>
              </a:ext>
            </a:extLst>
          </p:cNvPr>
          <p:cNvSpPr/>
          <p:nvPr/>
        </p:nvSpPr>
        <p:spPr>
          <a:xfrm>
            <a:off x="8185020"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06</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0" name="文本框 17">
            <a:extLst>
              <a:ext uri="{FF2B5EF4-FFF2-40B4-BE49-F238E27FC236}">
                <a16:creationId xmlns:a16="http://schemas.microsoft.com/office/drawing/2014/main" id="{760CAA60-0CF4-43EB-AE35-DB86A98A4767}"/>
              </a:ext>
            </a:extLst>
          </p:cNvPr>
          <p:cNvSpPr txBox="1"/>
          <p:nvPr/>
        </p:nvSpPr>
        <p:spPr>
          <a:xfrm>
            <a:off x="9256376" y="4650443"/>
            <a:ext cx="2736841" cy="461665"/>
          </a:xfrm>
          <a:prstGeom prst="rect">
            <a:avLst/>
          </a:prstGeom>
          <a:noFill/>
        </p:spPr>
        <p:txBody>
          <a:bodyPr wrap="square" rtlCol="0">
            <a:spAutoFit/>
          </a:bodyPr>
          <a:lstStyle/>
          <a:p>
            <a:pPr fontAlgn="auto">
              <a:lnSpc>
                <a:spcPct val="100000"/>
              </a:lnSpc>
            </a:pPr>
            <a:r>
              <a:rPr lang="zh-CN" altLang="en-US" sz="2400" b="1" dirty="0">
                <a:solidFill>
                  <a:schemeClr val="accent3">
                    <a:lumMod val="50000"/>
                  </a:schemeClr>
                </a:solidFill>
                <a:latin typeface="微软雅黑" panose="020B0503020204020204" charset="-122"/>
                <a:ea typeface="微软雅黑" panose="020B0503020204020204" charset="-122"/>
              </a:rPr>
              <a:t>变异</a:t>
            </a:r>
          </a:p>
        </p:txBody>
      </p:sp>
      <p:sp>
        <p:nvSpPr>
          <p:cNvPr id="21" name="矩形 20">
            <a:extLst>
              <a:ext uri="{FF2B5EF4-FFF2-40B4-BE49-F238E27FC236}">
                <a16:creationId xmlns:a16="http://schemas.microsoft.com/office/drawing/2014/main" id="{324B53EC-F672-4E3C-9BC7-288776A870B5}"/>
              </a:ext>
            </a:extLst>
          </p:cNvPr>
          <p:cNvSpPr/>
          <p:nvPr/>
        </p:nvSpPr>
        <p:spPr>
          <a:xfrm>
            <a:off x="3061483" y="4368908"/>
            <a:ext cx="945497" cy="939298"/>
          </a:xfrm>
          <a:prstGeom prst="rect">
            <a:avLst/>
          </a:prstGeom>
          <a:solidFill>
            <a:srgbClr val="F8B500"/>
          </a:solidFill>
          <a:ln>
            <a:solidFill>
              <a:srgbClr val="F8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CN" sz="4000" b="1" dirty="0">
                <a:solidFill>
                  <a:prstClr val="white"/>
                </a:solidFill>
                <a:latin typeface="微软雅黑" panose="020B0503020204020204" pitchFamily="34" charset="-122"/>
                <a:ea typeface="微软雅黑" panose="020B0503020204020204" pitchFamily="34" charset="-122"/>
              </a:rPr>
              <a:t>05</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2" name="文本框 17">
            <a:extLst>
              <a:ext uri="{FF2B5EF4-FFF2-40B4-BE49-F238E27FC236}">
                <a16:creationId xmlns:a16="http://schemas.microsoft.com/office/drawing/2014/main" id="{CB4079D9-1BC0-4D16-B5F6-AC749D2DE701}"/>
              </a:ext>
            </a:extLst>
          </p:cNvPr>
          <p:cNvSpPr txBox="1"/>
          <p:nvPr/>
        </p:nvSpPr>
        <p:spPr>
          <a:xfrm>
            <a:off x="192426" y="4650443"/>
            <a:ext cx="2736841" cy="461665"/>
          </a:xfrm>
          <a:prstGeom prst="rect">
            <a:avLst/>
          </a:prstGeom>
          <a:noFill/>
        </p:spPr>
        <p:txBody>
          <a:bodyPr wrap="square" rtlCol="0">
            <a:spAutoFit/>
          </a:bodyPr>
          <a:lstStyle/>
          <a:p>
            <a:pPr algn="r" fontAlgn="auto">
              <a:lnSpc>
                <a:spcPct val="100000"/>
              </a:lnSpc>
            </a:pPr>
            <a:r>
              <a:rPr lang="zh-CN" altLang="en-US" sz="2400" b="1" dirty="0">
                <a:solidFill>
                  <a:schemeClr val="bg1">
                    <a:lumMod val="85000"/>
                  </a:schemeClr>
                </a:solidFill>
                <a:latin typeface="微软雅黑" panose="020B0503020204020204" charset="-122"/>
                <a:ea typeface="微软雅黑" panose="020B0503020204020204" charset="-122"/>
              </a:rPr>
              <a:t>交叉</a:t>
            </a:r>
          </a:p>
        </p:txBody>
      </p:sp>
    </p:spTree>
    <p:extLst>
      <p:ext uri="{BB962C8B-B14F-4D97-AF65-F5344CB8AC3E}">
        <p14:creationId xmlns:p14="http://schemas.microsoft.com/office/powerpoint/2010/main" val="4229573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变异操作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变异（</a:t>
            </a:r>
            <a:r>
              <a:rPr lang="en-US" altLang="zh-CN" sz="2800" b="1" dirty="0">
                <a:latin typeface="楷体" panose="02010609060101010101" pitchFamily="49" charset="-122"/>
                <a:ea typeface="楷体" panose="02010609060101010101" pitchFamily="49" charset="-122"/>
              </a:rPr>
              <a:t>Mutation</a:t>
            </a:r>
            <a:r>
              <a:rPr lang="zh-CN" altLang="en-US" sz="2800" b="1" dirty="0">
                <a:latin typeface="楷体" panose="02010609060101010101" pitchFamily="49" charset="-122"/>
                <a:ea typeface="楷体" panose="02010609060101010101" pitchFamily="49" charset="-122"/>
              </a:rPr>
              <a:t>）是指对选中个体的染色体中的某些基因进行变动，以形成新的个体，它可</a:t>
            </a:r>
            <a:r>
              <a:rPr lang="zh-CN" altLang="en-US" sz="2800" b="1" dirty="0">
                <a:solidFill>
                  <a:srgbClr val="C00000"/>
                </a:solidFill>
                <a:latin typeface="楷体" panose="02010609060101010101" pitchFamily="49" charset="-122"/>
                <a:ea typeface="楷体" panose="02010609060101010101" pitchFamily="49" charset="-122"/>
              </a:rPr>
              <a:t>增强种群的多样性</a:t>
            </a:r>
            <a:r>
              <a:rPr lang="zh-CN" altLang="en-US" sz="2800" b="1" dirty="0">
                <a:latin typeface="楷体" panose="02010609060101010101" pitchFamily="49" charset="-122"/>
                <a:ea typeface="楷体" panose="02010609060101010101" pitchFamily="49" charset="-122"/>
              </a:rPr>
              <a:t>。根据个体编码方式的不同，变异操作可分为二进制变异和实值变异两种类型。</a:t>
            </a:r>
          </a:p>
          <a:p>
            <a:pPr lvl="1">
              <a:lnSpc>
                <a:spcPct val="130000"/>
              </a:lnSpc>
            </a:pPr>
            <a:endParaRPr lang="en-US" altLang="zh-CN" sz="2800" b="1" dirty="0">
              <a:solidFill>
                <a:srgbClr val="0070C0"/>
              </a:solidFill>
              <a:latin typeface="楷体" panose="02010609060101010101" pitchFamily="49" charset="-122"/>
              <a:ea typeface="楷体" panose="02010609060101010101" pitchFamily="49" charset="-122"/>
            </a:endParaRPr>
          </a:p>
          <a:p>
            <a:pPr lvl="1">
              <a:lnSpc>
                <a:spcPct val="130000"/>
              </a:lnSpc>
            </a:pPr>
            <a:endParaRPr lang="zh-CN" altLang="en-US" sz="28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2034891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5463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变异操作</a:t>
                </a:r>
                <a:endParaRPr lang="en-US" altLang="zh-CN" sz="3200" b="1" dirty="0">
                  <a:solidFill>
                    <a:srgbClr val="0070C0"/>
                  </a:solidFill>
                  <a:latin typeface="楷体" panose="02010609060101010101" pitchFamily="49" charset="-122"/>
                  <a:ea typeface="楷体" panose="02010609060101010101" pitchFamily="49" charset="-122"/>
                </a:endParaRPr>
              </a:p>
              <a:p>
                <a:pPr lvl="1"/>
                <a:r>
                  <a:rPr lang="zh-CN" altLang="en-US" sz="2800" b="1" dirty="0">
                    <a:solidFill>
                      <a:srgbClr val="C00000"/>
                    </a:solidFill>
                    <a:latin typeface="楷体" panose="02010609060101010101" pitchFamily="49" charset="-122"/>
                    <a:ea typeface="楷体" panose="02010609060101010101" pitchFamily="49" charset="-122"/>
                  </a:rPr>
                  <a:t>二进制变异</a:t>
                </a:r>
              </a:p>
              <a:p>
                <a:pPr lvl="2"/>
                <a:r>
                  <a:rPr lang="zh-CN" altLang="en-US" sz="2800" dirty="0">
                    <a:latin typeface="楷体" panose="02010609060101010101" pitchFamily="49" charset="-122"/>
                    <a:ea typeface="楷体" panose="02010609060101010101" pitchFamily="49" charset="-122"/>
                  </a:rPr>
                  <a:t>当个体的染色体采用二进制编码表示时，其变异操作应采用二进制变异方法。该变异方法是先</a:t>
                </a:r>
                <a:r>
                  <a:rPr lang="zh-CN" altLang="en-US" sz="2800" b="1" dirty="0">
                    <a:solidFill>
                      <a:srgbClr val="0070C0"/>
                    </a:solidFill>
                    <a:latin typeface="楷体" panose="02010609060101010101" pitchFamily="49" charset="-122"/>
                    <a:ea typeface="楷体" panose="02010609060101010101" pitchFamily="49" charset="-122"/>
                  </a:rPr>
                  <a:t>随机地产生一个变异位</a:t>
                </a:r>
                <a:r>
                  <a:rPr lang="zh-CN" altLang="en-US" sz="2800" dirty="0">
                    <a:latin typeface="楷体" panose="02010609060101010101" pitchFamily="49" charset="-122"/>
                    <a:ea typeface="楷体" panose="02010609060101010101" pitchFamily="49" charset="-122"/>
                  </a:rPr>
                  <a:t>，然后将该变异位置上的基因值由</a:t>
                </a:r>
                <a:r>
                  <a:rPr lang="zh-CN" altLang="en-US" sz="2800" dirty="0">
                    <a:solidFill>
                      <a:srgbClr val="0070C0"/>
                    </a:solidFill>
                    <a:latin typeface="楷体" panose="02010609060101010101" pitchFamily="49" charset="-122"/>
                    <a:ea typeface="楷体" panose="02010609060101010101" pitchFamily="49" charset="-122"/>
                  </a:rPr>
                  <a:t>“</a:t>
                </a:r>
                <a:r>
                  <a:rPr lang="en-US" altLang="zh-CN" sz="2800" dirty="0">
                    <a:solidFill>
                      <a:srgbClr val="0070C0"/>
                    </a:solidFill>
                    <a:latin typeface="楷体" panose="02010609060101010101" pitchFamily="49" charset="-122"/>
                    <a:ea typeface="楷体" panose="02010609060101010101" pitchFamily="49" charset="-122"/>
                  </a:rPr>
                  <a:t>0”</a:t>
                </a:r>
                <a:r>
                  <a:rPr lang="zh-CN" altLang="en-US" sz="2800" dirty="0">
                    <a:solidFill>
                      <a:srgbClr val="0070C0"/>
                    </a:solidFill>
                    <a:latin typeface="楷体" panose="02010609060101010101" pitchFamily="49" charset="-122"/>
                    <a:ea typeface="楷体" panose="02010609060101010101" pitchFamily="49" charset="-122"/>
                  </a:rPr>
                  <a:t>变为“</a:t>
                </a:r>
                <a:r>
                  <a:rPr lang="en-US" altLang="zh-CN" sz="2800" dirty="0">
                    <a:solidFill>
                      <a:srgbClr val="0070C0"/>
                    </a:solidFill>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，或由</a:t>
                </a:r>
                <a:r>
                  <a:rPr lang="zh-CN" altLang="en-US" sz="2800" dirty="0">
                    <a:solidFill>
                      <a:srgbClr val="0070C0"/>
                    </a:solidFill>
                    <a:latin typeface="楷体" panose="02010609060101010101" pitchFamily="49" charset="-122"/>
                    <a:ea typeface="楷体" panose="02010609060101010101" pitchFamily="49" charset="-122"/>
                  </a:rPr>
                  <a:t>“</a:t>
                </a:r>
                <a:r>
                  <a:rPr lang="en-US" altLang="zh-CN" sz="2800" dirty="0">
                    <a:solidFill>
                      <a:srgbClr val="0070C0"/>
                    </a:solidFill>
                    <a:latin typeface="楷体" panose="02010609060101010101" pitchFamily="49" charset="-122"/>
                    <a:ea typeface="楷体" panose="02010609060101010101" pitchFamily="49" charset="-122"/>
                  </a:rPr>
                  <a:t>1”</a:t>
                </a:r>
                <a:r>
                  <a:rPr lang="zh-CN" altLang="en-US" sz="2800" dirty="0">
                    <a:solidFill>
                      <a:srgbClr val="0070C0"/>
                    </a:solidFill>
                    <a:latin typeface="楷体" panose="02010609060101010101" pitchFamily="49" charset="-122"/>
                    <a:ea typeface="楷体" panose="02010609060101010101" pitchFamily="49" charset="-122"/>
                  </a:rPr>
                  <a:t>变为“</a:t>
                </a:r>
                <a:r>
                  <a:rPr lang="en-US" altLang="zh-CN" sz="2800" dirty="0">
                    <a:solidFill>
                      <a:srgbClr val="0070C0"/>
                    </a:solidFill>
                    <a:latin typeface="楷体" panose="02010609060101010101" pitchFamily="49" charset="-122"/>
                    <a:ea typeface="楷体" panose="02010609060101010101" pitchFamily="49" charset="-122"/>
                  </a:rPr>
                  <a:t>0”</a:t>
                </a:r>
                <a:r>
                  <a:rPr lang="zh-CN" altLang="en-US" sz="2800" dirty="0">
                    <a:latin typeface="楷体" panose="02010609060101010101" pitchFamily="49" charset="-122"/>
                    <a:ea typeface="楷体" panose="02010609060101010101" pitchFamily="49" charset="-122"/>
                  </a:rPr>
                  <a:t>，产生一个新的个体。</a:t>
                </a:r>
              </a:p>
              <a:p>
                <a:pPr lvl="2"/>
                <a:r>
                  <a:rPr lang="zh-CN" altLang="en-US" sz="2800" dirty="0">
                    <a:solidFill>
                      <a:srgbClr val="FF0000"/>
                    </a:solidFill>
                    <a:latin typeface="楷体" panose="02010609060101010101" pitchFamily="49" charset="-122"/>
                    <a:ea typeface="楷体" panose="02010609060101010101" pitchFamily="49" charset="-122"/>
                  </a:rPr>
                  <a:t>例</a:t>
                </a:r>
                <a:r>
                  <a:rPr lang="zh-CN" altLang="en-US" sz="2800" dirty="0">
                    <a:latin typeface="楷体" panose="02010609060101010101" pitchFamily="49" charset="-122"/>
                    <a:ea typeface="楷体" panose="02010609060101010101" pitchFamily="49" charset="-122"/>
                  </a:rPr>
                  <a:t> 设变异前的个体为</a:t>
                </a:r>
                <a14:m>
                  <m:oMath xmlns:m="http://schemas.openxmlformats.org/officeDocument/2006/math">
                    <m:r>
                      <a:rPr lang="en-US" altLang="zh-CN" sz="2800" i="1" dirty="0" smtClean="0">
                        <a:solidFill>
                          <a:srgbClr val="00B050"/>
                        </a:solidFill>
                        <a:latin typeface="Cambria Math" panose="02040503050406030204" pitchFamily="18" charset="0"/>
                        <a:ea typeface="楷体" panose="02010609060101010101" pitchFamily="49" charset="-122"/>
                      </a:rPr>
                      <m:t>𝐴</m:t>
                    </m:r>
                    <m:r>
                      <a:rPr lang="en-US" altLang="zh-CN" sz="2800" i="1" dirty="0" smtClean="0">
                        <a:solidFill>
                          <a:srgbClr val="00B050"/>
                        </a:solidFill>
                        <a:latin typeface="Cambria Math" panose="02040503050406030204" pitchFamily="18" charset="0"/>
                        <a:ea typeface="楷体" panose="02010609060101010101" pitchFamily="49" charset="-122"/>
                      </a:rPr>
                      <m:t>=0 0 1 1 0 1</m:t>
                    </m:r>
                  </m:oMath>
                </a14:m>
                <a:r>
                  <a:rPr lang="zh-CN" altLang="en-US" sz="2800" dirty="0">
                    <a:latin typeface="楷体" panose="02010609060101010101" pitchFamily="49" charset="-122"/>
                    <a:ea typeface="楷体" panose="02010609060101010101" pitchFamily="49" charset="-122"/>
                  </a:rPr>
                  <a:t>，若随机产生的变异位置是</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，则该个体的第</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位由“</a:t>
                </a:r>
                <a:r>
                  <a:rPr lang="en-US" altLang="zh-CN" sz="2800" dirty="0">
                    <a:latin typeface="楷体" panose="02010609060101010101" pitchFamily="49" charset="-122"/>
                    <a:ea typeface="楷体" panose="02010609060101010101" pitchFamily="49" charset="-122"/>
                  </a:rPr>
                  <a:t>0”</a:t>
                </a:r>
                <a:r>
                  <a:rPr lang="zh-CN" altLang="en-US" sz="2800" dirty="0">
                    <a:latin typeface="楷体" panose="02010609060101010101" pitchFamily="49" charset="-122"/>
                    <a:ea typeface="楷体" panose="02010609060101010101" pitchFamily="49" charset="-122"/>
                  </a:rPr>
                  <a:t>变为“</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a:t>
                </a:r>
              </a:p>
              <a:p>
                <a:pPr marL="914400" lvl="2" indent="0">
                  <a:buNone/>
                </a:pPr>
                <a:r>
                  <a:rPr lang="zh-CN" altLang="en-US" sz="2800" dirty="0">
                    <a:latin typeface="楷体" panose="02010609060101010101" pitchFamily="49" charset="-122"/>
                    <a:ea typeface="楷体" panose="02010609060101010101" pitchFamily="49" charset="-122"/>
                  </a:rPr>
                  <a:t>    变异后的新的个体是</a:t>
                </a:r>
                <a14:m>
                  <m:oMath xmlns:m="http://schemas.openxmlformats.org/officeDocument/2006/math">
                    <m:r>
                      <a:rPr lang="en-US" altLang="zh-CN" sz="2800" i="1" dirty="0" smtClean="0">
                        <a:solidFill>
                          <a:srgbClr val="CC00FF"/>
                        </a:solidFill>
                        <a:latin typeface="Cambria Math" panose="02040503050406030204" pitchFamily="18" charset="0"/>
                        <a:ea typeface="楷体" panose="02010609060101010101" pitchFamily="49" charset="-122"/>
                      </a:rPr>
                      <m:t>𝐴</m:t>
                    </m:r>
                    <m:r>
                      <a:rPr lang="en-US" altLang="zh-CN" sz="2800" i="1" dirty="0" smtClean="0">
                        <a:solidFill>
                          <a:srgbClr val="CC00FF"/>
                        </a:solidFill>
                        <a:latin typeface="Cambria Math" panose="02040503050406030204" pitchFamily="18" charset="0"/>
                        <a:ea typeface="楷体" panose="02010609060101010101" pitchFamily="49" charset="-122"/>
                      </a:rPr>
                      <m:t>’= 0 1 1 1 0 1 </m:t>
                    </m:r>
                  </m:oMath>
                </a14:m>
                <a:r>
                  <a:rPr lang="zh-CN" altLang="en-US" sz="2800" dirty="0">
                    <a:latin typeface="楷体" panose="02010609060101010101" pitchFamily="49" charset="-122"/>
                    <a:ea typeface="楷体" panose="02010609060101010101" pitchFamily="49" charset="-122"/>
                  </a:rPr>
                  <a:t>。</a:t>
                </a:r>
              </a:p>
              <a:p>
                <a:pPr lvl="1">
                  <a:lnSpc>
                    <a:spcPct val="130000"/>
                  </a:lnSpc>
                </a:pPr>
                <a:endParaRPr lang="en-US" altLang="zh-CN" sz="2800" b="1" dirty="0">
                  <a:solidFill>
                    <a:srgbClr val="0070C0"/>
                  </a:solidFill>
                  <a:latin typeface="楷体" panose="02010609060101010101" pitchFamily="49" charset="-122"/>
                  <a:ea typeface="楷体" panose="02010609060101010101" pitchFamily="49" charset="-122"/>
                </a:endParaRPr>
              </a:p>
              <a:p>
                <a:pPr lvl="1">
                  <a:lnSpc>
                    <a:spcPct val="130000"/>
                  </a:lnSpc>
                </a:pPr>
                <a:endParaRPr lang="zh-CN" altLang="en-US" sz="2800" b="1" dirty="0">
                  <a:latin typeface="楷体" panose="02010609060101010101" pitchFamily="49" charset="-122"/>
                  <a:ea typeface="楷体" panose="02010609060101010101" pitchFamily="49" charset="-122"/>
                </a:endParaRPr>
              </a:p>
              <a:p>
                <a:pPr>
                  <a:lnSpc>
                    <a:spcPct val="130000"/>
                  </a:lnSpc>
                </a:pPr>
                <a:endParaRPr lang="en-US" altLang="zh-CN"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mc:Choice>
        <mc:Fallback xmlns="">
          <p:sp>
            <p:nvSpPr>
              <p:cNvPr id="16" name="内容占位符 2">
                <a:extLst>
                  <a:ext uri="{FF2B5EF4-FFF2-40B4-BE49-F238E27FC236}">
                    <a16:creationId xmlns:a16="http://schemas.microsoft.com/office/drawing/2014/main" id="{9A30935D-26DE-456B-905A-433885DF5553}"/>
                  </a:ext>
                </a:extLst>
              </p:cNvPr>
              <p:cNvSpPr txBox="1">
                <a:spLocks noRot="1" noChangeAspect="1" noMove="1" noResize="1" noEditPoints="1" noAdjustHandles="1" noChangeArrowheads="1" noChangeShapeType="1" noTextEdit="1"/>
              </p:cNvSpPr>
              <p:nvPr/>
            </p:nvSpPr>
            <p:spPr>
              <a:xfrm>
                <a:off x="685330" y="1150375"/>
                <a:ext cx="10957426" cy="5546306"/>
              </a:xfrm>
              <a:prstGeom prst="rect">
                <a:avLst/>
              </a:prstGeom>
              <a:blipFill>
                <a:blip r:embed="rId4"/>
                <a:stretch>
                  <a:fillRect l="-1279" t="-440" r="-10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8949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7076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变异操作</a:t>
            </a:r>
            <a:endParaRPr lang="en-US" altLang="zh-CN" sz="3200" b="1" dirty="0">
              <a:solidFill>
                <a:srgbClr val="0070C0"/>
              </a:solidFill>
              <a:latin typeface="楷体" panose="02010609060101010101" pitchFamily="49" charset="-122"/>
              <a:ea typeface="楷体" panose="02010609060101010101" pitchFamily="49" charset="-122"/>
            </a:endParaRPr>
          </a:p>
          <a:p>
            <a:pPr lvl="1"/>
            <a:r>
              <a:rPr lang="zh-CN" altLang="en-US" sz="2800" b="1" dirty="0">
                <a:solidFill>
                  <a:srgbClr val="C00000"/>
                </a:solidFill>
                <a:latin typeface="楷体" panose="02010609060101010101" pitchFamily="49" charset="-122"/>
                <a:ea typeface="楷体" panose="02010609060101010101" pitchFamily="49" charset="-122"/>
              </a:rPr>
              <a:t>实值变异</a:t>
            </a:r>
            <a:endParaRPr lang="en-US" altLang="zh-CN" sz="2800" b="1" dirty="0">
              <a:solidFill>
                <a:srgbClr val="C00000"/>
              </a:solidFill>
              <a:latin typeface="楷体" panose="02010609060101010101" pitchFamily="49" charset="-122"/>
              <a:ea typeface="楷体" panose="02010609060101010101" pitchFamily="49" charset="-122"/>
            </a:endParaRPr>
          </a:p>
          <a:p>
            <a:pPr lvl="2"/>
            <a:r>
              <a:rPr lang="zh-CN" altLang="en-US" sz="2800" dirty="0">
                <a:latin typeface="楷体" panose="02010609060101010101" pitchFamily="49" charset="-122"/>
                <a:ea typeface="楷体" panose="02010609060101010101" pitchFamily="49" charset="-122"/>
              </a:rPr>
              <a:t>当个体的染色体采用实数编码表示时，其变异操作应采用实值变异方法。该方法是用另外一个在规定范围内的随机实数去替换原变异位置上的基因值，产生一个新的个体。最常用的实值变异操作有</a:t>
            </a:r>
            <a:r>
              <a:rPr lang="en-US" altLang="zh-CN" sz="2800" dirty="0">
                <a:latin typeface="楷体" panose="02010609060101010101" pitchFamily="49" charset="-122"/>
                <a:ea typeface="楷体" panose="02010609060101010101" pitchFamily="49" charset="-122"/>
              </a:rPr>
              <a:t>:</a:t>
            </a:r>
          </a:p>
          <a:p>
            <a:pPr lvl="2"/>
            <a:r>
              <a:rPr lang="zh-CN" altLang="en-US" sz="2800" b="1" dirty="0">
                <a:solidFill>
                  <a:schemeClr val="accent2">
                    <a:lumMod val="75000"/>
                  </a:schemeClr>
                </a:solidFill>
                <a:latin typeface="楷体" panose="02010609060101010101" pitchFamily="49" charset="-122"/>
                <a:ea typeface="楷体" panose="02010609060101010101" pitchFamily="49" charset="-122"/>
              </a:rPr>
              <a:t>基于位置的变异方法</a:t>
            </a:r>
          </a:p>
          <a:p>
            <a:pPr lvl="3"/>
            <a:r>
              <a:rPr lang="zh-CN" altLang="en-US" sz="2800" dirty="0">
                <a:latin typeface="楷体" panose="02010609060101010101" pitchFamily="49" charset="-122"/>
                <a:ea typeface="楷体" panose="02010609060101010101" pitchFamily="49" charset="-122"/>
              </a:rPr>
              <a:t>该方法是先随机地产生两个变异位置，然后将第二个变异位置上的基因</a:t>
            </a:r>
            <a:r>
              <a:rPr lang="zh-CN" altLang="en-US" sz="2800" b="1" dirty="0">
                <a:solidFill>
                  <a:schemeClr val="accent6">
                    <a:lumMod val="75000"/>
                  </a:schemeClr>
                </a:solidFill>
                <a:latin typeface="楷体" panose="02010609060101010101" pitchFamily="49" charset="-122"/>
                <a:ea typeface="楷体" panose="02010609060101010101" pitchFamily="49" charset="-122"/>
              </a:rPr>
              <a:t>移动</a:t>
            </a:r>
            <a:r>
              <a:rPr lang="zh-CN" altLang="en-US" sz="2800" dirty="0">
                <a:latin typeface="楷体" panose="02010609060101010101" pitchFamily="49" charset="-122"/>
                <a:ea typeface="楷体" panose="02010609060101010101" pitchFamily="49" charset="-122"/>
              </a:rPr>
              <a:t>到第一个变异位置的前面。</a:t>
            </a:r>
          </a:p>
          <a:p>
            <a:pPr lvl="3"/>
            <a:r>
              <a:rPr lang="zh-CN" altLang="en-US" sz="2800" dirty="0">
                <a:solidFill>
                  <a:srgbClr val="FF0000"/>
                </a:solidFill>
                <a:latin typeface="楷体" panose="02010609060101010101" pitchFamily="49" charset="-122"/>
                <a:ea typeface="楷体" panose="02010609060101010101" pitchFamily="49" charset="-122"/>
              </a:rPr>
              <a:t>例 </a:t>
            </a:r>
            <a:r>
              <a:rPr lang="zh-CN" altLang="en-US" sz="2800" dirty="0">
                <a:latin typeface="楷体" panose="02010609060101010101" pitchFamily="49" charset="-122"/>
                <a:ea typeface="楷体" panose="02010609060101010101" pitchFamily="49" charset="-122"/>
              </a:rPr>
              <a:t>设选中的个体向量</a:t>
            </a:r>
            <a:r>
              <a:rPr lang="en-US" altLang="zh-CN" sz="2800" dirty="0">
                <a:latin typeface="楷体" panose="02010609060101010101" pitchFamily="49" charset="-122"/>
                <a:ea typeface="楷体" panose="02010609060101010101" pitchFamily="49" charset="-122"/>
              </a:rPr>
              <a:t>C=20 16 19 </a:t>
            </a:r>
            <a:r>
              <a:rPr lang="en-US" altLang="zh-CN" sz="2800" dirty="0">
                <a:solidFill>
                  <a:srgbClr val="CC00FF"/>
                </a:solidFill>
                <a:latin typeface="楷体" panose="02010609060101010101" pitchFamily="49" charset="-122"/>
                <a:ea typeface="楷体" panose="02010609060101010101" pitchFamily="49" charset="-122"/>
              </a:rPr>
              <a:t>12</a:t>
            </a:r>
            <a:r>
              <a:rPr lang="en-US" altLang="zh-CN" sz="2800" dirty="0">
                <a:latin typeface="楷体" panose="02010609060101010101" pitchFamily="49" charset="-122"/>
                <a:ea typeface="楷体" panose="02010609060101010101" pitchFamily="49" charset="-122"/>
              </a:rPr>
              <a:t> 21 30</a:t>
            </a:r>
            <a:r>
              <a:rPr lang="zh-CN" altLang="en-US" sz="2800" dirty="0">
                <a:latin typeface="楷体" panose="02010609060101010101" pitchFamily="49" charset="-122"/>
                <a:ea typeface="楷体" panose="02010609060101010101" pitchFamily="49" charset="-122"/>
              </a:rPr>
              <a:t>，若随机产生的两个变异位置分别时</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和</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，则变异后的新的个体向量是：</a:t>
            </a:r>
          </a:p>
          <a:p>
            <a:pPr marL="1371600" lvl="3" indent="0">
              <a:buNone/>
            </a:pPr>
            <a:r>
              <a:rPr lang="en-US" altLang="zh-CN" sz="2800" dirty="0">
                <a:latin typeface="楷体" panose="02010609060101010101" pitchFamily="49" charset="-122"/>
                <a:ea typeface="楷体" panose="02010609060101010101" pitchFamily="49" charset="-122"/>
              </a:rPr>
              <a:t>    C’= 20 </a:t>
            </a:r>
            <a:r>
              <a:rPr lang="en-US" altLang="zh-CN" sz="2800" dirty="0">
                <a:solidFill>
                  <a:srgbClr val="CC00FF"/>
                </a:solidFill>
                <a:latin typeface="楷体" panose="02010609060101010101" pitchFamily="49" charset="-122"/>
                <a:ea typeface="楷体" panose="02010609060101010101" pitchFamily="49" charset="-122"/>
              </a:rPr>
              <a:t>12</a:t>
            </a:r>
            <a:r>
              <a:rPr lang="en-US" altLang="zh-CN" sz="2800" dirty="0">
                <a:latin typeface="楷体" panose="02010609060101010101" pitchFamily="49" charset="-122"/>
                <a:ea typeface="楷体" panose="02010609060101010101" pitchFamily="49" charset="-122"/>
              </a:rPr>
              <a:t> 16 19 21 30 </a:t>
            </a: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266114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7" dur="500"/>
                                        <p:tgtEl>
                                          <p:spTgt spid="16">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10" dur="500"/>
                                        <p:tgtEl>
                                          <p:spTgt spid="1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animEffect transition="in" filter="blinds(horizontal)">
                                      <p:cBhvr>
                                        <p:cTn id="15" dur="500"/>
                                        <p:tgtEl>
                                          <p:spTgt spid="16">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xEl>
                                              <p:pRg st="6" end="6"/>
                                            </p:txEl>
                                          </p:spTgt>
                                        </p:tgtEl>
                                        <p:attrNameLst>
                                          <p:attrName>style.visibility</p:attrName>
                                        </p:attrNameLst>
                                      </p:cBhvr>
                                      <p:to>
                                        <p:strVal val="visible"/>
                                      </p:to>
                                    </p:set>
                                    <p:animEffect transition="in" filter="blinds(horizontal)">
                                      <p:cBhvr>
                                        <p:cTn id="18"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7076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变异操作</a:t>
            </a:r>
            <a:endParaRPr lang="en-US" altLang="zh-CN" sz="3200" b="1" dirty="0">
              <a:solidFill>
                <a:srgbClr val="0070C0"/>
              </a:solidFill>
              <a:latin typeface="楷体" panose="02010609060101010101" pitchFamily="49" charset="-122"/>
              <a:ea typeface="楷体" panose="02010609060101010101" pitchFamily="49" charset="-122"/>
            </a:endParaRPr>
          </a:p>
          <a:p>
            <a:pPr lvl="1"/>
            <a:r>
              <a:rPr lang="zh-CN" altLang="en-US" sz="2800" b="1" dirty="0">
                <a:solidFill>
                  <a:srgbClr val="C00000"/>
                </a:solidFill>
                <a:latin typeface="楷体" panose="02010609060101010101" pitchFamily="49" charset="-122"/>
                <a:ea typeface="楷体" panose="02010609060101010101" pitchFamily="49" charset="-122"/>
              </a:rPr>
              <a:t>实值变异</a:t>
            </a:r>
            <a:endParaRPr lang="en-US" altLang="zh-CN" sz="2800" b="1" dirty="0">
              <a:solidFill>
                <a:srgbClr val="C00000"/>
              </a:solidFill>
              <a:latin typeface="楷体" panose="02010609060101010101" pitchFamily="49" charset="-122"/>
              <a:ea typeface="楷体" panose="02010609060101010101" pitchFamily="49" charset="-122"/>
            </a:endParaRPr>
          </a:p>
          <a:p>
            <a:pPr lvl="2"/>
            <a:r>
              <a:rPr lang="zh-CN" altLang="en-US" sz="2800" dirty="0">
                <a:latin typeface="楷体" panose="02010609060101010101" pitchFamily="49" charset="-122"/>
                <a:ea typeface="楷体" panose="02010609060101010101" pitchFamily="49" charset="-122"/>
              </a:rPr>
              <a:t>当个体的染色体采用实数编码表示时，其变异操作应采用实值变异方法。该方法是用另外一个在规定范围内的随机实数去替换原变异位置上的基因值，产生一个新的个体。最常用的实值变异操作有</a:t>
            </a:r>
            <a:r>
              <a:rPr lang="en-US" altLang="zh-CN" sz="2800" dirty="0">
                <a:latin typeface="楷体" panose="02010609060101010101" pitchFamily="49" charset="-122"/>
                <a:ea typeface="楷体" panose="02010609060101010101" pitchFamily="49" charset="-122"/>
              </a:rPr>
              <a:t>:</a:t>
            </a:r>
          </a:p>
          <a:p>
            <a:pPr lvl="2"/>
            <a:r>
              <a:rPr lang="zh-CN" altLang="en-US" sz="2800" b="1" dirty="0">
                <a:solidFill>
                  <a:schemeClr val="accent2">
                    <a:lumMod val="75000"/>
                  </a:schemeClr>
                </a:solidFill>
                <a:latin typeface="楷体" panose="02010609060101010101" pitchFamily="49" charset="-122"/>
                <a:ea typeface="楷体" panose="02010609060101010101" pitchFamily="49" charset="-122"/>
              </a:rPr>
              <a:t>基于次序的变异</a:t>
            </a:r>
          </a:p>
          <a:p>
            <a:pPr lvl="3"/>
            <a:r>
              <a:rPr lang="zh-CN" altLang="en-US" sz="2800" dirty="0">
                <a:latin typeface="楷体" panose="02010609060101010101" pitchFamily="49" charset="-122"/>
                <a:ea typeface="楷体" panose="02010609060101010101" pitchFamily="49" charset="-122"/>
              </a:rPr>
              <a:t>该方法是先随机地产生两个变异位置，然后</a:t>
            </a:r>
            <a:r>
              <a:rPr lang="zh-CN" altLang="en-US" sz="2800" b="1" dirty="0">
                <a:solidFill>
                  <a:schemeClr val="accent6">
                    <a:lumMod val="75000"/>
                  </a:schemeClr>
                </a:solidFill>
                <a:latin typeface="楷体" panose="02010609060101010101" pitchFamily="49" charset="-122"/>
                <a:ea typeface="楷体" panose="02010609060101010101" pitchFamily="49" charset="-122"/>
              </a:rPr>
              <a:t>交换</a:t>
            </a:r>
            <a:r>
              <a:rPr lang="zh-CN" altLang="en-US" sz="2800" dirty="0">
                <a:latin typeface="楷体" panose="02010609060101010101" pitchFamily="49" charset="-122"/>
                <a:ea typeface="楷体" panose="02010609060101010101" pitchFamily="49" charset="-122"/>
              </a:rPr>
              <a:t>这两个变异位置上的基因。</a:t>
            </a:r>
          </a:p>
          <a:p>
            <a:pPr lvl="3"/>
            <a:r>
              <a:rPr lang="zh-CN" altLang="en-US" sz="2800" dirty="0">
                <a:solidFill>
                  <a:srgbClr val="FF0000"/>
                </a:solidFill>
                <a:latin typeface="楷体" panose="02010609060101010101" pitchFamily="49" charset="-122"/>
                <a:ea typeface="楷体" panose="02010609060101010101" pitchFamily="49" charset="-122"/>
              </a:rPr>
              <a:t>例</a:t>
            </a:r>
            <a:r>
              <a:rPr lang="zh-CN" altLang="en-US" sz="2800" dirty="0">
                <a:latin typeface="楷体" panose="02010609060101010101" pitchFamily="49" charset="-122"/>
                <a:ea typeface="楷体" panose="02010609060101010101" pitchFamily="49" charset="-122"/>
              </a:rPr>
              <a:t> 设选中的个体向量</a:t>
            </a:r>
            <a:r>
              <a:rPr lang="en-US" altLang="zh-CN" sz="2800" dirty="0">
                <a:latin typeface="楷体" panose="02010609060101010101" pitchFamily="49" charset="-122"/>
                <a:ea typeface="楷体" panose="02010609060101010101" pitchFamily="49" charset="-122"/>
              </a:rPr>
              <a:t>D=20 </a:t>
            </a:r>
            <a:r>
              <a:rPr lang="en-US" altLang="zh-CN" sz="2800" dirty="0">
                <a:solidFill>
                  <a:srgbClr val="CC00FF"/>
                </a:solidFill>
                <a:latin typeface="楷体" panose="02010609060101010101" pitchFamily="49" charset="-122"/>
                <a:ea typeface="楷体" panose="02010609060101010101" pitchFamily="49" charset="-122"/>
              </a:rPr>
              <a:t>12</a:t>
            </a:r>
            <a:r>
              <a:rPr lang="en-US" altLang="zh-CN" sz="2800" dirty="0">
                <a:latin typeface="楷体" panose="02010609060101010101" pitchFamily="49" charset="-122"/>
                <a:ea typeface="楷体" panose="02010609060101010101" pitchFamily="49" charset="-122"/>
              </a:rPr>
              <a:t> 16 </a:t>
            </a:r>
            <a:r>
              <a:rPr lang="en-US" altLang="zh-CN" sz="2800" dirty="0">
                <a:solidFill>
                  <a:srgbClr val="CC00FF"/>
                </a:solidFill>
                <a:latin typeface="楷体" panose="02010609060101010101" pitchFamily="49" charset="-122"/>
                <a:ea typeface="楷体" panose="02010609060101010101" pitchFamily="49" charset="-122"/>
              </a:rPr>
              <a:t>19</a:t>
            </a:r>
            <a:r>
              <a:rPr lang="en-US" altLang="zh-CN" sz="2800" dirty="0">
                <a:latin typeface="楷体" panose="02010609060101010101" pitchFamily="49" charset="-122"/>
                <a:ea typeface="楷体" panose="02010609060101010101" pitchFamily="49" charset="-122"/>
              </a:rPr>
              <a:t> 21 30</a:t>
            </a:r>
            <a:r>
              <a:rPr lang="zh-CN" altLang="en-US" sz="2800" dirty="0">
                <a:latin typeface="楷体" panose="02010609060101010101" pitchFamily="49" charset="-122"/>
                <a:ea typeface="楷体" panose="02010609060101010101" pitchFamily="49" charset="-122"/>
              </a:rPr>
              <a:t>，若随机产生的两个变异位置分别时</a:t>
            </a:r>
            <a:r>
              <a:rPr lang="en-US" altLang="zh-CN" sz="2800" dirty="0">
                <a:latin typeface="楷体" panose="02010609060101010101" pitchFamily="49" charset="-122"/>
                <a:ea typeface="楷体" panose="02010609060101010101" pitchFamily="49" charset="-122"/>
              </a:rPr>
              <a:t>2</a:t>
            </a:r>
            <a:r>
              <a:rPr lang="zh-CN" altLang="en-US" sz="2800" dirty="0">
                <a:latin typeface="楷体" panose="02010609060101010101" pitchFamily="49" charset="-122"/>
                <a:ea typeface="楷体" panose="02010609060101010101" pitchFamily="49" charset="-122"/>
              </a:rPr>
              <a:t>和</a:t>
            </a:r>
            <a:r>
              <a:rPr lang="en-US" altLang="zh-CN" sz="2800" dirty="0">
                <a:latin typeface="楷体" panose="02010609060101010101" pitchFamily="49" charset="-122"/>
                <a:ea typeface="楷体" panose="02010609060101010101" pitchFamily="49" charset="-122"/>
              </a:rPr>
              <a:t>4</a:t>
            </a:r>
            <a:r>
              <a:rPr lang="zh-CN" altLang="en-US" sz="2800" dirty="0">
                <a:latin typeface="楷体" panose="02010609060101010101" pitchFamily="49" charset="-122"/>
                <a:ea typeface="楷体" panose="02010609060101010101" pitchFamily="49" charset="-122"/>
              </a:rPr>
              <a:t>，则变异后的新的个体向量是：</a:t>
            </a:r>
          </a:p>
          <a:p>
            <a:pPr marL="1371600" lvl="3" indent="0">
              <a:buNone/>
            </a:pPr>
            <a:r>
              <a:rPr lang="en-US" altLang="zh-CN" sz="2800" dirty="0">
                <a:latin typeface="楷体" panose="02010609060101010101" pitchFamily="49" charset="-122"/>
                <a:ea typeface="楷体" panose="02010609060101010101" pitchFamily="49" charset="-122"/>
              </a:rPr>
              <a:t>    D’= 20 </a:t>
            </a:r>
            <a:r>
              <a:rPr lang="en-US" altLang="zh-CN" sz="2800" dirty="0">
                <a:solidFill>
                  <a:srgbClr val="CC00FF"/>
                </a:solidFill>
                <a:latin typeface="楷体" panose="02010609060101010101" pitchFamily="49" charset="-122"/>
                <a:ea typeface="楷体" panose="02010609060101010101" pitchFamily="49" charset="-122"/>
              </a:rPr>
              <a:t>19</a:t>
            </a:r>
            <a:r>
              <a:rPr lang="en-US" altLang="zh-CN" sz="2800" dirty="0">
                <a:latin typeface="楷体" panose="02010609060101010101" pitchFamily="49" charset="-122"/>
                <a:ea typeface="楷体" panose="02010609060101010101" pitchFamily="49" charset="-122"/>
              </a:rPr>
              <a:t> 16 </a:t>
            </a:r>
            <a:r>
              <a:rPr lang="en-US" altLang="zh-CN" sz="2800" dirty="0">
                <a:solidFill>
                  <a:srgbClr val="CC00FF"/>
                </a:solidFill>
                <a:latin typeface="楷体" panose="02010609060101010101" pitchFamily="49" charset="-122"/>
                <a:ea typeface="楷体" panose="02010609060101010101" pitchFamily="49" charset="-122"/>
              </a:rPr>
              <a:t>12</a:t>
            </a:r>
            <a:r>
              <a:rPr lang="en-US" altLang="zh-CN" sz="2800" dirty="0">
                <a:latin typeface="楷体" panose="02010609060101010101" pitchFamily="49" charset="-122"/>
                <a:ea typeface="楷体" panose="02010609060101010101" pitchFamily="49" charset="-122"/>
              </a:rPr>
              <a:t> 21 30</a:t>
            </a:r>
            <a:endParaRPr lang="zh-CN" altLang="en-US" sz="2800" b="1" dirty="0">
              <a:latin typeface="楷体" panose="02010609060101010101" pitchFamily="49" charset="-122"/>
              <a:ea typeface="楷体" panose="02010609060101010101" pitchFamily="49" charset="-122"/>
            </a:endParaRPr>
          </a:p>
          <a:p>
            <a:pPr marL="0" indent="0">
              <a:lnSpc>
                <a:spcPct val="130000"/>
              </a:lnSpc>
              <a:buFont typeface="Arial" panose="020B0604020202020204" pitchFamily="34" charset="0"/>
              <a:buNone/>
            </a:pPr>
            <a:endParaRPr lang="zh-CN" altLang="en-US" dirty="0"/>
          </a:p>
          <a:p>
            <a:pPr>
              <a:lnSpc>
                <a:spcPct val="130000"/>
              </a:lnSpc>
            </a:pPr>
            <a:endParaRPr lang="zh-CN" altLang="en-US" dirty="0"/>
          </a:p>
        </p:txBody>
      </p:sp>
    </p:spTree>
    <p:extLst>
      <p:ext uri="{BB962C8B-B14F-4D97-AF65-F5344CB8AC3E}">
        <p14:creationId xmlns:p14="http://schemas.microsoft.com/office/powerpoint/2010/main" val="263482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xEl>
                                              <p:pRg st="5" end="5"/>
                                            </p:txEl>
                                          </p:spTgt>
                                        </p:tgtEl>
                                        <p:attrNameLst>
                                          <p:attrName>style.visibility</p:attrName>
                                        </p:attrNameLst>
                                      </p:cBhvr>
                                      <p:to>
                                        <p:strVal val="visible"/>
                                      </p:to>
                                    </p:set>
                                    <p:animEffect transition="in" filter="blinds(horizontal)">
                                      <p:cBhvr>
                                        <p:cTn id="7" dur="500"/>
                                        <p:tgtEl>
                                          <p:spTgt spid="16">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
                                            <p:txEl>
                                              <p:pRg st="6" end="6"/>
                                            </p:txEl>
                                          </p:spTgt>
                                        </p:tgtEl>
                                        <p:attrNameLst>
                                          <p:attrName>style.visibility</p:attrName>
                                        </p:attrNameLst>
                                      </p:cBhvr>
                                      <p:to>
                                        <p:strVal val="visible"/>
                                      </p:to>
                                    </p:set>
                                    <p:animEffect transition="in" filter="blinds(horizontal)">
                                      <p:cBhvr>
                                        <p:cTn id="10"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7076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3200" b="1" dirty="0">
                <a:solidFill>
                  <a:srgbClr val="0070C0"/>
                </a:solidFill>
                <a:latin typeface="楷体" panose="02010609060101010101" pitchFamily="49" charset="-122"/>
                <a:ea typeface="楷体" panose="02010609060101010101" pitchFamily="49" charset="-122"/>
              </a:rPr>
              <a:t>变异操作</a:t>
            </a:r>
            <a:endParaRPr lang="en-US" altLang="zh-CN" sz="3200" b="1" dirty="0">
              <a:solidFill>
                <a:srgbClr val="0070C0"/>
              </a:solidFill>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变异是辅助性的搜索，变异的概率不能太大，以防止一些重要的基因丢失，而且变异太大会导致算法趋于随机搜索</a:t>
            </a:r>
            <a:endParaRPr lang="en-US" altLang="zh-CN" sz="2800" b="1" dirty="0">
              <a:latin typeface="楷体" panose="02010609060101010101" pitchFamily="49" charset="-122"/>
              <a:ea typeface="楷体" panose="02010609060101010101" pitchFamily="49" charset="-122"/>
            </a:endParaRPr>
          </a:p>
          <a:p>
            <a:pPr lvl="1">
              <a:lnSpc>
                <a:spcPct val="130000"/>
              </a:lnSpc>
            </a:pPr>
            <a:r>
              <a:rPr lang="zh-CN" altLang="en-US" sz="2800" b="1" dirty="0">
                <a:latin typeface="楷体" panose="02010609060101010101" pitchFamily="49" charset="-122"/>
                <a:ea typeface="楷体" panose="02010609060101010101" pitchFamily="49" charset="-122"/>
              </a:rPr>
              <a:t>变异概率：</a:t>
            </a:r>
            <a:r>
              <a:rPr lang="en-US" altLang="zh-CN" sz="2800" b="1" dirty="0">
                <a:latin typeface="楷体" panose="02010609060101010101" pitchFamily="49" charset="-122"/>
                <a:ea typeface="楷体" panose="02010609060101010101" pitchFamily="49" charset="-122"/>
              </a:rPr>
              <a:t>0.001</a:t>
            </a:r>
            <a:r>
              <a:rPr lang="zh-CN" altLang="en-US" sz="2800" b="1" dirty="0">
                <a:latin typeface="楷体" panose="02010609060101010101" pitchFamily="49" charset="-122"/>
                <a:ea typeface="楷体" panose="02010609060101010101" pitchFamily="49" charset="-122"/>
              </a:rPr>
              <a:t>左右</a:t>
            </a:r>
            <a:endParaRPr lang="zh-CN" altLang="en-US" sz="2800" dirty="0"/>
          </a:p>
          <a:p>
            <a:pPr>
              <a:lnSpc>
                <a:spcPct val="130000"/>
              </a:lnSpc>
            </a:pPr>
            <a:endParaRPr lang="zh-CN" altLang="en-US" dirty="0"/>
          </a:p>
        </p:txBody>
      </p:sp>
    </p:spTree>
    <p:extLst>
      <p:ext uri="{BB962C8B-B14F-4D97-AF65-F5344CB8AC3E}">
        <p14:creationId xmlns:p14="http://schemas.microsoft.com/office/powerpoint/2010/main" val="401691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6.1 </a:t>
            </a:r>
            <a:r>
              <a:rPr lang="zh-CN" altLang="en-US" b="1" dirty="0">
                <a:latin typeface="黑体" panose="02010609060101010101" pitchFamily="49" charset="-122"/>
                <a:ea typeface="黑体" panose="02010609060101010101" pitchFamily="49" charset="-122"/>
              </a:rPr>
              <a:t>进化计算</a:t>
            </a:r>
          </a:p>
        </p:txBody>
      </p:sp>
      <p:sp>
        <p:nvSpPr>
          <p:cNvPr id="16" name="内容占位符 2">
            <a:extLst>
              <a:ext uri="{FF2B5EF4-FFF2-40B4-BE49-F238E27FC236}">
                <a16:creationId xmlns:a16="http://schemas.microsoft.com/office/drawing/2014/main" id="{9A30935D-26DE-456B-905A-433885DF5553}"/>
              </a:ext>
            </a:extLst>
          </p:cNvPr>
          <p:cNvSpPr txBox="1">
            <a:spLocks/>
          </p:cNvSpPr>
          <p:nvPr/>
        </p:nvSpPr>
        <p:spPr>
          <a:xfrm>
            <a:off x="685330" y="1150375"/>
            <a:ext cx="10957426" cy="521585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楷体" panose="02010609060101010101" pitchFamily="49" charset="-122"/>
                <a:ea typeface="楷体" panose="02010609060101010101" pitchFamily="49" charset="-122"/>
              </a:rPr>
              <a:t>进化计算是在达尔文的</a:t>
            </a:r>
            <a:r>
              <a:rPr lang="zh-CN" altLang="en-US" b="1" dirty="0">
                <a:solidFill>
                  <a:srgbClr val="FF0000"/>
                </a:solidFill>
                <a:latin typeface="楷体" panose="02010609060101010101" pitchFamily="49" charset="-122"/>
                <a:ea typeface="楷体" panose="02010609060101010101" pitchFamily="49" charset="-122"/>
              </a:rPr>
              <a:t>进化论</a:t>
            </a:r>
            <a:r>
              <a:rPr lang="zh-CN" altLang="en-US" b="1" dirty="0">
                <a:latin typeface="楷体" panose="02010609060101010101" pitchFamily="49" charset="-122"/>
                <a:ea typeface="楷体" panose="02010609060101010101" pitchFamily="49" charset="-122"/>
              </a:rPr>
              <a:t>和孟德尔的</a:t>
            </a:r>
            <a:r>
              <a:rPr lang="zh-CN" altLang="en-US" b="1" dirty="0">
                <a:solidFill>
                  <a:srgbClr val="FF0000"/>
                </a:solidFill>
                <a:latin typeface="楷体" panose="02010609060101010101" pitchFamily="49" charset="-122"/>
                <a:ea typeface="楷体" panose="02010609060101010101" pitchFamily="49" charset="-122"/>
              </a:rPr>
              <a:t>遗传变异理论</a:t>
            </a:r>
            <a:r>
              <a:rPr lang="zh-CN" altLang="en-US" b="1" dirty="0">
                <a:latin typeface="楷体" panose="02010609060101010101" pitchFamily="49" charset="-122"/>
                <a:ea typeface="楷体" panose="02010609060101010101" pitchFamily="49" charset="-122"/>
              </a:rPr>
              <a:t>的基础上产生的一种在</a:t>
            </a:r>
            <a:r>
              <a:rPr lang="zh-CN" altLang="en-US" b="1" dirty="0">
                <a:solidFill>
                  <a:srgbClr val="0070C0"/>
                </a:solidFill>
                <a:latin typeface="楷体" panose="02010609060101010101" pitchFamily="49" charset="-122"/>
                <a:ea typeface="楷体" panose="02010609060101010101" pitchFamily="49" charset="-122"/>
              </a:rPr>
              <a:t>基因</a:t>
            </a:r>
            <a:r>
              <a:rPr lang="zh-CN" altLang="en-US" b="1" dirty="0">
                <a:latin typeface="楷体" panose="02010609060101010101" pitchFamily="49" charset="-122"/>
                <a:ea typeface="楷体" panose="02010609060101010101" pitchFamily="49" charset="-122"/>
              </a:rPr>
              <a:t>和</a:t>
            </a:r>
            <a:r>
              <a:rPr lang="zh-CN" altLang="en-US" b="1" dirty="0">
                <a:solidFill>
                  <a:srgbClr val="0070C0"/>
                </a:solidFill>
                <a:latin typeface="楷体" panose="02010609060101010101" pitchFamily="49" charset="-122"/>
                <a:ea typeface="楷体" panose="02010609060101010101" pitchFamily="49" charset="-122"/>
              </a:rPr>
              <a:t>种群</a:t>
            </a:r>
            <a:r>
              <a:rPr lang="zh-CN" altLang="en-US" b="1" dirty="0">
                <a:latin typeface="楷体" panose="02010609060101010101" pitchFamily="49" charset="-122"/>
                <a:ea typeface="楷体" panose="02010609060101010101" pitchFamily="49" charset="-122"/>
              </a:rPr>
              <a:t>层次上模拟自然界生物进化过程与机制的问题求解技术。</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不是一个具体的算法，而是一个“算法簇”</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它主要包括</a:t>
            </a:r>
          </a:p>
          <a:p>
            <a:pPr lvl="1">
              <a:lnSpc>
                <a:spcPct val="140000"/>
              </a:lnSpc>
            </a:pPr>
            <a:r>
              <a:rPr lang="zh-CN" altLang="en-US" sz="2600" b="1" dirty="0">
                <a:latin typeface="楷体" panose="02010609060101010101" pitchFamily="49" charset="-122"/>
                <a:ea typeface="楷体" panose="02010609060101010101" pitchFamily="49" charset="-122"/>
              </a:rPr>
              <a:t>遗传算法（</a:t>
            </a:r>
            <a:r>
              <a:rPr lang="en-US" altLang="zh-CN" sz="2600" b="1" dirty="0">
                <a:latin typeface="楷体" panose="02010609060101010101" pitchFamily="49" charset="-122"/>
                <a:ea typeface="楷体" panose="02010609060101010101" pitchFamily="49" charset="-122"/>
              </a:rPr>
              <a:t>Genetic Algorithm</a:t>
            </a:r>
            <a:r>
              <a:rPr lang="zh-CN" altLang="en-US" sz="2600" b="1" dirty="0">
                <a:latin typeface="楷体" panose="02010609060101010101" pitchFamily="49" charset="-122"/>
                <a:ea typeface="楷体" panose="02010609060101010101" pitchFamily="49" charset="-122"/>
              </a:rPr>
              <a:t>，</a:t>
            </a:r>
            <a:r>
              <a:rPr lang="en-US" altLang="zh-CN" sz="2600" b="1" dirty="0">
                <a:latin typeface="楷体" panose="02010609060101010101" pitchFamily="49" charset="-122"/>
                <a:ea typeface="楷体" panose="02010609060101010101" pitchFamily="49" charset="-122"/>
              </a:rPr>
              <a:t>GA</a:t>
            </a:r>
            <a:r>
              <a:rPr lang="zh-CN" altLang="en-US" sz="2600" b="1" dirty="0">
                <a:latin typeface="楷体" panose="02010609060101010101" pitchFamily="49" charset="-122"/>
                <a:ea typeface="楷体" panose="02010609060101010101" pitchFamily="49" charset="-122"/>
              </a:rPr>
              <a:t>）</a:t>
            </a:r>
          </a:p>
          <a:p>
            <a:pPr lvl="1">
              <a:lnSpc>
                <a:spcPct val="140000"/>
              </a:lnSpc>
            </a:pPr>
            <a:r>
              <a:rPr lang="zh-CN" altLang="en-US" sz="2600" b="1" dirty="0">
                <a:latin typeface="楷体" panose="02010609060101010101" pitchFamily="49" charset="-122"/>
                <a:ea typeface="楷体" panose="02010609060101010101" pitchFamily="49" charset="-122"/>
              </a:rPr>
              <a:t>进化规划（</a:t>
            </a:r>
            <a:r>
              <a:rPr lang="en-US" altLang="zh-CN" sz="2600" b="1" dirty="0">
                <a:latin typeface="楷体" panose="02010609060101010101" pitchFamily="49" charset="-122"/>
                <a:ea typeface="楷体" panose="02010609060101010101" pitchFamily="49" charset="-122"/>
              </a:rPr>
              <a:t>Evolutionary Programming, EP</a:t>
            </a:r>
            <a:r>
              <a:rPr lang="zh-CN" altLang="en-US" sz="2600" b="1" dirty="0">
                <a:latin typeface="楷体" panose="02010609060101010101" pitchFamily="49" charset="-122"/>
                <a:ea typeface="楷体" panose="02010609060101010101" pitchFamily="49" charset="-122"/>
              </a:rPr>
              <a:t>）</a:t>
            </a:r>
          </a:p>
          <a:p>
            <a:pPr lvl="1">
              <a:lnSpc>
                <a:spcPct val="140000"/>
              </a:lnSpc>
            </a:pPr>
            <a:r>
              <a:rPr lang="zh-CN" altLang="en-US" sz="2600" b="1" dirty="0">
                <a:latin typeface="楷体" panose="02010609060101010101" pitchFamily="49" charset="-122"/>
                <a:ea typeface="楷体" panose="02010609060101010101" pitchFamily="49" charset="-122"/>
              </a:rPr>
              <a:t>进化策略（</a:t>
            </a:r>
            <a:r>
              <a:rPr lang="en-US" altLang="zh-CN" sz="2600" b="1" dirty="0">
                <a:latin typeface="楷体" panose="02010609060101010101" pitchFamily="49" charset="-122"/>
                <a:ea typeface="楷体" panose="02010609060101010101" pitchFamily="49" charset="-122"/>
              </a:rPr>
              <a:t>Evolutionary Strategy, ES</a:t>
            </a:r>
            <a:r>
              <a:rPr lang="zh-CN" altLang="en-US" sz="2600" b="1" dirty="0">
                <a:latin typeface="楷体" panose="02010609060101010101" pitchFamily="49" charset="-122"/>
                <a:ea typeface="楷体" panose="02010609060101010101" pitchFamily="49" charset="-122"/>
              </a:rPr>
              <a:t>）</a:t>
            </a:r>
          </a:p>
          <a:p>
            <a:pPr lvl="1">
              <a:lnSpc>
                <a:spcPct val="140000"/>
              </a:lnSpc>
            </a:pPr>
            <a:r>
              <a:rPr lang="zh-CN" altLang="en-US" sz="2600" b="1" dirty="0">
                <a:latin typeface="楷体" panose="02010609060101010101" pitchFamily="49" charset="-122"/>
                <a:ea typeface="楷体" panose="02010609060101010101" pitchFamily="49" charset="-122"/>
              </a:rPr>
              <a:t>遗传规划（</a:t>
            </a:r>
            <a:r>
              <a:rPr lang="en-US" altLang="zh-CN" sz="2600" b="1" dirty="0">
                <a:latin typeface="楷体" panose="02010609060101010101" pitchFamily="49" charset="-122"/>
                <a:ea typeface="楷体" panose="02010609060101010101" pitchFamily="49" charset="-122"/>
              </a:rPr>
              <a:t>Genetic Programming, GP</a:t>
            </a:r>
            <a:r>
              <a:rPr lang="zh-CN" altLang="en-US" sz="2600" b="1" dirty="0">
                <a:latin typeface="楷体" panose="02010609060101010101" pitchFamily="49" charset="-122"/>
                <a:ea typeface="楷体" panose="02010609060101010101" pitchFamily="49" charset="-122"/>
              </a:rPr>
              <a:t>）</a:t>
            </a:r>
          </a:p>
          <a:p>
            <a:r>
              <a:rPr lang="zh-CN" altLang="en-US" b="1" dirty="0">
                <a:latin typeface="楷体" panose="02010609060101010101" pitchFamily="49" charset="-122"/>
                <a:ea typeface="楷体" panose="02010609060101010101" pitchFamily="49" charset="-122"/>
              </a:rPr>
              <a:t>四大分支。</a:t>
            </a:r>
          </a:p>
          <a:p>
            <a:endParaRPr lang="en-US" altLang="zh-CN" b="1"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zh-CN" altLang="en-US" dirty="0"/>
          </a:p>
          <a:p>
            <a:endParaRPr lang="zh-CN" altLang="en-US" dirty="0"/>
          </a:p>
        </p:txBody>
      </p:sp>
    </p:spTree>
    <p:extLst>
      <p:ext uri="{BB962C8B-B14F-4D97-AF65-F5344CB8AC3E}">
        <p14:creationId xmlns:p14="http://schemas.microsoft.com/office/powerpoint/2010/main" val="17299950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33F7C67-07E0-4794-958E-135733FF6D4A}"/>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6.2 </a:t>
            </a:r>
            <a:r>
              <a:rPr lang="zh-CN" altLang="en-US" b="1" dirty="0">
                <a:latin typeface="黑体" panose="02010609060101010101" pitchFamily="49" charset="-122"/>
                <a:ea typeface="黑体" panose="02010609060101010101" pitchFamily="49" charset="-122"/>
              </a:rPr>
              <a:t>遗传算法</a:t>
            </a:r>
          </a:p>
        </p:txBody>
      </p:sp>
      <p:grpSp>
        <p:nvGrpSpPr>
          <p:cNvPr id="5" name="Group 4">
            <a:extLst>
              <a:ext uri="{FF2B5EF4-FFF2-40B4-BE49-F238E27FC236}">
                <a16:creationId xmlns:a16="http://schemas.microsoft.com/office/drawing/2014/main" id="{3A08EA7E-5842-4A1B-B6F9-183D71A00B85}"/>
              </a:ext>
            </a:extLst>
          </p:cNvPr>
          <p:cNvGrpSpPr>
            <a:grpSpLocks noChangeAspect="1"/>
          </p:cNvGrpSpPr>
          <p:nvPr/>
        </p:nvGrpSpPr>
        <p:grpSpPr bwMode="auto">
          <a:xfrm>
            <a:off x="6096000" y="699020"/>
            <a:ext cx="6264275" cy="4959756"/>
            <a:chOff x="2263" y="5604"/>
            <a:chExt cx="5072" cy="4028"/>
          </a:xfrm>
        </p:grpSpPr>
        <p:sp>
          <p:nvSpPr>
            <p:cNvPr id="6" name="AutoShape 5">
              <a:extLst>
                <a:ext uri="{FF2B5EF4-FFF2-40B4-BE49-F238E27FC236}">
                  <a16:creationId xmlns:a16="http://schemas.microsoft.com/office/drawing/2014/main" id="{E662F39E-5796-462B-8164-31F4C53FA2B2}"/>
                </a:ext>
              </a:extLst>
            </p:cNvPr>
            <p:cNvSpPr>
              <a:spLocks noChangeAspect="1" noChangeArrowheads="1"/>
            </p:cNvSpPr>
            <p:nvPr/>
          </p:nvSpPr>
          <p:spPr bwMode="auto">
            <a:xfrm>
              <a:off x="2263" y="5604"/>
              <a:ext cx="5072" cy="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Text Box 6">
              <a:extLst>
                <a:ext uri="{FF2B5EF4-FFF2-40B4-BE49-F238E27FC236}">
                  <a16:creationId xmlns:a16="http://schemas.microsoft.com/office/drawing/2014/main" id="{7ED5414D-A643-4139-B573-A3CAF744B3A2}"/>
                </a:ext>
              </a:extLst>
            </p:cNvPr>
            <p:cNvSpPr txBox="1">
              <a:spLocks noChangeArrowheads="1"/>
            </p:cNvSpPr>
            <p:nvPr/>
          </p:nvSpPr>
          <p:spPr bwMode="auto">
            <a:xfrm>
              <a:off x="3115" y="6313"/>
              <a:ext cx="3050" cy="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10800" rIns="54000" bIns="10800"/>
            <a:lstStyle/>
            <a:p>
              <a:pPr algn="ctr"/>
              <a:r>
                <a:rPr lang="zh-CN" altLang="en-US" sz="1600" b="1" dirty="0">
                  <a:latin typeface="Times New Roman" panose="02020603050405020304" pitchFamily="18" charset="0"/>
                </a:rPr>
                <a:t>计算种群中个体的适应度并进行评价</a:t>
              </a:r>
            </a:p>
          </p:txBody>
        </p:sp>
        <p:sp>
          <p:nvSpPr>
            <p:cNvPr id="8" name="AutoShape 7">
              <a:extLst>
                <a:ext uri="{FF2B5EF4-FFF2-40B4-BE49-F238E27FC236}">
                  <a16:creationId xmlns:a16="http://schemas.microsoft.com/office/drawing/2014/main" id="{B59383E2-CFAB-4A12-BB49-92658F34CF91}"/>
                </a:ext>
              </a:extLst>
            </p:cNvPr>
            <p:cNvSpPr>
              <a:spLocks noChangeArrowheads="1"/>
            </p:cNvSpPr>
            <p:nvPr/>
          </p:nvSpPr>
          <p:spPr bwMode="auto">
            <a:xfrm>
              <a:off x="3168" y="6812"/>
              <a:ext cx="2944" cy="551"/>
            </a:xfrm>
            <a:prstGeom prst="diamond">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Text Box 8">
              <a:extLst>
                <a:ext uri="{FF2B5EF4-FFF2-40B4-BE49-F238E27FC236}">
                  <a16:creationId xmlns:a16="http://schemas.microsoft.com/office/drawing/2014/main" id="{35BB43A6-6452-4CFC-91BC-FD4F4623F15F}"/>
                </a:ext>
              </a:extLst>
            </p:cNvPr>
            <p:cNvSpPr txBox="1">
              <a:spLocks noChangeArrowheads="1"/>
            </p:cNvSpPr>
            <p:nvPr/>
          </p:nvSpPr>
          <p:spPr bwMode="auto">
            <a:xfrm>
              <a:off x="4037" y="6970"/>
              <a:ext cx="1348" cy="2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zh-CN" altLang="en-US" sz="1600" b="1" dirty="0">
                  <a:latin typeface="Times New Roman" panose="02020603050405020304" pitchFamily="18" charset="0"/>
                </a:rPr>
                <a:t>满足终止条件吗？</a:t>
              </a:r>
            </a:p>
          </p:txBody>
        </p:sp>
        <p:sp>
          <p:nvSpPr>
            <p:cNvPr id="10" name="Line 9">
              <a:extLst>
                <a:ext uri="{FF2B5EF4-FFF2-40B4-BE49-F238E27FC236}">
                  <a16:creationId xmlns:a16="http://schemas.microsoft.com/office/drawing/2014/main" id="{FD1A91B1-A77D-458B-8FD1-D322A468F97B}"/>
                </a:ext>
              </a:extLst>
            </p:cNvPr>
            <p:cNvSpPr>
              <a:spLocks noChangeShapeType="1"/>
            </p:cNvSpPr>
            <p:nvPr/>
          </p:nvSpPr>
          <p:spPr bwMode="auto">
            <a:xfrm flipV="1">
              <a:off x="6129" y="7075"/>
              <a:ext cx="639"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10">
              <a:extLst>
                <a:ext uri="{FF2B5EF4-FFF2-40B4-BE49-F238E27FC236}">
                  <a16:creationId xmlns:a16="http://schemas.microsoft.com/office/drawing/2014/main" id="{2BF5D64F-2C91-4F49-B14C-B53645FA0B44}"/>
                </a:ext>
              </a:extLst>
            </p:cNvPr>
            <p:cNvSpPr>
              <a:spLocks noChangeShapeType="1"/>
            </p:cNvSpPr>
            <p:nvPr/>
          </p:nvSpPr>
          <p:spPr bwMode="auto">
            <a:xfrm>
              <a:off x="6786" y="7075"/>
              <a:ext cx="1" cy="36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Text Box 11">
              <a:extLst>
                <a:ext uri="{FF2B5EF4-FFF2-40B4-BE49-F238E27FC236}">
                  <a16:creationId xmlns:a16="http://schemas.microsoft.com/office/drawing/2014/main" id="{5BDF854B-F161-4028-94B6-E85EFC9DC351}"/>
                </a:ext>
              </a:extLst>
            </p:cNvPr>
            <p:cNvSpPr txBox="1">
              <a:spLocks noChangeArrowheads="1"/>
            </p:cNvSpPr>
            <p:nvPr/>
          </p:nvSpPr>
          <p:spPr bwMode="auto">
            <a:xfrm>
              <a:off x="6591" y="7443"/>
              <a:ext cx="440" cy="29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zh-CN" altLang="en-US" sz="1600" b="1">
                  <a:latin typeface="Times New Roman" panose="02020603050405020304" pitchFamily="18" charset="0"/>
                </a:rPr>
                <a:t>终止</a:t>
              </a:r>
            </a:p>
          </p:txBody>
        </p:sp>
        <p:sp>
          <p:nvSpPr>
            <p:cNvPr id="13" name="Text Box 12">
              <a:extLst>
                <a:ext uri="{FF2B5EF4-FFF2-40B4-BE49-F238E27FC236}">
                  <a16:creationId xmlns:a16="http://schemas.microsoft.com/office/drawing/2014/main" id="{9BF0FC7C-D548-456E-962B-D6F0B6773A8D}"/>
                </a:ext>
              </a:extLst>
            </p:cNvPr>
            <p:cNvSpPr txBox="1">
              <a:spLocks noChangeArrowheads="1"/>
            </p:cNvSpPr>
            <p:nvPr/>
          </p:nvSpPr>
          <p:spPr bwMode="auto">
            <a:xfrm>
              <a:off x="4321" y="7574"/>
              <a:ext cx="620" cy="31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bIns="10800"/>
            <a:lstStyle/>
            <a:p>
              <a:pPr algn="just"/>
              <a:r>
                <a:rPr lang="zh-CN" altLang="en-US" sz="900">
                  <a:latin typeface="Times New Roman" panose="02020603050405020304" pitchFamily="18" charset="0"/>
                </a:rPr>
                <a:t>选择</a:t>
              </a:r>
              <a:endParaRPr lang="zh-CN" altLang="en-US"/>
            </a:p>
          </p:txBody>
        </p:sp>
        <p:sp>
          <p:nvSpPr>
            <p:cNvPr id="14" name="Text Box 13">
              <a:extLst>
                <a:ext uri="{FF2B5EF4-FFF2-40B4-BE49-F238E27FC236}">
                  <a16:creationId xmlns:a16="http://schemas.microsoft.com/office/drawing/2014/main" id="{0AE8DAFE-7534-43C4-A6FB-86BDC585A69C}"/>
                </a:ext>
              </a:extLst>
            </p:cNvPr>
            <p:cNvSpPr txBox="1">
              <a:spLocks noChangeArrowheads="1"/>
            </p:cNvSpPr>
            <p:nvPr/>
          </p:nvSpPr>
          <p:spPr bwMode="auto">
            <a:xfrm>
              <a:off x="4320" y="8073"/>
              <a:ext cx="620" cy="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bIns="10800"/>
            <a:lstStyle/>
            <a:p>
              <a:pPr algn="ctr"/>
              <a:r>
                <a:rPr lang="zh-CN" altLang="en-US" sz="1600" b="1">
                  <a:latin typeface="Times New Roman" panose="02020603050405020304" pitchFamily="18" charset="0"/>
                </a:rPr>
                <a:t>交叉</a:t>
              </a:r>
            </a:p>
          </p:txBody>
        </p:sp>
        <p:sp>
          <p:nvSpPr>
            <p:cNvPr id="15" name="Text Box 14">
              <a:extLst>
                <a:ext uri="{FF2B5EF4-FFF2-40B4-BE49-F238E27FC236}">
                  <a16:creationId xmlns:a16="http://schemas.microsoft.com/office/drawing/2014/main" id="{22569368-1B27-4F24-98A5-937D35348C02}"/>
                </a:ext>
              </a:extLst>
            </p:cNvPr>
            <p:cNvSpPr txBox="1">
              <a:spLocks noChangeArrowheads="1"/>
            </p:cNvSpPr>
            <p:nvPr/>
          </p:nvSpPr>
          <p:spPr bwMode="auto">
            <a:xfrm>
              <a:off x="4320" y="8590"/>
              <a:ext cx="585" cy="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zh-CN" altLang="en-US" sz="1600" b="1" dirty="0">
                  <a:latin typeface="Times New Roman" panose="02020603050405020304" pitchFamily="18" charset="0"/>
                </a:rPr>
                <a:t>变异</a:t>
              </a:r>
            </a:p>
          </p:txBody>
        </p:sp>
        <p:sp>
          <p:nvSpPr>
            <p:cNvPr id="16" name="Line 15">
              <a:extLst>
                <a:ext uri="{FF2B5EF4-FFF2-40B4-BE49-F238E27FC236}">
                  <a16:creationId xmlns:a16="http://schemas.microsoft.com/office/drawing/2014/main" id="{F6BD3FDD-3968-4546-BDF6-E629975227A3}"/>
                </a:ext>
              </a:extLst>
            </p:cNvPr>
            <p:cNvSpPr>
              <a:spLocks noChangeShapeType="1"/>
            </p:cNvSpPr>
            <p:nvPr/>
          </p:nvSpPr>
          <p:spPr bwMode="auto">
            <a:xfrm flipH="1">
              <a:off x="4622" y="8914"/>
              <a:ext cx="1" cy="15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6">
              <a:extLst>
                <a:ext uri="{FF2B5EF4-FFF2-40B4-BE49-F238E27FC236}">
                  <a16:creationId xmlns:a16="http://schemas.microsoft.com/office/drawing/2014/main" id="{73EE0E4D-78B8-403F-98B3-0D9FB07E8B2B}"/>
                </a:ext>
              </a:extLst>
            </p:cNvPr>
            <p:cNvSpPr>
              <a:spLocks noChangeShapeType="1"/>
            </p:cNvSpPr>
            <p:nvPr/>
          </p:nvSpPr>
          <p:spPr bwMode="auto">
            <a:xfrm flipH="1" flipV="1">
              <a:off x="2795" y="9045"/>
              <a:ext cx="1826"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7">
              <a:extLst>
                <a:ext uri="{FF2B5EF4-FFF2-40B4-BE49-F238E27FC236}">
                  <a16:creationId xmlns:a16="http://schemas.microsoft.com/office/drawing/2014/main" id="{B2923859-AF41-4766-8C44-91D0E1558742}"/>
                </a:ext>
              </a:extLst>
            </p:cNvPr>
            <p:cNvSpPr>
              <a:spLocks noChangeShapeType="1"/>
            </p:cNvSpPr>
            <p:nvPr/>
          </p:nvSpPr>
          <p:spPr bwMode="auto">
            <a:xfrm flipV="1">
              <a:off x="2795" y="6156"/>
              <a:ext cx="18" cy="291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18">
              <a:extLst>
                <a:ext uri="{FF2B5EF4-FFF2-40B4-BE49-F238E27FC236}">
                  <a16:creationId xmlns:a16="http://schemas.microsoft.com/office/drawing/2014/main" id="{DE5EAD25-F141-41F7-8250-4357CAF52436}"/>
                </a:ext>
              </a:extLst>
            </p:cNvPr>
            <p:cNvSpPr>
              <a:spLocks noChangeShapeType="1"/>
            </p:cNvSpPr>
            <p:nvPr/>
          </p:nvSpPr>
          <p:spPr bwMode="auto">
            <a:xfrm flipH="1">
              <a:off x="4640" y="6024"/>
              <a:ext cx="1" cy="28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19">
              <a:extLst>
                <a:ext uri="{FF2B5EF4-FFF2-40B4-BE49-F238E27FC236}">
                  <a16:creationId xmlns:a16="http://schemas.microsoft.com/office/drawing/2014/main" id="{38C7C87A-2CB3-4518-87E4-C4C6D02F0D49}"/>
                </a:ext>
              </a:extLst>
            </p:cNvPr>
            <p:cNvSpPr>
              <a:spLocks noChangeShapeType="1"/>
            </p:cNvSpPr>
            <p:nvPr/>
          </p:nvSpPr>
          <p:spPr bwMode="auto">
            <a:xfrm>
              <a:off x="4640" y="6629"/>
              <a:ext cx="1" cy="21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20">
              <a:extLst>
                <a:ext uri="{FF2B5EF4-FFF2-40B4-BE49-F238E27FC236}">
                  <a16:creationId xmlns:a16="http://schemas.microsoft.com/office/drawing/2014/main" id="{2A5BB03C-7432-4BF0-AC00-AA440E30DCBD}"/>
                </a:ext>
              </a:extLst>
            </p:cNvPr>
            <p:cNvSpPr>
              <a:spLocks noChangeShapeType="1"/>
            </p:cNvSpPr>
            <p:nvPr/>
          </p:nvSpPr>
          <p:spPr bwMode="auto">
            <a:xfrm>
              <a:off x="2813" y="6156"/>
              <a:ext cx="1809" cy="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1">
              <a:extLst>
                <a:ext uri="{FF2B5EF4-FFF2-40B4-BE49-F238E27FC236}">
                  <a16:creationId xmlns:a16="http://schemas.microsoft.com/office/drawing/2014/main" id="{981D36A7-5A72-4DA7-9E95-52710C37ED20}"/>
                </a:ext>
              </a:extLst>
            </p:cNvPr>
            <p:cNvSpPr>
              <a:spLocks noChangeShapeType="1"/>
            </p:cNvSpPr>
            <p:nvPr/>
          </p:nvSpPr>
          <p:spPr bwMode="auto">
            <a:xfrm>
              <a:off x="4640" y="7364"/>
              <a:ext cx="1" cy="21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2">
              <a:extLst>
                <a:ext uri="{FF2B5EF4-FFF2-40B4-BE49-F238E27FC236}">
                  <a16:creationId xmlns:a16="http://schemas.microsoft.com/office/drawing/2014/main" id="{6AD1E5AF-C747-4B0D-942E-01DDADA7EDD7}"/>
                </a:ext>
              </a:extLst>
            </p:cNvPr>
            <p:cNvSpPr>
              <a:spLocks noChangeShapeType="1"/>
            </p:cNvSpPr>
            <p:nvPr/>
          </p:nvSpPr>
          <p:spPr bwMode="auto">
            <a:xfrm>
              <a:off x="4622" y="7889"/>
              <a:ext cx="1" cy="18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3">
              <a:extLst>
                <a:ext uri="{FF2B5EF4-FFF2-40B4-BE49-F238E27FC236}">
                  <a16:creationId xmlns:a16="http://schemas.microsoft.com/office/drawing/2014/main" id="{477B5359-4C66-47EE-8020-D7A510E89F9A}"/>
                </a:ext>
              </a:extLst>
            </p:cNvPr>
            <p:cNvSpPr>
              <a:spLocks noChangeShapeType="1"/>
            </p:cNvSpPr>
            <p:nvPr/>
          </p:nvSpPr>
          <p:spPr bwMode="auto">
            <a:xfrm flipH="1">
              <a:off x="4622" y="8388"/>
              <a:ext cx="1" cy="21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Text Box 24">
              <a:extLst>
                <a:ext uri="{FF2B5EF4-FFF2-40B4-BE49-F238E27FC236}">
                  <a16:creationId xmlns:a16="http://schemas.microsoft.com/office/drawing/2014/main" id="{6482F62D-DFB8-4F0B-8187-93C0A25BF487}"/>
                </a:ext>
              </a:extLst>
            </p:cNvPr>
            <p:cNvSpPr txBox="1">
              <a:spLocks noChangeArrowheads="1"/>
            </p:cNvSpPr>
            <p:nvPr/>
          </p:nvSpPr>
          <p:spPr bwMode="auto">
            <a:xfrm>
              <a:off x="6236" y="6760"/>
              <a:ext cx="390" cy="26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en-US" altLang="zh-CN" sz="1600" b="1">
                  <a:latin typeface="Times New Roman" panose="02020603050405020304" pitchFamily="18" charset="0"/>
                </a:rPr>
                <a:t>Y</a:t>
              </a:r>
            </a:p>
          </p:txBody>
        </p:sp>
        <p:sp>
          <p:nvSpPr>
            <p:cNvPr id="26" name="Text Box 25">
              <a:extLst>
                <a:ext uri="{FF2B5EF4-FFF2-40B4-BE49-F238E27FC236}">
                  <a16:creationId xmlns:a16="http://schemas.microsoft.com/office/drawing/2014/main" id="{539316FE-0FC7-4194-862B-CEC85563A5D9}"/>
                </a:ext>
              </a:extLst>
            </p:cNvPr>
            <p:cNvSpPr txBox="1">
              <a:spLocks noChangeArrowheads="1"/>
            </p:cNvSpPr>
            <p:nvPr/>
          </p:nvSpPr>
          <p:spPr bwMode="auto">
            <a:xfrm>
              <a:off x="3229" y="9290"/>
              <a:ext cx="2766" cy="34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b="1" dirty="0">
                  <a:latin typeface="Times New Roman" panose="02020603050405020304" pitchFamily="18" charset="0"/>
                </a:rPr>
                <a:t>基本遗传算法的算法流程图</a:t>
              </a:r>
            </a:p>
          </p:txBody>
        </p:sp>
        <p:sp>
          <p:nvSpPr>
            <p:cNvPr id="27" name="Text Box 26">
              <a:extLst>
                <a:ext uri="{FF2B5EF4-FFF2-40B4-BE49-F238E27FC236}">
                  <a16:creationId xmlns:a16="http://schemas.microsoft.com/office/drawing/2014/main" id="{B9B6C7EA-2555-471F-97D0-0AB345B86114}"/>
                </a:ext>
              </a:extLst>
            </p:cNvPr>
            <p:cNvSpPr txBox="1">
              <a:spLocks noChangeArrowheads="1"/>
            </p:cNvSpPr>
            <p:nvPr/>
          </p:nvSpPr>
          <p:spPr bwMode="auto">
            <a:xfrm>
              <a:off x="3824" y="5683"/>
              <a:ext cx="1649" cy="34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600" b="1" dirty="0">
                  <a:latin typeface="Times New Roman" panose="02020603050405020304" pitchFamily="18" charset="0"/>
                </a:rPr>
                <a:t>编码和生成初始种群</a:t>
              </a:r>
              <a:endParaRPr lang="zh-CN" altLang="en-US" sz="1600" b="1" dirty="0"/>
            </a:p>
          </p:txBody>
        </p:sp>
        <p:sp>
          <p:nvSpPr>
            <p:cNvPr id="28" name="Text Box 27">
              <a:extLst>
                <a:ext uri="{FF2B5EF4-FFF2-40B4-BE49-F238E27FC236}">
                  <a16:creationId xmlns:a16="http://schemas.microsoft.com/office/drawing/2014/main" id="{492DDB64-86BC-428D-BE34-90D8B54FDC5D}"/>
                </a:ext>
              </a:extLst>
            </p:cNvPr>
            <p:cNvSpPr txBox="1">
              <a:spLocks noChangeArrowheads="1"/>
            </p:cNvSpPr>
            <p:nvPr/>
          </p:nvSpPr>
          <p:spPr bwMode="auto">
            <a:xfrm>
              <a:off x="5030" y="7337"/>
              <a:ext cx="408" cy="28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p>
              <a:pPr algn="ctr"/>
              <a:r>
                <a:rPr lang="en-US" altLang="zh-CN" sz="1600" b="1">
                  <a:latin typeface="Times New Roman" panose="02020603050405020304" pitchFamily="18" charset="0"/>
                </a:rPr>
                <a:t>N</a:t>
              </a:r>
            </a:p>
          </p:txBody>
        </p:sp>
        <p:sp>
          <p:nvSpPr>
            <p:cNvPr id="29" name="Text Box 28">
              <a:extLst>
                <a:ext uri="{FF2B5EF4-FFF2-40B4-BE49-F238E27FC236}">
                  <a16:creationId xmlns:a16="http://schemas.microsoft.com/office/drawing/2014/main" id="{ED4F83B8-38F3-4CB7-980C-2261C304DE0A}"/>
                </a:ext>
              </a:extLst>
            </p:cNvPr>
            <p:cNvSpPr txBox="1">
              <a:spLocks noChangeArrowheads="1"/>
            </p:cNvSpPr>
            <p:nvPr/>
          </p:nvSpPr>
          <p:spPr bwMode="auto">
            <a:xfrm>
              <a:off x="4320" y="7574"/>
              <a:ext cx="620" cy="31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0800" bIns="10800"/>
            <a:lstStyle/>
            <a:p>
              <a:pPr algn="ctr"/>
              <a:r>
                <a:rPr lang="zh-CN" altLang="en-US" sz="1600" b="1">
                  <a:latin typeface="Times New Roman" panose="02020603050405020304" pitchFamily="18" charset="0"/>
                </a:rPr>
                <a:t>选择</a:t>
              </a:r>
            </a:p>
          </p:txBody>
        </p:sp>
      </p:grpSp>
      <mc:AlternateContent xmlns:mc="http://schemas.openxmlformats.org/markup-compatibility/2006" xmlns:a14="http://schemas.microsoft.com/office/drawing/2010/main">
        <mc:Choice Requires="a14">
          <p:sp>
            <p:nvSpPr>
              <p:cNvPr id="30" name="内容占位符 2">
                <a:extLst>
                  <a:ext uri="{FF2B5EF4-FFF2-40B4-BE49-F238E27FC236}">
                    <a16:creationId xmlns:a16="http://schemas.microsoft.com/office/drawing/2014/main" id="{DAD8848E-B7B6-48F6-A176-77D344D3F146}"/>
                  </a:ext>
                </a:extLst>
              </p:cNvPr>
              <p:cNvSpPr txBox="1">
                <a:spLocks/>
              </p:cNvSpPr>
              <p:nvPr/>
            </p:nvSpPr>
            <p:spPr>
              <a:xfrm>
                <a:off x="640868" y="1311695"/>
                <a:ext cx="5719437" cy="52169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zh-CN" altLang="en-US" sz="2000" b="1" dirty="0"/>
                  <a:t>使用随机方法或者其它方法，产生一个有</a:t>
                </a:r>
                <a:r>
                  <a:rPr lang="en-US" altLang="zh-CN" sz="2000" b="1" i="1" dirty="0">
                    <a:cs typeface="Times New Roman" panose="02020603050405020304" pitchFamily="18" charset="0"/>
                  </a:rPr>
                  <a:t>N</a:t>
                </a:r>
                <a:r>
                  <a:rPr lang="zh-CN" altLang="en-US" sz="2000" b="1" dirty="0"/>
                  <a:t>个染色 体的</a:t>
                </a:r>
                <a:r>
                  <a:rPr lang="zh-CN" altLang="en-US" sz="2000" b="1" dirty="0">
                    <a:solidFill>
                      <a:srgbClr val="C00000"/>
                    </a:solidFill>
                  </a:rPr>
                  <a:t>初始群体</a:t>
                </a:r>
                <a14:m>
                  <m:oMath xmlns:m="http://schemas.openxmlformats.org/officeDocument/2006/math">
                    <m:r>
                      <a:rPr lang="zh-CN" altLang="en-US" sz="2000" b="1" i="1">
                        <a:solidFill>
                          <a:srgbClr val="C00000"/>
                        </a:solidFill>
                        <a:latin typeface="Cambria Math" panose="02040503050406030204" pitchFamily="18" charset="0"/>
                      </a:rPr>
                      <m:t> </m:t>
                    </m:r>
                    <m:r>
                      <a:rPr lang="en-US" altLang="zh-CN" sz="2000" b="1" i="1" smtClean="0">
                        <a:solidFill>
                          <a:srgbClr val="000000"/>
                        </a:solidFill>
                        <a:latin typeface="Cambria Math" panose="02040503050406030204" pitchFamily="18" charset="0"/>
                      </a:rPr>
                      <m:t>𝒑𝒐𝒑</m:t>
                    </m:r>
                    <m:r>
                      <a:rPr lang="en-US" altLang="zh-CN" sz="2000" b="1" i="1" smtClean="0">
                        <a:solidFill>
                          <a:srgbClr val="000000"/>
                        </a:solidFill>
                        <a:latin typeface="Cambria Math" panose="02040503050406030204" pitchFamily="18" charset="0"/>
                      </a:rPr>
                      <m:t>(</m:t>
                    </m:r>
                    <m:r>
                      <a:rPr lang="en-US" altLang="zh-CN" sz="2000" b="1" i="1" smtClean="0">
                        <a:solidFill>
                          <a:srgbClr val="000000"/>
                        </a:solidFill>
                        <a:latin typeface="Cambria Math" panose="02040503050406030204" pitchFamily="18" charset="0"/>
                      </a:rPr>
                      <m:t>𝟏</m:t>
                    </m:r>
                    <m:r>
                      <a:rPr lang="en-US" altLang="zh-CN" sz="2000" b="1" i="1" smtClean="0">
                        <a:solidFill>
                          <a:srgbClr val="000000"/>
                        </a:solidFill>
                        <a:latin typeface="Cambria Math" panose="02040503050406030204" pitchFamily="18" charset="0"/>
                      </a:rPr>
                      <m:t>)</m:t>
                    </m:r>
                  </m:oMath>
                </a14:m>
                <a:r>
                  <a:rPr lang="zh-CN" altLang="en-US" sz="2000" b="1" dirty="0"/>
                  <a:t>，</a:t>
                </a:r>
                <a14:m>
                  <m:oMath xmlns:m="http://schemas.openxmlformats.org/officeDocument/2006/math">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𝟏</m:t>
                    </m:r>
                  </m:oMath>
                </a14:m>
                <a:r>
                  <a:rPr lang="zh-CN" altLang="en-US" sz="2000" b="1" dirty="0"/>
                  <a:t>；</a:t>
                </a:r>
              </a:p>
              <a:p>
                <a:pPr marL="514350" indent="-514350">
                  <a:buFont typeface="+mj-lt"/>
                  <a:buAutoNum type="arabicPeriod"/>
                </a:pPr>
                <a:r>
                  <a:rPr lang="zh-CN" altLang="en-US" sz="2000" b="1" dirty="0"/>
                  <a:t>对群体中的每一个染色体 </a:t>
                </a:r>
                <a14:m>
                  <m:oMath xmlns:m="http://schemas.openxmlformats.org/officeDocument/2006/math">
                    <m:sSub>
                      <m:sSubPr>
                        <m:ctrlPr>
                          <a:rPr lang="en-US" altLang="zh-CN" sz="2000" b="1" i="1" smtClean="0">
                            <a:solidFill>
                              <a:srgbClr val="000000"/>
                            </a:solidFill>
                            <a:latin typeface="Cambria Math" panose="02040503050406030204" pitchFamily="18" charset="0"/>
                          </a:rPr>
                        </m:ctrlPr>
                      </m:sSubPr>
                      <m:e>
                        <m:r>
                          <a:rPr lang="en-US" altLang="zh-CN" sz="2000" b="1" i="1" smtClean="0">
                            <a:solidFill>
                              <a:srgbClr val="000000"/>
                            </a:solidFill>
                            <a:latin typeface="Cambria Math" panose="02040503050406030204" pitchFamily="18" charset="0"/>
                          </a:rPr>
                          <m:t>𝒑𝒐𝒑</m:t>
                        </m:r>
                      </m:e>
                      <m:sub>
                        <m:r>
                          <a:rPr lang="en-US" altLang="zh-CN" sz="2000" b="1" i="1" smtClean="0">
                            <a:solidFill>
                              <a:srgbClr val="000000"/>
                            </a:solidFill>
                            <a:latin typeface="Cambria Math" panose="02040503050406030204" pitchFamily="18" charset="0"/>
                          </a:rPr>
                          <m:t>𝒊</m:t>
                        </m:r>
                      </m:sub>
                    </m:sSub>
                    <m:r>
                      <a:rPr lang="en-US" altLang="zh-CN" sz="2000" b="1" i="1" smtClean="0">
                        <a:solidFill>
                          <a:srgbClr val="000000"/>
                        </a:solidFill>
                        <a:latin typeface="Cambria Math" panose="02040503050406030204" pitchFamily="18" charset="0"/>
                      </a:rPr>
                      <m:t>(</m:t>
                    </m:r>
                    <m:r>
                      <a:rPr lang="en-US" altLang="zh-CN" sz="2000" b="1" i="1" smtClean="0">
                        <a:solidFill>
                          <a:srgbClr val="000000"/>
                        </a:solidFill>
                        <a:latin typeface="Cambria Math" panose="02040503050406030204" pitchFamily="18" charset="0"/>
                      </a:rPr>
                      <m:t>𝒕</m:t>
                    </m:r>
                    <m:r>
                      <a:rPr lang="en-US" altLang="zh-CN" sz="2000" b="1" i="1" smtClean="0">
                        <a:solidFill>
                          <a:srgbClr val="000000"/>
                        </a:solidFill>
                        <a:latin typeface="Cambria Math" panose="02040503050406030204" pitchFamily="18" charset="0"/>
                      </a:rPr>
                      <m:t>) </m:t>
                    </m:r>
                  </m:oMath>
                </a14:m>
                <a:r>
                  <a:rPr lang="zh-CN" altLang="en-US" sz="2000" b="1" dirty="0"/>
                  <a:t>，计算其</a:t>
                </a:r>
                <a:r>
                  <a:rPr lang="zh-CN" altLang="en-US" sz="2000" b="1" dirty="0">
                    <a:solidFill>
                      <a:srgbClr val="C00000"/>
                    </a:solidFill>
                  </a:rPr>
                  <a:t>适应值</a:t>
                </a:r>
                <a:endParaRPr lang="en-US" altLang="zh-CN" sz="2000" b="1" dirty="0">
                  <a:solidFill>
                    <a:srgbClr val="C00000"/>
                  </a:solidFill>
                </a:endParaRPr>
              </a:p>
              <a:p>
                <a:pPr marL="514350" indent="-514350">
                  <a:buFont typeface="+mj-lt"/>
                  <a:buAutoNum type="arabicPeriod"/>
                </a:pPr>
                <a:endParaRPr lang="en-US" altLang="zh-CN" sz="2000" b="1" dirty="0"/>
              </a:p>
              <a:p>
                <a:pPr marL="514350" indent="-514350">
                  <a:buFont typeface="+mj-lt"/>
                  <a:buAutoNum type="arabicPeriod"/>
                </a:pPr>
                <a:r>
                  <a:rPr lang="zh-CN" altLang="en-US" sz="2000" b="1" dirty="0"/>
                  <a:t>若满足停止条件，则算法停止；否则，以概率</a:t>
                </a:r>
                <a14:m>
                  <m:oMath xmlns:m="http://schemas.openxmlformats.org/officeDocument/2006/math">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𝒑</m:t>
                        </m:r>
                      </m:e>
                      <m:sub>
                        <m:r>
                          <a:rPr lang="zh-CN" altLang="en-US" sz="2000" b="1" i="1">
                            <a:solidFill>
                              <a:srgbClr val="000000"/>
                            </a:solidFill>
                            <a:latin typeface="Cambria Math" panose="02040503050406030204" pitchFamily="18" charset="0"/>
                          </a:rPr>
                          <m:t>𝒊</m:t>
                        </m:r>
                      </m:sub>
                    </m:sSub>
                    <m:r>
                      <a:rPr lang="zh-CN" altLang="en-US" sz="2000" b="1" i="1">
                        <a:solidFill>
                          <a:srgbClr val="000000"/>
                        </a:solidFill>
                        <a:latin typeface="Cambria Math" panose="02040503050406030204" pitchFamily="18" charset="0"/>
                      </a:rPr>
                      <m:t>=</m:t>
                    </m:r>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𝒇</m:t>
                        </m:r>
                      </m:e>
                      <m:sub>
                        <m:r>
                          <a:rPr lang="zh-CN" altLang="en-US" sz="2000" b="1" i="1">
                            <a:solidFill>
                              <a:srgbClr val="000000"/>
                            </a:solidFill>
                            <a:latin typeface="Cambria Math" panose="02040503050406030204" pitchFamily="18" charset="0"/>
                          </a:rPr>
                          <m:t>𝒊</m:t>
                        </m:r>
                      </m:sub>
                    </m:sSub>
                    <m:r>
                      <a:rPr lang="zh-CN" altLang="en-US" sz="2000" b="1" i="1">
                        <a:solidFill>
                          <a:srgbClr val="000000"/>
                        </a:solidFill>
                        <a:latin typeface="Cambria Math" panose="02040503050406030204" pitchFamily="18" charset="0"/>
                      </a:rPr>
                      <m:t>/</m:t>
                    </m:r>
                    <m:nary>
                      <m:naryPr>
                        <m:chr m:val="∑"/>
                        <m:ctrlPr>
                          <a:rPr lang="zh-CN" altLang="en-US" sz="2000" b="1" i="1">
                            <a:solidFill>
                              <a:srgbClr val="000000"/>
                            </a:solidFill>
                            <a:latin typeface="Cambria Math" panose="02040503050406030204" pitchFamily="18" charset="0"/>
                          </a:rPr>
                        </m:ctrlPr>
                      </m:naryPr>
                      <m:sub>
                        <m:r>
                          <a:rPr lang="zh-CN" altLang="en-US" sz="2000" b="1" i="1">
                            <a:solidFill>
                              <a:srgbClr val="000000"/>
                            </a:solidFill>
                            <a:latin typeface="Cambria Math" panose="02040503050406030204" pitchFamily="18" charset="0"/>
                          </a:rPr>
                          <m:t>𝒋</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𝟏</m:t>
                        </m:r>
                      </m:sub>
                      <m:sup>
                        <m:r>
                          <a:rPr lang="zh-CN" altLang="en-US" sz="2000" b="1" i="1">
                            <a:solidFill>
                              <a:srgbClr val="000000"/>
                            </a:solidFill>
                            <a:latin typeface="Cambria Math" panose="02040503050406030204" pitchFamily="18" charset="0"/>
                          </a:rPr>
                          <m:t>𝑵</m:t>
                        </m:r>
                      </m:sup>
                      <m:e>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𝒇</m:t>
                            </m:r>
                          </m:e>
                          <m:sub>
                            <m:r>
                              <a:rPr lang="zh-CN" altLang="en-US" sz="2000" b="1" i="1">
                                <a:solidFill>
                                  <a:srgbClr val="000000"/>
                                </a:solidFill>
                                <a:latin typeface="Cambria Math" panose="02040503050406030204" pitchFamily="18" charset="0"/>
                              </a:rPr>
                              <m:t>𝒋</m:t>
                            </m:r>
                          </m:sub>
                        </m:sSub>
                      </m:e>
                    </m:nary>
                  </m:oMath>
                </a14:m>
                <a:r>
                  <a:rPr lang="zh-CN" altLang="en-US" sz="2000" b="1" dirty="0"/>
                  <a:t>从群体</a:t>
                </a:r>
                <a14:m>
                  <m:oMath xmlns:m="http://schemas.openxmlformats.org/officeDocument/2006/math">
                    <m:r>
                      <a:rPr lang="zh-CN" altLang="en-US" sz="2000" b="1" i="1">
                        <a:solidFill>
                          <a:srgbClr val="000000"/>
                        </a:solidFill>
                        <a:latin typeface="Cambria Math" panose="02040503050406030204" pitchFamily="18" charset="0"/>
                      </a:rPr>
                      <m:t> </m:t>
                    </m:r>
                    <m:r>
                      <a:rPr lang="en-US" altLang="zh-CN" sz="2000" b="1" i="1">
                        <a:solidFill>
                          <a:srgbClr val="000000"/>
                        </a:solidFill>
                        <a:latin typeface="Cambria Math" panose="02040503050406030204" pitchFamily="18" charset="0"/>
                      </a:rPr>
                      <m:t>𝒑𝒐𝒑</m:t>
                    </m:r>
                    <m:d>
                      <m:dPr>
                        <m:ctrlPr>
                          <a:rPr lang="en-US" altLang="zh-CN" sz="2000" b="1" i="1">
                            <a:solidFill>
                              <a:srgbClr val="000000"/>
                            </a:solidFill>
                            <a:latin typeface="Cambria Math" panose="02040503050406030204" pitchFamily="18" charset="0"/>
                          </a:rPr>
                        </m:ctrlPr>
                      </m:dPr>
                      <m:e>
                        <m:r>
                          <a:rPr lang="en-US" altLang="zh-CN" sz="2000" b="1" i="1" smtClean="0">
                            <a:solidFill>
                              <a:srgbClr val="000000"/>
                            </a:solidFill>
                            <a:latin typeface="Cambria Math" panose="02040503050406030204" pitchFamily="18" charset="0"/>
                          </a:rPr>
                          <m:t>𝒕</m:t>
                        </m:r>
                      </m:e>
                    </m:d>
                  </m:oMath>
                </a14:m>
                <a:r>
                  <a:rPr lang="zh-CN" altLang="en-US" sz="2000" b="1" dirty="0"/>
                  <a:t>中随机</a:t>
                </a:r>
                <a:r>
                  <a:rPr lang="zh-CN" altLang="en-US" sz="2000" b="1" dirty="0">
                    <a:solidFill>
                      <a:srgbClr val="C00000"/>
                    </a:solidFill>
                  </a:rPr>
                  <a:t>选择</a:t>
                </a:r>
                <a:r>
                  <a:rPr lang="zh-CN" altLang="en-US" sz="2000" b="1" dirty="0"/>
                  <a:t>一些</a:t>
                </a:r>
                <a:r>
                  <a:rPr lang="zh-CN" altLang="en-US" sz="2000" b="1" dirty="0">
                    <a:latin typeface="宋体" panose="02010600030101010101" pitchFamily="2" charset="-122"/>
                  </a:rPr>
                  <a:t>染色体构成一个新种群</a:t>
                </a:r>
                <a:endParaRPr lang="en-US" altLang="zh-CN" sz="2000" b="1" dirty="0">
                  <a:latin typeface="宋体" panose="02010600030101010101" pitchFamily="2" charset="-122"/>
                </a:endParaRPr>
              </a:p>
              <a:p>
                <a:pPr marL="514350" indent="-514350">
                  <a:buFont typeface="+mj-lt"/>
                  <a:buAutoNum type="arabicPeriod"/>
                </a:pPr>
                <a:endParaRPr lang="en-US" altLang="zh-CN" sz="2000" b="1" dirty="0">
                  <a:latin typeface="宋体" panose="02010600030101010101" pitchFamily="2" charset="-122"/>
                </a:endParaRPr>
              </a:p>
              <a:p>
                <a:pPr marL="514350" indent="-514350">
                  <a:buFont typeface="+mj-lt"/>
                  <a:buAutoNum type="arabicPeriod" startAt="4"/>
                </a:pPr>
                <a:r>
                  <a:rPr lang="zh-CN" altLang="en-US" sz="2000" b="1" dirty="0">
                    <a:latin typeface="宋体" panose="02010600030101010101" pitchFamily="2" charset="-122"/>
                  </a:rPr>
                  <a:t>以概率</a:t>
                </a:r>
                <a14:m>
                  <m:oMath xmlns:m="http://schemas.openxmlformats.org/officeDocument/2006/math">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𝒑</m:t>
                        </m:r>
                      </m:e>
                      <m:sub>
                        <m:r>
                          <a:rPr lang="zh-CN" altLang="en-US" sz="2000" b="1" i="1">
                            <a:solidFill>
                              <a:srgbClr val="000000"/>
                            </a:solidFill>
                            <a:latin typeface="Cambria Math" panose="02040503050406030204" pitchFamily="18" charset="0"/>
                          </a:rPr>
                          <m:t>𝒄</m:t>
                        </m:r>
                      </m:sub>
                    </m:sSub>
                  </m:oMath>
                </a14:m>
                <a:r>
                  <a:rPr lang="zh-CN" altLang="en-US" sz="2000" b="1" dirty="0">
                    <a:latin typeface="宋体" panose="02010600030101010101" pitchFamily="2" charset="-122"/>
                  </a:rPr>
                  <a:t>进行</a:t>
                </a:r>
                <a:r>
                  <a:rPr lang="zh-CN" altLang="en-US" sz="2000" b="1" dirty="0">
                    <a:solidFill>
                      <a:srgbClr val="C00000"/>
                    </a:solidFill>
                    <a:latin typeface="宋体" panose="02010600030101010101" pitchFamily="2" charset="-122"/>
                  </a:rPr>
                  <a:t>交叉</a:t>
                </a:r>
                <a:r>
                  <a:rPr lang="zh-CN" altLang="en-US" sz="2000" b="1" dirty="0">
                    <a:latin typeface="宋体" panose="02010600030101010101" pitchFamily="2" charset="-122"/>
                  </a:rPr>
                  <a:t>产生一些新的染色体，得到一个新的群体</a:t>
                </a:r>
                <a14:m>
                  <m:oMath xmlns:m="http://schemas.openxmlformats.org/officeDocument/2006/math">
                    <m:r>
                      <a:rPr lang="zh-CN" altLang="en-US" sz="2000" b="1" i="1">
                        <a:solidFill>
                          <a:srgbClr val="000000"/>
                        </a:solidFill>
                        <a:latin typeface="Cambria Math" panose="02040503050406030204" pitchFamily="18" charset="0"/>
                      </a:rPr>
                      <m:t>𝒄𝒓𝒐𝒔𝒔𝒑𝒐𝒑</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𝟏</m:t>
                    </m:r>
                    <m:r>
                      <a:rPr lang="zh-CN" altLang="en-US" sz="2000" b="1" i="1">
                        <a:solidFill>
                          <a:srgbClr val="000000"/>
                        </a:solidFill>
                        <a:latin typeface="Cambria Math" panose="02040503050406030204" pitchFamily="18" charset="0"/>
                      </a:rPr>
                      <m:t>)</m:t>
                    </m:r>
                  </m:oMath>
                </a14:m>
                <a:endParaRPr lang="zh-CN" altLang="en-US" sz="2000" b="1" dirty="0"/>
              </a:p>
              <a:p>
                <a:pPr marL="514350" indent="-514350">
                  <a:buFont typeface="+mj-lt"/>
                  <a:buAutoNum type="arabicPeriod" startAt="4"/>
                </a:pPr>
                <a:r>
                  <a:rPr lang="zh-CN" altLang="en-US" sz="2000" b="1" dirty="0"/>
                  <a:t>以一个较小的概率使染色体的一个基因发生</a:t>
                </a:r>
                <a:r>
                  <a:rPr lang="zh-CN" altLang="en-US" sz="2000" b="1" dirty="0">
                    <a:solidFill>
                      <a:srgbClr val="C00000"/>
                    </a:solidFill>
                  </a:rPr>
                  <a:t>变异</a:t>
                </a:r>
                <a:r>
                  <a:rPr lang="zh-CN" altLang="en-US" sz="2000" b="1" dirty="0"/>
                  <a:t>，形成</a:t>
                </a:r>
                <a14:m>
                  <m:oMath xmlns:m="http://schemas.openxmlformats.org/officeDocument/2006/math">
                    <m:r>
                      <a:rPr lang="zh-CN" altLang="en-US" sz="2000" b="1" i="1">
                        <a:solidFill>
                          <a:srgbClr val="000000"/>
                        </a:solidFill>
                        <a:latin typeface="Cambria Math" panose="02040503050406030204" pitchFamily="18" charset="0"/>
                      </a:rPr>
                      <m:t>𝒎𝒖𝒕𝒑𝒐𝒑</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𝟏</m:t>
                    </m:r>
                    <m:r>
                      <a:rPr lang="zh-CN" altLang="en-US" sz="2000" b="1" i="1">
                        <a:solidFill>
                          <a:srgbClr val="000000"/>
                        </a:solidFill>
                        <a:latin typeface="Cambria Math" panose="02040503050406030204" pitchFamily="18" charset="0"/>
                      </a:rPr>
                      <m:t>)</m:t>
                    </m:r>
                  </m:oMath>
                </a14:m>
                <a:r>
                  <a:rPr lang="zh-CN" altLang="en-US" sz="2000" b="1" dirty="0"/>
                  <a:t> ，</a:t>
                </a:r>
                <a14:m>
                  <m:oMath xmlns:m="http://schemas.openxmlformats.org/officeDocument/2006/math">
                    <m:r>
                      <a:rPr lang="zh-CN" altLang="en-US" sz="2000" b="1" i="1">
                        <a:solidFill>
                          <a:srgbClr val="000000"/>
                        </a:solidFill>
                        <a:latin typeface="Cambria Math" panose="02040503050406030204" pitchFamily="18" charset="0"/>
                      </a:rPr>
                      <m:t>𝒕</m:t>
                    </m:r>
                    <m:r>
                      <m:rPr>
                        <m:nor/>
                      </m:rPr>
                      <a:rPr lang="zh-CN" altLang="en-US" sz="2000" b="1">
                        <a:solidFill>
                          <a:srgbClr val="000000"/>
                        </a:solidFill>
                        <a:latin typeface="Cambria Math" panose="02040503050406030204" pitchFamily="18" charset="0"/>
                      </a:rPr>
                      <m:t>: </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𝟏</m:t>
                    </m:r>
                  </m:oMath>
                </a14:m>
                <a:r>
                  <a:rPr lang="zh-CN" altLang="en-US" sz="2000" b="1" dirty="0"/>
                  <a:t> </a:t>
                </a:r>
                <a:r>
                  <a:rPr lang="en-US" altLang="zh-CN" sz="2000" b="1" dirty="0"/>
                  <a:t>; </a:t>
                </a:r>
                <a:r>
                  <a:rPr lang="zh-CN" altLang="en-US" sz="2000" b="1" dirty="0"/>
                  <a:t>成为一个新的群体</a:t>
                </a:r>
                <a14:m>
                  <m:oMath xmlns:m="http://schemas.openxmlformats.org/officeDocument/2006/math">
                    <m:r>
                      <a:rPr lang="zh-CN" altLang="en-US" sz="2000" b="1" i="1">
                        <a:solidFill>
                          <a:srgbClr val="000000"/>
                        </a:solidFill>
                        <a:latin typeface="Cambria Math" panose="02040503050406030204" pitchFamily="18" charset="0"/>
                      </a:rPr>
                      <m:t>𝒑𝒐𝒑</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𝒎𝒖𝒕𝒑𝒐𝒑</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𝟏</m:t>
                    </m:r>
                    <m:r>
                      <a:rPr lang="zh-CN" altLang="en-US" sz="2000" b="1" i="1">
                        <a:solidFill>
                          <a:srgbClr val="000000"/>
                        </a:solidFill>
                        <a:latin typeface="Cambria Math" panose="02040503050406030204" pitchFamily="18" charset="0"/>
                      </a:rPr>
                      <m:t>)</m:t>
                    </m:r>
                    <m:r>
                      <a:rPr lang="zh-CN" altLang="en-US" sz="2000" b="1" i="1" smtClean="0">
                        <a:solidFill>
                          <a:srgbClr val="000000"/>
                        </a:solidFill>
                        <a:latin typeface="Cambria Math" panose="02040503050406030204" pitchFamily="18" charset="0"/>
                      </a:rPr>
                      <m:t>，</m:t>
                    </m:r>
                  </m:oMath>
                </a14:m>
                <a:r>
                  <a:rPr lang="zh-CN" altLang="en-US" sz="2000" b="1" dirty="0"/>
                  <a:t>返回 （</a:t>
                </a:r>
                <a:r>
                  <a:rPr lang="en-US" altLang="zh-CN" sz="2000" b="1" dirty="0"/>
                  <a:t>2</a:t>
                </a:r>
                <a:r>
                  <a:rPr lang="zh-CN" altLang="en-US" sz="2000" b="1" dirty="0"/>
                  <a:t>）。</a:t>
                </a:r>
              </a:p>
              <a:p>
                <a:pPr marL="514350" indent="-514350">
                  <a:buFont typeface="+mj-lt"/>
                  <a:buAutoNum type="arabicPeriod"/>
                </a:pPr>
                <a:endParaRPr lang="en-US" altLang="zh-CN" sz="2000" dirty="0"/>
              </a:p>
            </p:txBody>
          </p:sp>
        </mc:Choice>
        <mc:Fallback xmlns="">
          <p:sp>
            <p:nvSpPr>
              <p:cNvPr id="30" name="内容占位符 2">
                <a:extLst>
                  <a:ext uri="{FF2B5EF4-FFF2-40B4-BE49-F238E27FC236}">
                    <a16:creationId xmlns:a16="http://schemas.microsoft.com/office/drawing/2014/main" id="{DAD8848E-B7B6-48F6-A176-77D344D3F146}"/>
                  </a:ext>
                </a:extLst>
              </p:cNvPr>
              <p:cNvSpPr txBox="1">
                <a:spLocks noRot="1" noChangeAspect="1" noMove="1" noResize="1" noEditPoints="1" noAdjustHandles="1" noChangeArrowheads="1" noChangeShapeType="1" noTextEdit="1"/>
              </p:cNvSpPr>
              <p:nvPr/>
            </p:nvSpPr>
            <p:spPr>
              <a:xfrm>
                <a:off x="640868" y="1311695"/>
                <a:ext cx="5719437" cy="5216916"/>
              </a:xfrm>
              <a:prstGeom prst="rect">
                <a:avLst/>
              </a:prstGeom>
              <a:blipFill>
                <a:blip r:embed="rId3"/>
                <a:stretch>
                  <a:fillRect l="-853" t="-14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Object 9">
                <a:extLst>
                  <a:ext uri="{FF2B5EF4-FFF2-40B4-BE49-F238E27FC236}">
                    <a16:creationId xmlns:a16="http://schemas.microsoft.com/office/drawing/2014/main" id="{E7566D02-5607-4BC8-BA35-D5B45855D82B}"/>
                  </a:ext>
                </a:extLst>
              </p:cNvPr>
              <p:cNvSpPr txBox="1"/>
              <p:nvPr/>
            </p:nvSpPr>
            <p:spPr bwMode="auto">
              <a:xfrm>
                <a:off x="2135209" y="2556912"/>
                <a:ext cx="2633117" cy="457307"/>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𝒇</m:t>
                          </m:r>
                        </m:e>
                        <m:sub>
                          <m:r>
                            <a:rPr lang="zh-CN" altLang="en-US" sz="2000" b="1" i="1">
                              <a:solidFill>
                                <a:srgbClr val="000000"/>
                              </a:solidFill>
                              <a:latin typeface="Cambria Math" panose="02040503050406030204" pitchFamily="18" charset="0"/>
                            </a:rPr>
                            <m:t>𝒊</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𝒇𝒊𝒕𝒏𝒆𝒔𝒔</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𝒑𝒐</m:t>
                      </m:r>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𝒑</m:t>
                          </m:r>
                        </m:e>
                        <m:sub>
                          <m:r>
                            <a:rPr lang="zh-CN" altLang="en-US" sz="2000" b="1" i="1">
                              <a:solidFill>
                                <a:srgbClr val="000000"/>
                              </a:solidFill>
                              <a:latin typeface="Cambria Math" panose="02040503050406030204" pitchFamily="18" charset="0"/>
                            </a:rPr>
                            <m:t>𝒊</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31" name="Object 9">
                <a:extLst>
                  <a:ext uri="{FF2B5EF4-FFF2-40B4-BE49-F238E27FC236}">
                    <a16:creationId xmlns:a16="http://schemas.microsoft.com/office/drawing/2014/main" id="{E7566D02-5607-4BC8-BA35-D5B45855D82B}"/>
                  </a:ext>
                </a:extLst>
              </p:cNvPr>
              <p:cNvSpPr txBox="1">
                <a:spLocks noRot="1" noChangeAspect="1" noMove="1" noResize="1" noEditPoints="1" noAdjustHandles="1" noChangeArrowheads="1" noChangeShapeType="1" noTextEdit="1"/>
              </p:cNvSpPr>
              <p:nvPr/>
            </p:nvSpPr>
            <p:spPr bwMode="auto">
              <a:xfrm>
                <a:off x="2135209" y="2556912"/>
                <a:ext cx="2633117" cy="457307"/>
              </a:xfrm>
              <a:prstGeom prst="rect">
                <a:avLst/>
              </a:prstGeom>
              <a:blipFill>
                <a:blip r:embed="rId4"/>
                <a:stretch>
                  <a:fillRect l="-6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bject 14">
                <a:extLst>
                  <a:ext uri="{FF2B5EF4-FFF2-40B4-BE49-F238E27FC236}">
                    <a16:creationId xmlns:a16="http://schemas.microsoft.com/office/drawing/2014/main" id="{4BA248AE-C370-44EB-8356-9991B479AE31}"/>
                  </a:ext>
                </a:extLst>
              </p:cNvPr>
              <p:cNvSpPr txBox="1"/>
              <p:nvPr/>
            </p:nvSpPr>
            <p:spPr bwMode="auto">
              <a:xfrm>
                <a:off x="1423820" y="4028622"/>
                <a:ext cx="5329237" cy="5492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2000" b="1" i="1">
                          <a:solidFill>
                            <a:srgbClr val="000000"/>
                          </a:solidFill>
                          <a:latin typeface="Cambria Math" panose="02040503050406030204" pitchFamily="18" charset="0"/>
                        </a:rPr>
                        <m:t>𝒏𝒆𝒘𝒑𝒐𝒑</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𝟏</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𝒑𝒐</m:t>
                      </m:r>
                      <m:sSub>
                        <m:sSubPr>
                          <m:ctrlPr>
                            <a:rPr lang="zh-CN" altLang="en-US" sz="2000" b="1" i="1">
                              <a:solidFill>
                                <a:srgbClr val="000000"/>
                              </a:solidFill>
                              <a:latin typeface="Cambria Math" panose="02040503050406030204" pitchFamily="18" charset="0"/>
                            </a:rPr>
                          </m:ctrlPr>
                        </m:sSubPr>
                        <m:e>
                          <m:r>
                            <a:rPr lang="zh-CN" altLang="en-US" sz="2000" b="1" i="1">
                              <a:solidFill>
                                <a:srgbClr val="000000"/>
                              </a:solidFill>
                              <a:latin typeface="Cambria Math" panose="02040503050406030204" pitchFamily="18" charset="0"/>
                            </a:rPr>
                            <m:t>𝒑</m:t>
                          </m:r>
                        </m:e>
                        <m:sub>
                          <m:r>
                            <a:rPr lang="zh-CN" altLang="en-US" sz="2000" b="1" i="1">
                              <a:solidFill>
                                <a:srgbClr val="000000"/>
                              </a:solidFill>
                              <a:latin typeface="Cambria Math" panose="02040503050406030204" pitchFamily="18" charset="0"/>
                            </a:rPr>
                            <m:t>𝒋</m:t>
                          </m:r>
                        </m:sub>
                      </m:sSub>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𝒕</m:t>
                      </m:r>
                      <m:r>
                        <a:rPr lang="zh-CN" altLang="en-US" sz="2000" b="1" i="1">
                          <a:solidFill>
                            <a:srgbClr val="000000"/>
                          </a:solidFill>
                          <a:latin typeface="Cambria Math" panose="02040503050406030204" pitchFamily="18" charset="0"/>
                        </a:rPr>
                        <m:t>)</m:t>
                      </m:r>
                      <m:d>
                        <m:dPr>
                          <m:begChr m:val="|"/>
                          <m:endChr m:val=""/>
                          <m:ctrlPr>
                            <a:rPr lang="zh-CN" altLang="en-US" sz="2000" b="1" i="1">
                              <a:solidFill>
                                <a:srgbClr val="000000"/>
                              </a:solidFill>
                              <a:latin typeface="Cambria Math" panose="02040503050406030204" pitchFamily="18" charset="0"/>
                            </a:rPr>
                          </m:ctrlPr>
                        </m:dPr>
                        <m:e>
                          <m:r>
                            <a:rPr lang="zh-CN" altLang="en-US" sz="2000" b="1" i="1">
                              <a:solidFill>
                                <a:srgbClr val="000000"/>
                              </a:solidFill>
                              <a:latin typeface="Cambria Math" panose="02040503050406030204" pitchFamily="18" charset="0"/>
                            </a:rPr>
                            <m:t>𝒋</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𝟏</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𝟐</m:t>
                          </m:r>
                          <m:r>
                            <a:rPr lang="zh-CN" altLang="en-US" sz="2000" b="1" i="1">
                              <a:solidFill>
                                <a:srgbClr val="000000"/>
                              </a:solidFill>
                              <a:latin typeface="Cambria Math" panose="02040503050406030204" pitchFamily="18" charset="0"/>
                            </a:rPr>
                            <m:t>,...,</m:t>
                          </m:r>
                          <m:r>
                            <a:rPr lang="zh-CN" altLang="en-US" sz="2000" b="1" i="1">
                              <a:solidFill>
                                <a:srgbClr val="000000"/>
                              </a:solidFill>
                              <a:latin typeface="Cambria Math" panose="02040503050406030204" pitchFamily="18" charset="0"/>
                            </a:rPr>
                            <m:t>𝑵</m:t>
                          </m:r>
                        </m:e>
                      </m:d>
                      <m:r>
                        <a:rPr lang="zh-CN" altLang="en-US" sz="2000" b="1" i="1">
                          <a:solidFill>
                            <a:srgbClr val="000000"/>
                          </a:solidFill>
                          <a:latin typeface="Cambria Math" panose="02040503050406030204" pitchFamily="18" charset="0"/>
                        </a:rPr>
                        <m:t>}</m:t>
                      </m:r>
                    </m:oMath>
                  </m:oMathPara>
                </a14:m>
                <a:endParaRPr lang="zh-CN" altLang="en-US" sz="2000" b="1" dirty="0"/>
              </a:p>
            </p:txBody>
          </p:sp>
        </mc:Choice>
        <mc:Fallback xmlns="">
          <p:sp>
            <p:nvSpPr>
              <p:cNvPr id="33" name="Object 14">
                <a:extLst>
                  <a:ext uri="{FF2B5EF4-FFF2-40B4-BE49-F238E27FC236}">
                    <a16:creationId xmlns:a16="http://schemas.microsoft.com/office/drawing/2014/main" id="{4BA248AE-C370-44EB-8356-9991B479AE31}"/>
                  </a:ext>
                </a:extLst>
              </p:cNvPr>
              <p:cNvSpPr txBox="1">
                <a:spLocks noRot="1" noChangeAspect="1" noMove="1" noResize="1" noEditPoints="1" noAdjustHandles="1" noChangeArrowheads="1" noChangeShapeType="1" noTextEdit="1"/>
              </p:cNvSpPr>
              <p:nvPr/>
            </p:nvSpPr>
            <p:spPr bwMode="auto">
              <a:xfrm>
                <a:off x="1423820" y="4028622"/>
                <a:ext cx="5329237" cy="549275"/>
              </a:xfrm>
              <a:prstGeom prst="rect">
                <a:avLst/>
              </a:prstGeom>
              <a:blipFill>
                <a:blip r:embed="rId5"/>
                <a:stretch>
                  <a:fillRect l="-114" t="-88889" b="-10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4033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22FCA7-23E5-F248-8599-82B7DE8E36D4}"/>
              </a:ext>
            </a:extLst>
          </p:cNvPr>
          <p:cNvSpPr/>
          <p:nvPr/>
        </p:nvSpPr>
        <p:spPr>
          <a:xfrm>
            <a:off x="602076" y="5742877"/>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386622-A061-FD4F-8A82-91E162E6C8F1}"/>
              </a:ext>
            </a:extLst>
          </p:cNvPr>
          <p:cNvSpPr/>
          <p:nvPr/>
        </p:nvSpPr>
        <p:spPr>
          <a:xfrm>
            <a:off x="602076" y="5426358"/>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DDC27-8ACD-8D4A-AA9D-03E5955DDCC3}"/>
              </a:ext>
            </a:extLst>
          </p:cNvPr>
          <p:cNvSpPr/>
          <p:nvPr/>
        </p:nvSpPr>
        <p:spPr>
          <a:xfrm>
            <a:off x="602076" y="1267521"/>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75CAC2-379A-CF46-90B5-ED7E62D1D32C}"/>
              </a:ext>
            </a:extLst>
          </p:cNvPr>
          <p:cNvSpPr/>
          <p:nvPr/>
        </p:nvSpPr>
        <p:spPr>
          <a:xfrm>
            <a:off x="602076" y="951002"/>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6">
            <a:extLst>
              <a:ext uri="{FF2B5EF4-FFF2-40B4-BE49-F238E27FC236}">
                <a16:creationId xmlns:a16="http://schemas.microsoft.com/office/drawing/2014/main" id="{59FC7E12-EB47-7448-9769-2DC4D35EDD9B}"/>
              </a:ext>
            </a:extLst>
          </p:cNvPr>
          <p:cNvSpPr/>
          <p:nvPr/>
        </p:nvSpPr>
        <p:spPr>
          <a:xfrm>
            <a:off x="4003664" y="1351154"/>
            <a:ext cx="4140000" cy="41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00">
              <a:solidFill>
                <a:prstClr val="white"/>
              </a:solidFill>
            </a:endParaRPr>
          </a:p>
        </p:txBody>
      </p:sp>
      <p:sp>
        <p:nvSpPr>
          <p:cNvPr id="11" name="文本框 6">
            <a:extLst>
              <a:ext uri="{FF2B5EF4-FFF2-40B4-BE49-F238E27FC236}">
                <a16:creationId xmlns:a16="http://schemas.microsoft.com/office/drawing/2014/main" id="{5BD4E172-9C8F-B742-970F-6B81A8037502}"/>
              </a:ext>
            </a:extLst>
          </p:cNvPr>
          <p:cNvSpPr txBox="1"/>
          <p:nvPr/>
        </p:nvSpPr>
        <p:spPr>
          <a:xfrm>
            <a:off x="5188720" y="1827426"/>
            <a:ext cx="1769885" cy="1637170"/>
          </a:xfrm>
          <a:prstGeom prst="rect">
            <a:avLst/>
          </a:prstGeom>
          <a:noFill/>
        </p:spPr>
        <p:txBody>
          <a:bodyPr wrap="square" lIns="0" tIns="0" rIns="0" bIns="0" rtlCol="0">
            <a:spAutoFit/>
          </a:bodyPr>
          <a:lstStyle/>
          <a:p>
            <a:pPr algn="ctr" defTabSz="457200"/>
            <a:r>
              <a:rPr lang="en-US" altLang="zh-CN" sz="10666" dirty="0">
                <a:latin typeface="微软雅黑" panose="020B0503020204020204" pitchFamily="34" charset="-122"/>
                <a:ea typeface="微软雅黑" panose="020B0503020204020204" pitchFamily="34" charset="-122"/>
                <a:cs typeface="+mn-ea"/>
                <a:sym typeface="Arial" panose="020B0604020202020204" pitchFamily="34" charset="0"/>
              </a:rPr>
              <a:t>03</a:t>
            </a:r>
            <a:endParaRPr lang="zh-CN" altLang="en-US" sz="10666"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 name="文本框 20">
            <a:extLst>
              <a:ext uri="{FF2B5EF4-FFF2-40B4-BE49-F238E27FC236}">
                <a16:creationId xmlns:a16="http://schemas.microsoft.com/office/drawing/2014/main" id="{76FD1BF3-6193-1648-95AF-9D8656F00434}"/>
              </a:ext>
            </a:extLst>
          </p:cNvPr>
          <p:cNvSpPr txBox="1"/>
          <p:nvPr/>
        </p:nvSpPr>
        <p:spPr>
          <a:xfrm>
            <a:off x="4955407" y="3456526"/>
            <a:ext cx="2236510" cy="707886"/>
          </a:xfrm>
          <a:prstGeom prst="rect">
            <a:avLst/>
          </a:prstGeom>
          <a:noFill/>
        </p:spPr>
        <p:txBody>
          <a:bodyPr wrap="none" rtlCol="0">
            <a:spAutoFit/>
          </a:bodyPr>
          <a:lstStyle/>
          <a:p>
            <a:pPr defTabSz="457200"/>
            <a:r>
              <a:rPr lang="zh-CN" altLang="en-US" sz="4000" dirty="0">
                <a:solidFill>
                  <a:prstClr val="black"/>
                </a:solidFill>
                <a:latin typeface="微软雅黑" panose="020B0503020204020204" pitchFamily="34" charset="-122"/>
                <a:ea typeface="微软雅黑" panose="020B0503020204020204" pitchFamily="34" charset="-122"/>
                <a:cs typeface="Microsoft JhengHei Light" panose="020B0304030504040204" pitchFamily="34" charset="-122"/>
              </a:rPr>
              <a:t>应用简例</a:t>
            </a:r>
          </a:p>
        </p:txBody>
      </p:sp>
      <p:sp>
        <p:nvSpPr>
          <p:cNvPr id="17" name="Rectangle 16">
            <a:extLst>
              <a:ext uri="{FF2B5EF4-FFF2-40B4-BE49-F238E27FC236}">
                <a16:creationId xmlns:a16="http://schemas.microsoft.com/office/drawing/2014/main" id="{7387769A-8BE0-5B44-BE62-765FE5A4B011}"/>
              </a:ext>
            </a:extLst>
          </p:cNvPr>
          <p:cNvSpPr/>
          <p:nvPr/>
        </p:nvSpPr>
        <p:spPr>
          <a:xfrm rot="5400000">
            <a:off x="-1492349" y="3380962"/>
            <a:ext cx="612000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9CB478-12F7-4C4A-BA0A-5F30F47861B2}"/>
              </a:ext>
            </a:extLst>
          </p:cNvPr>
          <p:cNvSpPr/>
          <p:nvPr/>
        </p:nvSpPr>
        <p:spPr>
          <a:xfrm rot="5400000">
            <a:off x="7566749" y="3380963"/>
            <a:ext cx="612000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9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1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1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7" grpId="0" animBg="1"/>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mc:AlternateContent xmlns:mc="http://schemas.openxmlformats.org/markup-compatibility/2006" xmlns:a14="http://schemas.microsoft.com/office/drawing/2010/main">
        <mc:Choice Requires="a14">
          <p:sp>
            <p:nvSpPr>
              <p:cNvPr id="12" name="Rectangle 3">
                <a:extLst>
                  <a:ext uri="{FF2B5EF4-FFF2-40B4-BE49-F238E27FC236}">
                    <a16:creationId xmlns:a16="http://schemas.microsoft.com/office/drawing/2014/main" id="{6FE785A1-89A4-43BE-BC38-8C6EF0CFBA80}"/>
                  </a:ext>
                </a:extLst>
              </p:cNvPr>
              <p:cNvSpPr txBox="1">
                <a:spLocks noChangeArrowheads="1"/>
              </p:cNvSpPr>
              <p:nvPr/>
            </p:nvSpPr>
            <p:spPr>
              <a:xfrm>
                <a:off x="685332" y="1041233"/>
                <a:ext cx="8400044" cy="57568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800" b="1" dirty="0">
                    <a:solidFill>
                      <a:srgbClr val="0000CC"/>
                    </a:solidFill>
                  </a:rPr>
                  <a:t>例：</a:t>
                </a:r>
                <a:r>
                  <a:rPr lang="zh-CN" altLang="fr-FR" sz="2800" b="1" dirty="0">
                    <a:solidFill>
                      <a:srgbClr val="0000CC"/>
                    </a:solidFill>
                  </a:rPr>
                  <a:t>用遗传算法求函数</a:t>
                </a:r>
                <a14:m>
                  <m:oMath xmlns:m="http://schemas.openxmlformats.org/officeDocument/2006/math">
                    <m:r>
                      <a:rPr lang="zh-CN" altLang="en-US" sz="2800" i="1">
                        <a:solidFill>
                          <a:srgbClr val="0000A0"/>
                        </a:solidFill>
                        <a:latin typeface="Cambria Math" panose="02040503050406030204" pitchFamily="18" charset="0"/>
                      </a:rPr>
                      <m:t>𝑓</m:t>
                    </m:r>
                    <m:r>
                      <a:rPr lang="zh-CN" altLang="en-US" sz="2800" i="1">
                        <a:solidFill>
                          <a:srgbClr val="0000A0"/>
                        </a:solidFill>
                        <a:latin typeface="Cambria Math" panose="02040503050406030204" pitchFamily="18" charset="0"/>
                      </a:rPr>
                      <m:t>(</m:t>
                    </m:r>
                    <m:r>
                      <a:rPr lang="zh-CN" altLang="en-US" sz="2800" i="1">
                        <a:solidFill>
                          <a:srgbClr val="0000A0"/>
                        </a:solidFill>
                        <a:latin typeface="Cambria Math" panose="02040503050406030204" pitchFamily="18" charset="0"/>
                      </a:rPr>
                      <m:t>𝑥</m:t>
                    </m:r>
                    <m:r>
                      <a:rPr lang="zh-CN" altLang="en-US" sz="2800" i="1">
                        <a:solidFill>
                          <a:srgbClr val="0000A0"/>
                        </a:solidFill>
                        <a:latin typeface="Cambria Math" panose="02040503050406030204" pitchFamily="18" charset="0"/>
                      </a:rPr>
                      <m:t>)=</m:t>
                    </m:r>
                    <m:sSup>
                      <m:sSupPr>
                        <m:ctrlPr>
                          <a:rPr lang="zh-CN" altLang="en-US" sz="2800" i="1">
                            <a:solidFill>
                              <a:srgbClr val="0000A0"/>
                            </a:solidFill>
                            <a:latin typeface="Cambria Math" panose="02040503050406030204" pitchFamily="18" charset="0"/>
                          </a:rPr>
                        </m:ctrlPr>
                      </m:sSupPr>
                      <m:e>
                        <m:r>
                          <a:rPr lang="zh-CN" altLang="en-US" sz="2800" i="1">
                            <a:solidFill>
                              <a:srgbClr val="0000A0"/>
                            </a:solidFill>
                            <a:latin typeface="Cambria Math" panose="02040503050406030204" pitchFamily="18" charset="0"/>
                          </a:rPr>
                          <m:t>𝑥</m:t>
                        </m:r>
                      </m:e>
                      <m:sup>
                        <m:r>
                          <a:rPr lang="zh-CN" altLang="en-US" sz="2800" i="1">
                            <a:solidFill>
                              <a:srgbClr val="0000A0"/>
                            </a:solidFill>
                            <a:latin typeface="Cambria Math" panose="02040503050406030204" pitchFamily="18" charset="0"/>
                          </a:rPr>
                          <m:t>2</m:t>
                        </m:r>
                      </m:sup>
                    </m:sSup>
                  </m:oMath>
                </a14:m>
                <a:r>
                  <a:rPr lang="zh-CN" altLang="fr-FR" sz="2800" b="1" dirty="0">
                    <a:solidFill>
                      <a:srgbClr val="0000CC"/>
                    </a:solidFill>
                  </a:rPr>
                  <a:t>的最大值，其中</a:t>
                </a:r>
                <a14:m>
                  <m:oMath xmlns:m="http://schemas.openxmlformats.org/officeDocument/2006/math">
                    <m:r>
                      <a:rPr lang="zh-CN" altLang="en-US" sz="2800" i="1">
                        <a:solidFill>
                          <a:srgbClr val="0000A0"/>
                        </a:solidFill>
                        <a:latin typeface="Cambria Math" panose="02040503050406030204" pitchFamily="18" charset="0"/>
                      </a:rPr>
                      <m:t>𝑥</m:t>
                    </m:r>
                  </m:oMath>
                </a14:m>
                <a:r>
                  <a:rPr lang="zh-CN" altLang="fr-FR" sz="2800" b="1" dirty="0">
                    <a:solidFill>
                      <a:srgbClr val="0000CC"/>
                    </a:solidFill>
                  </a:rPr>
                  <a:t>为</a:t>
                </a:r>
                <a:r>
                  <a:rPr lang="fr-FR" altLang="zh-CN" sz="2800" b="1" dirty="0">
                    <a:solidFill>
                      <a:srgbClr val="0000CC"/>
                    </a:solidFill>
                  </a:rPr>
                  <a:t>[0</a:t>
                </a:r>
                <a:r>
                  <a:rPr lang="zh-CN" altLang="fr-FR" sz="2800" b="1" dirty="0">
                    <a:solidFill>
                      <a:srgbClr val="0000CC"/>
                    </a:solidFill>
                  </a:rPr>
                  <a:t>，</a:t>
                </a:r>
                <a:r>
                  <a:rPr lang="fr-FR" altLang="zh-CN" sz="2800" b="1" dirty="0">
                    <a:solidFill>
                      <a:srgbClr val="0000CC"/>
                    </a:solidFill>
                  </a:rPr>
                  <a:t>31]</a:t>
                </a:r>
                <a:r>
                  <a:rPr lang="zh-CN" altLang="fr-FR" sz="2800" b="1" dirty="0">
                    <a:solidFill>
                      <a:srgbClr val="0000CC"/>
                    </a:solidFill>
                  </a:rPr>
                  <a:t>间的整数。</a:t>
                </a:r>
              </a:p>
              <a:p>
                <a:pPr marL="0" indent="0">
                  <a:buFont typeface="Arial" panose="020B0604020202020204" pitchFamily="34" charset="0"/>
                  <a:buNone/>
                </a:pPr>
                <a:r>
                  <a:rPr lang="zh-CN" altLang="fr-FR" sz="2800" dirty="0">
                    <a:solidFill>
                      <a:srgbClr val="FF0000"/>
                    </a:solidFill>
                  </a:rPr>
                  <a:t>解 </a:t>
                </a:r>
                <a:r>
                  <a:rPr lang="zh-CN" altLang="fr-FR" sz="2800" dirty="0"/>
                  <a:t>这个问题本身比较简单，其最大值很显然是在</a:t>
                </a:r>
                <a14:m>
                  <m:oMath xmlns:m="http://schemas.openxmlformats.org/officeDocument/2006/math">
                    <m:r>
                      <a:rPr lang="zh-CN" altLang="en-US" sz="2800" i="1" smtClean="0">
                        <a:latin typeface="Cambria Math" panose="02040503050406030204" pitchFamily="18" charset="0"/>
                      </a:rPr>
                      <m:t>𝑥</m:t>
                    </m:r>
                  </m:oMath>
                </a14:m>
                <a:r>
                  <a:rPr lang="fr-FR" altLang="zh-CN" sz="2800" dirty="0"/>
                  <a:t>=31</a:t>
                </a:r>
                <a:r>
                  <a:rPr lang="zh-CN" altLang="fr-FR" sz="2800" dirty="0"/>
                  <a:t>处。但作为一个例子，它有着较好的示范性和可理解性。</a:t>
                </a:r>
              </a:p>
              <a:p>
                <a:pPr marL="0" indent="0">
                  <a:buFont typeface="Wingdings" panose="05000000000000000000" pitchFamily="2" charset="2"/>
                  <a:buNone/>
                </a:pPr>
                <a:r>
                  <a:rPr lang="zh-CN" altLang="fr-FR" sz="2800" dirty="0"/>
                  <a:t>按照遗传算法，其求解过程如下：</a:t>
                </a:r>
              </a:p>
              <a:p>
                <a:pPr marL="0" indent="0">
                  <a:buFont typeface="Wingdings" panose="05000000000000000000" pitchFamily="2" charset="2"/>
                  <a:buNone/>
                </a:pPr>
                <a:r>
                  <a:rPr lang="fr-FR" altLang="zh-CN" sz="2800" b="1" dirty="0">
                    <a:solidFill>
                      <a:srgbClr val="FF0000"/>
                    </a:solidFill>
                  </a:rPr>
                  <a:t>(1) </a:t>
                </a:r>
                <a:r>
                  <a:rPr lang="zh-CN" altLang="fr-FR" sz="2800" b="1" dirty="0">
                    <a:solidFill>
                      <a:srgbClr val="FF0000"/>
                    </a:solidFill>
                  </a:rPr>
                  <a:t>编码</a:t>
                </a:r>
              </a:p>
              <a:p>
                <a:pPr marL="0" indent="0">
                  <a:buFont typeface="Arial" panose="020B0604020202020204" pitchFamily="34" charset="0"/>
                  <a:buNone/>
                </a:pPr>
                <a:r>
                  <a:rPr lang="zh-CN" altLang="fr-FR" sz="2800" dirty="0"/>
                  <a:t>由于</a:t>
                </a:r>
                <a14:m>
                  <m:oMath xmlns:m="http://schemas.openxmlformats.org/officeDocument/2006/math">
                    <m:r>
                      <a:rPr lang="zh-CN" altLang="en-US" sz="2800" i="1">
                        <a:latin typeface="Cambria Math" panose="02040503050406030204" pitchFamily="18" charset="0"/>
                      </a:rPr>
                      <m:t>𝑥</m:t>
                    </m:r>
                  </m:oMath>
                </a14:m>
                <a:r>
                  <a:rPr lang="zh-CN" altLang="fr-FR" sz="2800" dirty="0"/>
                  <a:t>的定义域是区间</a:t>
                </a:r>
                <a:r>
                  <a:rPr lang="fr-FR" altLang="zh-CN" sz="2800" dirty="0"/>
                  <a:t>[0</a:t>
                </a:r>
                <a:r>
                  <a:rPr lang="zh-CN" altLang="fr-FR" sz="2800" dirty="0"/>
                  <a:t>，</a:t>
                </a:r>
                <a:r>
                  <a:rPr lang="fr-FR" altLang="zh-CN" sz="2800" dirty="0"/>
                  <a:t>31]</a:t>
                </a:r>
                <a:r>
                  <a:rPr lang="zh-CN" altLang="fr-FR" sz="2800" dirty="0"/>
                  <a:t>上的整数，由</a:t>
                </a:r>
                <a:r>
                  <a:rPr lang="fr-FR" altLang="zh-CN" sz="2800" dirty="0"/>
                  <a:t>5</a:t>
                </a:r>
                <a:r>
                  <a:rPr lang="zh-CN" altLang="fr-FR" sz="2800" dirty="0"/>
                  <a:t>位二进制数即可全部表示。因此，可采用二进制编码方法，其编码串的长度为</a:t>
                </a:r>
                <a:r>
                  <a:rPr lang="fr-FR" altLang="zh-CN" sz="2800" dirty="0"/>
                  <a:t>5</a:t>
                </a:r>
                <a:r>
                  <a:rPr lang="zh-CN" altLang="fr-FR" sz="2800" dirty="0"/>
                  <a:t>。</a:t>
                </a:r>
              </a:p>
              <a:p>
                <a:pPr marL="0" indent="0">
                  <a:buFont typeface="Arial" panose="020B0604020202020204" pitchFamily="34" charset="0"/>
                  <a:buNone/>
                </a:pPr>
                <a:r>
                  <a:rPr lang="zh-CN" altLang="fr-FR" sz="2800" dirty="0"/>
                  <a:t>例如，用二进制串</a:t>
                </a:r>
                <a:r>
                  <a:rPr lang="fr-FR" altLang="zh-CN" sz="2800" dirty="0"/>
                  <a:t>00000</a:t>
                </a:r>
                <a:r>
                  <a:rPr lang="zh-CN" altLang="fr-FR" sz="2800" dirty="0"/>
                  <a:t>来表示</a:t>
                </a:r>
                <a14:m>
                  <m:oMath xmlns:m="http://schemas.openxmlformats.org/officeDocument/2006/math">
                    <m:r>
                      <a:rPr lang="zh-CN" altLang="en-US" sz="2800" i="1">
                        <a:latin typeface="Cambria Math" panose="02040503050406030204" pitchFamily="18" charset="0"/>
                      </a:rPr>
                      <m:t>𝑥</m:t>
                    </m:r>
                  </m:oMath>
                </a14:m>
                <a:r>
                  <a:rPr lang="fr-FR" altLang="zh-CN" sz="2800" dirty="0"/>
                  <a:t>=0</a:t>
                </a:r>
                <a:r>
                  <a:rPr lang="zh-CN" altLang="en-US" sz="2800" dirty="0"/>
                  <a:t>，</a:t>
                </a:r>
                <a:r>
                  <a:rPr lang="fr-FR" altLang="zh-CN" sz="2800" dirty="0"/>
                  <a:t>11111</a:t>
                </a:r>
                <a:r>
                  <a:rPr lang="zh-CN" altLang="fr-FR" sz="2800" dirty="0"/>
                  <a:t>来表示</a:t>
                </a:r>
                <a14:m>
                  <m:oMath xmlns:m="http://schemas.openxmlformats.org/officeDocument/2006/math">
                    <m:r>
                      <a:rPr lang="zh-CN" altLang="en-US" sz="2800" i="1">
                        <a:latin typeface="Cambria Math" panose="02040503050406030204" pitchFamily="18" charset="0"/>
                      </a:rPr>
                      <m:t>𝑥</m:t>
                    </m:r>
                  </m:oMath>
                </a14:m>
                <a:r>
                  <a:rPr lang="fr-FR" altLang="zh-CN" sz="2800" dirty="0"/>
                  <a:t>=31</a:t>
                </a:r>
                <a:r>
                  <a:rPr lang="zh-CN" altLang="fr-FR" sz="2800" dirty="0"/>
                  <a:t>等。其中的</a:t>
                </a:r>
                <a:r>
                  <a:rPr lang="fr-FR" altLang="zh-CN" sz="2800" dirty="0"/>
                  <a:t>0</a:t>
                </a:r>
                <a:r>
                  <a:rPr lang="zh-CN" altLang="fr-FR" sz="2800" dirty="0"/>
                  <a:t>和</a:t>
                </a:r>
                <a:r>
                  <a:rPr lang="fr-FR" altLang="zh-CN" sz="2800" dirty="0"/>
                  <a:t>1</a:t>
                </a:r>
                <a:r>
                  <a:rPr lang="zh-CN" altLang="fr-FR" sz="2800" dirty="0"/>
                  <a:t>为基因值。</a:t>
                </a:r>
              </a:p>
            </p:txBody>
          </p:sp>
        </mc:Choice>
        <mc:Fallback xmlns="">
          <p:sp>
            <p:nvSpPr>
              <p:cNvPr id="12" name="Rectangle 3">
                <a:extLst>
                  <a:ext uri="{FF2B5EF4-FFF2-40B4-BE49-F238E27FC236}">
                    <a16:creationId xmlns:a16="http://schemas.microsoft.com/office/drawing/2014/main" id="{6FE785A1-89A4-43BE-BC38-8C6EF0CFBA80}"/>
                  </a:ext>
                </a:extLst>
              </p:cNvPr>
              <p:cNvSpPr txBox="1">
                <a:spLocks noRot="1" noChangeAspect="1" noMove="1" noResize="1" noEditPoints="1" noAdjustHandles="1" noChangeArrowheads="1" noChangeShapeType="1" noTextEdit="1"/>
              </p:cNvSpPr>
              <p:nvPr/>
            </p:nvSpPr>
            <p:spPr>
              <a:xfrm>
                <a:off x="685332" y="1041233"/>
                <a:ext cx="8400044" cy="5756887"/>
              </a:xfrm>
              <a:prstGeom prst="rect">
                <a:avLst/>
              </a:prstGeom>
              <a:blipFill>
                <a:blip r:embed="rId4"/>
                <a:stretch>
                  <a:fillRect l="-1451" t="-2119" r="-10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080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left)">
                                      <p:cBhvr>
                                        <p:cTn id="7" dur="500"/>
                                        <p:tgtEl>
                                          <p:spTgt spid="12">
                                            <p:txEl>
                                              <p:pRg st="3" end="3"/>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wipe(left)">
                                      <p:cBhvr>
                                        <p:cTn id="10" dur="500"/>
                                        <p:tgtEl>
                                          <p:spTgt spid="12">
                                            <p:txEl>
                                              <p:pRg st="4" end="4"/>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Effect transition="in" filter="wipe(left)">
                                      <p:cBhvr>
                                        <p:cTn id="13"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7" name="Rectangle 3">
            <a:extLst>
              <a:ext uri="{FF2B5EF4-FFF2-40B4-BE49-F238E27FC236}">
                <a16:creationId xmlns:a16="http://schemas.microsoft.com/office/drawing/2014/main" id="{5AAF162B-F6F3-400C-A776-FBD6CC071DD5}"/>
              </a:ext>
            </a:extLst>
          </p:cNvPr>
          <p:cNvSpPr txBox="1">
            <a:spLocks noChangeArrowheads="1"/>
          </p:cNvSpPr>
          <p:nvPr/>
        </p:nvSpPr>
        <p:spPr>
          <a:xfrm>
            <a:off x="537222" y="1044297"/>
            <a:ext cx="8400044" cy="423283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fr-FR" altLang="zh-CN" sz="2800" b="1" dirty="0">
                <a:solidFill>
                  <a:srgbClr val="FF0000"/>
                </a:solidFill>
              </a:rPr>
              <a:t>(2) </a:t>
            </a:r>
            <a:r>
              <a:rPr lang="zh-CN" altLang="fr-FR" sz="2800" b="1" dirty="0">
                <a:solidFill>
                  <a:srgbClr val="FF0000"/>
                </a:solidFill>
              </a:rPr>
              <a:t>生成初始种群</a:t>
            </a:r>
          </a:p>
          <a:p>
            <a:pPr marL="0" indent="0">
              <a:buFont typeface="Wingdings" panose="05000000000000000000" pitchFamily="2" charset="2"/>
              <a:buNone/>
            </a:pPr>
            <a:r>
              <a:rPr lang="zh-CN" altLang="fr-FR" sz="2800" dirty="0"/>
              <a:t>若假设给定的种群规模</a:t>
            </a:r>
            <a:r>
              <a:rPr lang="en-US" altLang="zh-CN" sz="2800" dirty="0"/>
              <a:t>n</a:t>
            </a:r>
            <a:r>
              <a:rPr lang="fr-FR" altLang="zh-CN" sz="2800" dirty="0"/>
              <a:t>=4</a:t>
            </a:r>
            <a:r>
              <a:rPr lang="zh-CN" altLang="fr-FR" sz="2800" dirty="0"/>
              <a:t>，则可用</a:t>
            </a:r>
            <a:r>
              <a:rPr lang="fr-FR" altLang="zh-CN" sz="2800" dirty="0"/>
              <a:t>4</a:t>
            </a:r>
            <a:r>
              <a:rPr lang="zh-CN" altLang="fr-FR" sz="2800" dirty="0"/>
              <a:t>个随机生成的长度为</a:t>
            </a:r>
            <a:r>
              <a:rPr lang="fr-FR" altLang="zh-CN" sz="2800" dirty="0"/>
              <a:t>5</a:t>
            </a:r>
            <a:r>
              <a:rPr lang="zh-CN" altLang="fr-FR" sz="2800" dirty="0"/>
              <a:t>的二进制串作为初始种群。</a:t>
            </a:r>
            <a:endParaRPr lang="en-US" altLang="zh-CN" sz="2800" dirty="0"/>
          </a:p>
          <a:p>
            <a:pPr marL="0" indent="0">
              <a:buFont typeface="Wingdings" panose="05000000000000000000" pitchFamily="2" charset="2"/>
              <a:buNone/>
            </a:pPr>
            <a:r>
              <a:rPr lang="zh-CN" altLang="fr-FR" sz="2800" dirty="0"/>
              <a:t>再假设随机生成的初始种群（即第</a:t>
            </a:r>
            <a:r>
              <a:rPr lang="fr-FR" altLang="zh-CN" sz="2800" dirty="0"/>
              <a:t>0</a:t>
            </a:r>
            <a:r>
              <a:rPr lang="zh-CN" altLang="fr-FR" sz="2800" dirty="0"/>
              <a:t>代种群）为：</a:t>
            </a:r>
          </a:p>
          <a:p>
            <a:pPr marL="0" indent="0" algn="ctr">
              <a:buFont typeface="Wingdings" panose="05000000000000000000" pitchFamily="2" charset="2"/>
              <a:buNone/>
            </a:pPr>
            <a:r>
              <a:rPr lang="fr-FR" altLang="zh-CN" sz="2800" dirty="0"/>
              <a:t>S</a:t>
            </a:r>
            <a:r>
              <a:rPr lang="fr-FR" altLang="zh-CN" sz="2800" baseline="-25000" dirty="0"/>
              <a:t>01</a:t>
            </a:r>
            <a:r>
              <a:rPr lang="fr-FR" altLang="zh-CN" sz="2800" dirty="0"/>
              <a:t>=0 1 1 0 1      S</a:t>
            </a:r>
            <a:r>
              <a:rPr lang="fr-FR" altLang="zh-CN" sz="2800" baseline="-25000" dirty="0"/>
              <a:t>02</a:t>
            </a:r>
            <a:r>
              <a:rPr lang="fr-FR" altLang="zh-CN" sz="2800" dirty="0"/>
              <a:t>=1 1 0 0 1</a:t>
            </a:r>
          </a:p>
          <a:p>
            <a:pPr marL="0" indent="0" algn="ctr">
              <a:buFont typeface="Wingdings" panose="05000000000000000000" pitchFamily="2" charset="2"/>
              <a:buNone/>
            </a:pPr>
            <a:r>
              <a:rPr lang="fr-FR" altLang="zh-CN" sz="2800" dirty="0"/>
              <a:t>S</a:t>
            </a:r>
            <a:r>
              <a:rPr lang="fr-FR" altLang="zh-CN" sz="2800" baseline="-25000" dirty="0"/>
              <a:t>03</a:t>
            </a:r>
            <a:r>
              <a:rPr lang="fr-FR" altLang="zh-CN" sz="2800" dirty="0"/>
              <a:t>=0 1 0 0 0      S</a:t>
            </a:r>
            <a:r>
              <a:rPr lang="fr-FR" altLang="zh-CN" sz="2800" baseline="-25000" dirty="0"/>
              <a:t>04</a:t>
            </a:r>
            <a:r>
              <a:rPr lang="fr-FR" altLang="zh-CN" sz="2800" dirty="0"/>
              <a:t>=1 0 0 1 0</a:t>
            </a:r>
            <a:endParaRPr lang="en-US" altLang="zh-CN" sz="2800" dirty="0"/>
          </a:p>
        </p:txBody>
      </p:sp>
    </p:spTree>
    <p:extLst>
      <p:ext uri="{BB962C8B-B14F-4D97-AF65-F5344CB8AC3E}">
        <p14:creationId xmlns:p14="http://schemas.microsoft.com/office/powerpoint/2010/main" val="1465851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9" name="灯片编号占位符 3">
            <a:extLst>
              <a:ext uri="{FF2B5EF4-FFF2-40B4-BE49-F238E27FC236}">
                <a16:creationId xmlns:a16="http://schemas.microsoft.com/office/drawing/2014/main" id="{B990EC23-A7FD-4DA1-8E59-CA3F547908F7}"/>
              </a:ext>
            </a:extLst>
          </p:cNvPr>
          <p:cNvSpPr txBox="1">
            <a:spLocks/>
          </p:cNvSpPr>
          <p:nvPr/>
        </p:nvSpPr>
        <p:spPr>
          <a:xfrm>
            <a:off x="8011832" y="6652896"/>
            <a:ext cx="573161"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E15DBB-7479-472E-A097-FE4F5F5CBBB4}" type="slidenum">
              <a:rPr lang="en-US" altLang="zh-CN" smtClean="0"/>
              <a:pPr/>
              <a:t>64</a:t>
            </a:fld>
            <a:endParaRPr lang="en-US" altLang="zh-CN"/>
          </a:p>
        </p:txBody>
      </p:sp>
      <mc:AlternateContent xmlns:mc="http://schemas.openxmlformats.org/markup-compatibility/2006" xmlns:a14="http://schemas.microsoft.com/office/drawing/2010/main">
        <mc:Choice Requires="a14">
          <p:sp>
            <p:nvSpPr>
              <p:cNvPr id="13" name="Rectangle 3">
                <a:extLst>
                  <a:ext uri="{FF2B5EF4-FFF2-40B4-BE49-F238E27FC236}">
                    <a16:creationId xmlns:a16="http://schemas.microsoft.com/office/drawing/2014/main" id="{2B0D1A36-C4C7-4461-895D-D910BC35339B}"/>
                  </a:ext>
                </a:extLst>
              </p:cNvPr>
              <p:cNvSpPr txBox="1">
                <a:spLocks noChangeArrowheads="1"/>
              </p:cNvSpPr>
              <p:nvPr/>
            </p:nvSpPr>
            <p:spPr>
              <a:xfrm>
                <a:off x="524786" y="894618"/>
                <a:ext cx="8220751" cy="61198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fr-FR" altLang="zh-CN" sz="2800" b="1" dirty="0">
                    <a:solidFill>
                      <a:srgbClr val="FF0000"/>
                    </a:solidFill>
                  </a:rPr>
                  <a:t>(3) </a:t>
                </a:r>
                <a:r>
                  <a:rPr lang="zh-CN" altLang="fr-FR" sz="2800" b="1" dirty="0">
                    <a:solidFill>
                      <a:srgbClr val="FF0000"/>
                    </a:solidFill>
                  </a:rPr>
                  <a:t>计算适应度</a:t>
                </a:r>
              </a:p>
              <a:p>
                <a:pPr marL="0" indent="0">
                  <a:buFont typeface="Arial" panose="020B0604020202020204" pitchFamily="34" charset="0"/>
                  <a:buNone/>
                </a:pPr>
                <a:r>
                  <a:rPr lang="zh-CN" altLang="fr-FR" sz="2800" dirty="0"/>
                  <a:t>要计算个体的适应度，首先应该定义适应度函数。由于本例是求</a:t>
                </a:r>
                <a14:m>
                  <m:oMath xmlns:m="http://schemas.openxmlformats.org/officeDocument/2006/math">
                    <m:r>
                      <a:rPr lang="zh-CN" altLang="en-US" sz="2800" i="1">
                        <a:solidFill>
                          <a:srgbClr val="000000"/>
                        </a:solidFill>
                        <a:latin typeface="Cambria Math" panose="02040503050406030204" pitchFamily="18" charset="0"/>
                      </a:rPr>
                      <m:t>𝑓</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𝑥</m:t>
                    </m:r>
                    <m:r>
                      <a:rPr lang="zh-CN" altLang="en-US" sz="2800" i="1">
                        <a:solidFill>
                          <a:srgbClr val="000000"/>
                        </a:solidFill>
                        <a:latin typeface="Cambria Math" panose="02040503050406030204" pitchFamily="18" charset="0"/>
                      </a:rPr>
                      <m:t>)</m:t>
                    </m:r>
                  </m:oMath>
                </a14:m>
                <a:r>
                  <a:rPr lang="zh-CN" altLang="fr-FR" sz="2800" dirty="0"/>
                  <a:t>的最大值，因此可直接用</a:t>
                </a:r>
                <a14:m>
                  <m:oMath xmlns:m="http://schemas.openxmlformats.org/officeDocument/2006/math">
                    <m:r>
                      <a:rPr lang="zh-CN" altLang="en-US" sz="2800" i="1">
                        <a:solidFill>
                          <a:srgbClr val="000000"/>
                        </a:solidFill>
                        <a:latin typeface="Cambria Math" panose="02040503050406030204" pitchFamily="18" charset="0"/>
                      </a:rPr>
                      <m:t>𝑓</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𝑥</m:t>
                    </m:r>
                    <m:r>
                      <a:rPr lang="zh-CN" altLang="en-US" sz="2800" i="1">
                        <a:solidFill>
                          <a:srgbClr val="000000"/>
                        </a:solidFill>
                        <a:latin typeface="Cambria Math" panose="02040503050406030204" pitchFamily="18" charset="0"/>
                      </a:rPr>
                      <m:t>)</m:t>
                    </m:r>
                  </m:oMath>
                </a14:m>
                <a:r>
                  <a:rPr lang="zh-CN" altLang="fr-FR" sz="2800" dirty="0"/>
                  <a:t>来作为适应度函数</a:t>
                </a:r>
                <a:endParaRPr lang="en-US" altLang="zh-CN" sz="2800" dirty="0"/>
              </a:p>
              <a:p>
                <a:pPr marL="0" indent="0">
                  <a:buFont typeface="Arial" panose="020B0604020202020204" pitchFamily="34" charset="0"/>
                  <a:buNone/>
                </a:pPr>
                <a:r>
                  <a:rPr lang="zh-CN" altLang="fr-FR" sz="2800" dirty="0"/>
                  <a:t>其中的二进制串</a:t>
                </a:r>
                <a:r>
                  <a:rPr lang="fr-FR" altLang="zh-CN" sz="2800" dirty="0"/>
                  <a:t>S</a:t>
                </a:r>
                <a:r>
                  <a:rPr lang="zh-CN" altLang="fr-FR" sz="2800" dirty="0"/>
                  <a:t>对应着变量</a:t>
                </a:r>
                <a14:m>
                  <m:oMath xmlns:m="http://schemas.openxmlformats.org/officeDocument/2006/math">
                    <m:r>
                      <a:rPr lang="zh-CN" altLang="en-US" sz="2800" i="1">
                        <a:solidFill>
                          <a:srgbClr val="000000"/>
                        </a:solidFill>
                        <a:latin typeface="Cambria Math" panose="02040503050406030204" pitchFamily="18" charset="0"/>
                      </a:rPr>
                      <m:t>𝑥</m:t>
                    </m:r>
                  </m:oMath>
                </a14:m>
                <a:r>
                  <a:rPr lang="zh-CN" altLang="fr-FR" sz="2800" dirty="0"/>
                  <a:t>的值。根据此函数，初始种群中各个个体的适应值及其所占比例如表所示。</a:t>
                </a:r>
              </a:p>
              <a:p>
                <a:pPr marL="0" indent="0" algn="ctr">
                  <a:buFont typeface="Wingdings" panose="05000000000000000000" pitchFamily="2" charset="2"/>
                  <a:buNone/>
                </a:pPr>
                <a:endParaRPr lang="en-US" altLang="zh-CN" sz="2800" dirty="0">
                  <a:solidFill>
                    <a:srgbClr val="FF0000"/>
                  </a:solidFill>
                </a:endParaRPr>
              </a:p>
              <a:p>
                <a:pPr marL="0" indent="0" algn="ctr">
                  <a:buFont typeface="Wingdings" panose="05000000000000000000" pitchFamily="2" charset="2"/>
                  <a:buNone/>
                </a:pPr>
                <a:endParaRPr lang="en-US" altLang="zh-CN" sz="2800" dirty="0">
                  <a:solidFill>
                    <a:srgbClr val="FF0000"/>
                  </a:solidFill>
                </a:endParaRPr>
              </a:p>
              <a:p>
                <a:pPr marL="0" indent="0">
                  <a:buFont typeface="Wingdings" panose="05000000000000000000" pitchFamily="2" charset="2"/>
                  <a:buNone/>
                </a:pPr>
                <a:endParaRPr lang="en-US" altLang="zh-CN" sz="2800" dirty="0">
                  <a:solidFill>
                    <a:srgbClr val="0070C0"/>
                  </a:solidFill>
                </a:endParaRPr>
              </a:p>
              <a:p>
                <a:pPr marL="0" indent="0">
                  <a:buFont typeface="Wingdings" panose="05000000000000000000" pitchFamily="2" charset="2"/>
                  <a:buNone/>
                </a:pPr>
                <a:endParaRPr lang="en-US" altLang="zh-CN" sz="2800" dirty="0">
                  <a:solidFill>
                    <a:srgbClr val="0070C0"/>
                  </a:solidFill>
                </a:endParaRPr>
              </a:p>
              <a:p>
                <a:pPr marL="0" indent="0">
                  <a:buFont typeface="Wingdings" panose="05000000000000000000" pitchFamily="2" charset="2"/>
                  <a:buNone/>
                </a:pPr>
                <a:r>
                  <a:rPr lang="zh-CN" altLang="fr-FR" sz="2800" dirty="0">
                    <a:solidFill>
                      <a:srgbClr val="0070C0"/>
                    </a:solidFill>
                  </a:rPr>
                  <a:t>可以看出，在</a:t>
                </a:r>
                <a:r>
                  <a:rPr lang="en-US" altLang="zh-CN" sz="2800" dirty="0">
                    <a:solidFill>
                      <a:srgbClr val="0070C0"/>
                    </a:solidFill>
                  </a:rPr>
                  <a:t>4</a:t>
                </a:r>
                <a:r>
                  <a:rPr lang="zh-CN" altLang="en-US" sz="2800" dirty="0">
                    <a:solidFill>
                      <a:srgbClr val="0070C0"/>
                    </a:solidFill>
                  </a:rPr>
                  <a:t>个个体中</a:t>
                </a:r>
                <a:r>
                  <a:rPr lang="fr-FR" altLang="zh-CN" sz="2800" dirty="0">
                    <a:solidFill>
                      <a:srgbClr val="0070C0"/>
                    </a:solidFill>
                  </a:rPr>
                  <a:t>S</a:t>
                </a:r>
                <a:r>
                  <a:rPr lang="fr-FR" altLang="zh-CN" sz="1400" dirty="0">
                    <a:solidFill>
                      <a:srgbClr val="0070C0"/>
                    </a:solidFill>
                  </a:rPr>
                  <a:t>0</a:t>
                </a:r>
                <a:r>
                  <a:rPr lang="en-US" altLang="zh-CN" sz="1400" dirty="0">
                    <a:solidFill>
                      <a:srgbClr val="0070C0"/>
                    </a:solidFill>
                  </a:rPr>
                  <a:t>2</a:t>
                </a:r>
                <a:r>
                  <a:rPr lang="zh-CN" altLang="fr-FR" sz="2800" dirty="0">
                    <a:solidFill>
                      <a:srgbClr val="0070C0"/>
                    </a:solidFill>
                  </a:rPr>
                  <a:t>的适应值最大，是当前最佳个体。</a:t>
                </a:r>
                <a:endParaRPr lang="zh-CN" altLang="en-US" sz="2800" dirty="0">
                  <a:solidFill>
                    <a:srgbClr val="0070C0"/>
                  </a:solidFill>
                </a:endParaRPr>
              </a:p>
            </p:txBody>
          </p:sp>
        </mc:Choice>
        <mc:Fallback xmlns="">
          <p:sp>
            <p:nvSpPr>
              <p:cNvPr id="13" name="Rectangle 3">
                <a:extLst>
                  <a:ext uri="{FF2B5EF4-FFF2-40B4-BE49-F238E27FC236}">
                    <a16:creationId xmlns:a16="http://schemas.microsoft.com/office/drawing/2014/main" id="{2B0D1A36-C4C7-4461-895D-D910BC35339B}"/>
                  </a:ext>
                </a:extLst>
              </p:cNvPr>
              <p:cNvSpPr txBox="1">
                <a:spLocks noRot="1" noChangeAspect="1" noMove="1" noResize="1" noEditPoints="1" noAdjustHandles="1" noChangeArrowheads="1" noChangeShapeType="1" noTextEdit="1"/>
              </p:cNvSpPr>
              <p:nvPr/>
            </p:nvSpPr>
            <p:spPr>
              <a:xfrm>
                <a:off x="524786" y="894618"/>
                <a:ext cx="8220751" cy="6119813"/>
              </a:xfrm>
              <a:prstGeom prst="rect">
                <a:avLst/>
              </a:prstGeom>
              <a:blipFill>
                <a:blip r:embed="rId3"/>
                <a:stretch>
                  <a:fillRect l="-1483" t="-2092" r="-964" b="-1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Group 227">
                <a:extLst>
                  <a:ext uri="{FF2B5EF4-FFF2-40B4-BE49-F238E27FC236}">
                    <a16:creationId xmlns:a16="http://schemas.microsoft.com/office/drawing/2014/main" id="{2C5702E5-C798-4108-BF1E-F5A4961F0AB1}"/>
                  </a:ext>
                </a:extLst>
              </p:cNvPr>
              <p:cNvGraphicFramePr>
                <a:graphicFrameLocks noGrp="1"/>
              </p:cNvGraphicFramePr>
              <p:nvPr>
                <p:extLst>
                  <p:ext uri="{D42A27DB-BD31-4B8C-83A1-F6EECF244321}">
                    <p14:modId xmlns:p14="http://schemas.microsoft.com/office/powerpoint/2010/main" val="1366418131"/>
                  </p:ext>
                </p:extLst>
              </p:nvPr>
            </p:nvGraphicFramePr>
            <p:xfrm>
              <a:off x="927375" y="3951613"/>
              <a:ext cx="8064500" cy="2008001"/>
            </p:xfrm>
            <a:graphic>
              <a:graphicData uri="http://schemas.openxmlformats.org/drawingml/2006/table">
                <a:tbl>
                  <a:tblPr/>
                  <a:tblGrid>
                    <a:gridCol w="742950">
                      <a:extLst>
                        <a:ext uri="{9D8B030D-6E8A-4147-A177-3AD203B41FA5}">
                          <a16:colId xmlns:a16="http://schemas.microsoft.com/office/drawing/2014/main" val="1017411359"/>
                        </a:ext>
                      </a:extLst>
                    </a:gridCol>
                    <a:gridCol w="1628775">
                      <a:extLst>
                        <a:ext uri="{9D8B030D-6E8A-4147-A177-3AD203B41FA5}">
                          <a16:colId xmlns:a16="http://schemas.microsoft.com/office/drawing/2014/main" val="3987394561"/>
                        </a:ext>
                      </a:extLst>
                    </a:gridCol>
                    <a:gridCol w="688975">
                      <a:extLst>
                        <a:ext uri="{9D8B030D-6E8A-4147-A177-3AD203B41FA5}">
                          <a16:colId xmlns:a16="http://schemas.microsoft.com/office/drawing/2014/main" val="2927489927"/>
                        </a:ext>
                      </a:extLst>
                    </a:gridCol>
                    <a:gridCol w="1008062">
                      <a:extLst>
                        <a:ext uri="{9D8B030D-6E8A-4147-A177-3AD203B41FA5}">
                          <a16:colId xmlns:a16="http://schemas.microsoft.com/office/drawing/2014/main" val="2543760882"/>
                        </a:ext>
                      </a:extLst>
                    </a:gridCol>
                    <a:gridCol w="1176338">
                      <a:extLst>
                        <a:ext uri="{9D8B030D-6E8A-4147-A177-3AD203B41FA5}">
                          <a16:colId xmlns:a16="http://schemas.microsoft.com/office/drawing/2014/main" val="1638494892"/>
                        </a:ext>
                      </a:extLst>
                    </a:gridCol>
                    <a:gridCol w="1558925">
                      <a:extLst>
                        <a:ext uri="{9D8B030D-6E8A-4147-A177-3AD203B41FA5}">
                          <a16:colId xmlns:a16="http://schemas.microsoft.com/office/drawing/2014/main" val="1911755721"/>
                        </a:ext>
                      </a:extLst>
                    </a:gridCol>
                    <a:gridCol w="1260475">
                      <a:extLst>
                        <a:ext uri="{9D8B030D-6E8A-4147-A177-3AD203B41FA5}">
                          <a16:colId xmlns:a16="http://schemas.microsoft.com/office/drawing/2014/main" val="398591266"/>
                        </a:ext>
                      </a:extLst>
                    </a:gridCol>
                  </a:tblGrid>
                  <a:tr h="360363">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编号</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个体串（染色体）</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14:m>
                            <m:oMathPara xmlns:m="http://schemas.openxmlformats.org/officeDocument/2006/math">
                              <m:oMathParaPr>
                                <m:jc m:val="centerGroup"/>
                              </m:oMathParaPr>
                              <m:oMath xmlns:m="http://schemas.openxmlformats.org/officeDocument/2006/math">
                                <m:r>
                                  <a:rPr lang="zh-CN" altLang="en-US" sz="1600" i="1" smtClean="0">
                                    <a:solidFill>
                                      <a:srgbClr val="000000"/>
                                    </a:solidFill>
                                    <a:latin typeface="Cambria Math" panose="02040503050406030204" pitchFamily="18" charset="0"/>
                                  </a:rPr>
                                  <m:t>𝑥</m:t>
                                </m:r>
                              </m:oMath>
                            </m:oMathPara>
                          </a14:m>
                          <a:endParaRPr kumimoji="0" lang="zh-CN"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适应值</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百分比</a:t>
                          </a:r>
                          <a:r>
                            <a:rPr kumimoji="0" lang="fr-FR"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累计百分比</a:t>
                          </a:r>
                          <a:r>
                            <a:rPr kumimoji="0" lang="fr-FR"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a:t>
                          </a:r>
                          <a:endPar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选中次数</a:t>
                          </a:r>
                          <a:endPar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6918934"/>
                      </a:ext>
                    </a:extLst>
                  </a:tr>
                  <a:tr h="39687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14.30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14.30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1968960"/>
                      </a:ext>
                    </a:extLst>
                  </a:tr>
                  <a:tr h="3683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52.88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1516206"/>
                      </a:ext>
                    </a:extLst>
                  </a:tr>
                  <a:tr h="3762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0 1 0 0 0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5.41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72.59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8687003"/>
                      </a:ext>
                    </a:extLst>
                  </a:tr>
                  <a:tr h="4524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27.41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9051721"/>
                      </a:ext>
                    </a:extLst>
                  </a:tr>
                </a:tbl>
              </a:graphicData>
            </a:graphic>
          </p:graphicFrame>
        </mc:Choice>
        <mc:Fallback xmlns="">
          <p:graphicFrame>
            <p:nvGraphicFramePr>
              <p:cNvPr id="14" name="Group 227">
                <a:extLst>
                  <a:ext uri="{FF2B5EF4-FFF2-40B4-BE49-F238E27FC236}">
                    <a16:creationId xmlns:a16="http://schemas.microsoft.com/office/drawing/2014/main" id="{2C5702E5-C798-4108-BF1E-F5A4961F0AB1}"/>
                  </a:ext>
                </a:extLst>
              </p:cNvPr>
              <p:cNvGraphicFramePr>
                <a:graphicFrameLocks noGrp="1"/>
              </p:cNvGraphicFramePr>
              <p:nvPr>
                <p:extLst>
                  <p:ext uri="{D42A27DB-BD31-4B8C-83A1-F6EECF244321}">
                    <p14:modId xmlns:p14="http://schemas.microsoft.com/office/powerpoint/2010/main" val="1366418131"/>
                  </p:ext>
                </p:extLst>
              </p:nvPr>
            </p:nvGraphicFramePr>
            <p:xfrm>
              <a:off x="927375" y="3951613"/>
              <a:ext cx="8064500" cy="2008001"/>
            </p:xfrm>
            <a:graphic>
              <a:graphicData uri="http://schemas.openxmlformats.org/drawingml/2006/table">
                <a:tbl>
                  <a:tblPr/>
                  <a:tblGrid>
                    <a:gridCol w="742950">
                      <a:extLst>
                        <a:ext uri="{9D8B030D-6E8A-4147-A177-3AD203B41FA5}">
                          <a16:colId xmlns:a16="http://schemas.microsoft.com/office/drawing/2014/main" val="1017411359"/>
                        </a:ext>
                      </a:extLst>
                    </a:gridCol>
                    <a:gridCol w="1628775">
                      <a:extLst>
                        <a:ext uri="{9D8B030D-6E8A-4147-A177-3AD203B41FA5}">
                          <a16:colId xmlns:a16="http://schemas.microsoft.com/office/drawing/2014/main" val="3987394561"/>
                        </a:ext>
                      </a:extLst>
                    </a:gridCol>
                    <a:gridCol w="688975">
                      <a:extLst>
                        <a:ext uri="{9D8B030D-6E8A-4147-A177-3AD203B41FA5}">
                          <a16:colId xmlns:a16="http://schemas.microsoft.com/office/drawing/2014/main" val="2927489927"/>
                        </a:ext>
                      </a:extLst>
                    </a:gridCol>
                    <a:gridCol w="1008062">
                      <a:extLst>
                        <a:ext uri="{9D8B030D-6E8A-4147-A177-3AD203B41FA5}">
                          <a16:colId xmlns:a16="http://schemas.microsoft.com/office/drawing/2014/main" val="2543760882"/>
                        </a:ext>
                      </a:extLst>
                    </a:gridCol>
                    <a:gridCol w="1176338">
                      <a:extLst>
                        <a:ext uri="{9D8B030D-6E8A-4147-A177-3AD203B41FA5}">
                          <a16:colId xmlns:a16="http://schemas.microsoft.com/office/drawing/2014/main" val="1638494892"/>
                        </a:ext>
                      </a:extLst>
                    </a:gridCol>
                    <a:gridCol w="1558925">
                      <a:extLst>
                        <a:ext uri="{9D8B030D-6E8A-4147-A177-3AD203B41FA5}">
                          <a16:colId xmlns:a16="http://schemas.microsoft.com/office/drawing/2014/main" val="1911755721"/>
                        </a:ext>
                      </a:extLst>
                    </a:gridCol>
                    <a:gridCol w="1260475">
                      <a:extLst>
                        <a:ext uri="{9D8B030D-6E8A-4147-A177-3AD203B41FA5}">
                          <a16:colId xmlns:a16="http://schemas.microsoft.com/office/drawing/2014/main" val="398591266"/>
                        </a:ext>
                      </a:extLst>
                    </a:gridCol>
                  </a:tblGrid>
                  <a:tr h="360363">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编号</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个体串（染色体）</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5"/>
                          <a:stretch>
                            <a:fillRect l="-344248" t="-3390" r="-728319" b="-481356"/>
                          </a:stretch>
                        </a:blip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适应值</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百分比</a:t>
                          </a:r>
                          <a:r>
                            <a:rPr kumimoji="0" lang="fr-FR"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累计百分比</a:t>
                          </a:r>
                          <a:r>
                            <a:rPr kumimoji="0" lang="fr-FR"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a:t>
                          </a:r>
                          <a:endParaRPr kumimoji="0" lang="en-US" altLang="zh-CN"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a:ln>
                                <a:noFill/>
                              </a:ln>
                              <a:solidFill>
                                <a:schemeClr val="tx1"/>
                              </a:solidFill>
                              <a:effectLst/>
                              <a:latin typeface="宋体" panose="02010600030101010101" pitchFamily="2" charset="-122"/>
                              <a:ea typeface="宋体" panose="02010600030101010101" pitchFamily="2" charset="-122"/>
                            </a:rPr>
                            <a:t>选中次数</a:t>
                          </a:r>
                          <a:endParaRPr kumimoji="0" lang="zh-CN" altLang="en-US" sz="16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6918934"/>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14.30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14.30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1968960"/>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52.88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1516206"/>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0 1 0 0 0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5.41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72.59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8687003"/>
                      </a:ext>
                    </a:extLst>
                  </a:tr>
                  <a:tr h="4524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27.41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9051721"/>
                      </a:ext>
                    </a:extLst>
                  </a:tr>
                </a:tbl>
              </a:graphicData>
            </a:graphic>
          </p:graphicFrame>
        </mc:Fallback>
      </mc:AlternateContent>
      <p:sp>
        <p:nvSpPr>
          <p:cNvPr id="2" name="矩形 1">
            <a:extLst>
              <a:ext uri="{FF2B5EF4-FFF2-40B4-BE49-F238E27FC236}">
                <a16:creationId xmlns:a16="http://schemas.microsoft.com/office/drawing/2014/main" id="{E5CEA75B-13E9-44AF-ADB8-10D9BF2128FF}"/>
              </a:ext>
            </a:extLst>
          </p:cNvPr>
          <p:cNvSpPr/>
          <p:nvPr/>
        </p:nvSpPr>
        <p:spPr>
          <a:xfrm>
            <a:off x="3386355" y="3486456"/>
            <a:ext cx="2871299" cy="461665"/>
          </a:xfrm>
          <a:prstGeom prst="rect">
            <a:avLst/>
          </a:prstGeom>
        </p:spPr>
        <p:txBody>
          <a:bodyPr wrap="none">
            <a:spAutoFit/>
          </a:bodyPr>
          <a:lstStyle/>
          <a:p>
            <a:pPr algn="ctr"/>
            <a:r>
              <a:rPr lang="zh-CN" altLang="fr-FR" sz="2400" dirty="0"/>
              <a:t>表</a:t>
            </a:r>
            <a:r>
              <a:rPr lang="fr-FR" altLang="zh-CN" sz="2400" dirty="0"/>
              <a:t>1 </a:t>
            </a:r>
            <a:r>
              <a:rPr lang="zh-CN" altLang="fr-FR" sz="2400" dirty="0"/>
              <a:t>初始种群情况表</a:t>
            </a:r>
            <a:endParaRPr lang="en-US" altLang="zh-CN" sz="2400" dirty="0"/>
          </a:p>
        </p:txBody>
      </p:sp>
    </p:spTree>
    <p:extLst>
      <p:ext uri="{BB962C8B-B14F-4D97-AF65-F5344CB8AC3E}">
        <p14:creationId xmlns:p14="http://schemas.microsoft.com/office/powerpoint/2010/main" val="571583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7" name="Rectangle 3">
            <a:extLst>
              <a:ext uri="{FF2B5EF4-FFF2-40B4-BE49-F238E27FC236}">
                <a16:creationId xmlns:a16="http://schemas.microsoft.com/office/drawing/2014/main" id="{3C5C13FE-3107-4846-B6BE-80457FB0C124}"/>
              </a:ext>
            </a:extLst>
          </p:cNvPr>
          <p:cNvSpPr txBox="1">
            <a:spLocks noChangeArrowheads="1"/>
          </p:cNvSpPr>
          <p:nvPr/>
        </p:nvSpPr>
        <p:spPr>
          <a:xfrm>
            <a:off x="592477" y="1057632"/>
            <a:ext cx="8229600" cy="61198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800" b="1" dirty="0">
                <a:solidFill>
                  <a:srgbClr val="FF0000"/>
                </a:solidFill>
              </a:rPr>
              <a:t>(4) </a:t>
            </a:r>
            <a:r>
              <a:rPr lang="zh-CN" altLang="en-US" sz="2800" b="1" dirty="0">
                <a:solidFill>
                  <a:srgbClr val="FF0000"/>
                </a:solidFill>
              </a:rPr>
              <a:t>选择操作</a:t>
            </a:r>
          </a:p>
          <a:p>
            <a:pPr marL="0" indent="0">
              <a:buFont typeface="Wingdings" panose="05000000000000000000" pitchFamily="2" charset="2"/>
              <a:buNone/>
            </a:pPr>
            <a:r>
              <a:rPr lang="zh-CN" altLang="en-US" sz="2800" dirty="0"/>
              <a:t>假设采用轮盘赌方式选择个体，且依次生成的</a:t>
            </a:r>
            <a:r>
              <a:rPr lang="en-US" altLang="zh-CN" sz="2800" dirty="0"/>
              <a:t>4</a:t>
            </a:r>
            <a:r>
              <a:rPr lang="zh-CN" altLang="en-US" sz="2800" dirty="0"/>
              <a:t>个随机数（相当于轮盘上指针所指的数）为</a:t>
            </a:r>
            <a:r>
              <a:rPr lang="en-US" altLang="zh-CN" sz="2800" dirty="0"/>
              <a:t>0.85</a:t>
            </a:r>
            <a:r>
              <a:rPr lang="zh-CN" altLang="en-US" sz="2800" dirty="0"/>
              <a:t>、</a:t>
            </a:r>
            <a:r>
              <a:rPr lang="en-US" altLang="zh-CN" sz="2800" dirty="0"/>
              <a:t>0.32</a:t>
            </a:r>
            <a:r>
              <a:rPr lang="zh-CN" altLang="en-US" sz="2800" dirty="0"/>
              <a:t>、</a:t>
            </a:r>
            <a:r>
              <a:rPr lang="en-US" altLang="zh-CN" sz="2800" dirty="0"/>
              <a:t>0.12</a:t>
            </a:r>
            <a:r>
              <a:rPr lang="zh-CN" altLang="en-US" sz="2800" dirty="0"/>
              <a:t>和</a:t>
            </a:r>
            <a:r>
              <a:rPr lang="en-US" altLang="zh-CN" sz="2800" dirty="0"/>
              <a:t>0.46</a:t>
            </a:r>
            <a:r>
              <a:rPr lang="zh-CN" altLang="en-US" sz="2800" dirty="0"/>
              <a:t>，经选择后得到的新的种群为：</a:t>
            </a:r>
            <a:endParaRPr lang="zh-CN" altLang="fr-FR" sz="2800" dirty="0"/>
          </a:p>
          <a:p>
            <a:pPr marL="0" indent="0" algn="ctr">
              <a:buFont typeface="Arial" panose="020B0604020202020204" pitchFamily="34" charset="0"/>
              <a:buNone/>
            </a:pPr>
            <a:r>
              <a:rPr lang="fr-FR" altLang="zh-CN" sz="2800" dirty="0"/>
              <a:t>S</a:t>
            </a:r>
            <a:r>
              <a:rPr lang="fr-FR" altLang="zh-CN" sz="2800" baseline="-25000" dirty="0"/>
              <a:t>01</a:t>
            </a:r>
            <a:r>
              <a:rPr lang="fr-FR" altLang="zh-CN" sz="2800" dirty="0"/>
              <a:t>=1 0 0 1 0</a:t>
            </a:r>
          </a:p>
          <a:p>
            <a:pPr marL="0" indent="0" algn="ctr">
              <a:buFont typeface="Arial" panose="020B0604020202020204" pitchFamily="34" charset="0"/>
              <a:buNone/>
            </a:pPr>
            <a:r>
              <a:rPr lang="fr-FR" altLang="zh-CN" sz="2800" dirty="0"/>
              <a:t>S</a:t>
            </a:r>
            <a:r>
              <a:rPr lang="fr-FR" altLang="zh-CN" sz="2800" baseline="-25000" dirty="0"/>
              <a:t>02</a:t>
            </a:r>
            <a:r>
              <a:rPr lang="fr-FR" altLang="zh-CN" sz="2800" dirty="0"/>
              <a:t>=1 1 0 0 1</a:t>
            </a:r>
          </a:p>
          <a:p>
            <a:pPr marL="0" indent="0" algn="ctr">
              <a:buFont typeface="Arial" panose="020B0604020202020204" pitchFamily="34" charset="0"/>
              <a:buNone/>
            </a:pPr>
            <a:r>
              <a:rPr lang="fr-FR" altLang="zh-CN" sz="2800" dirty="0"/>
              <a:t>S</a:t>
            </a:r>
            <a:r>
              <a:rPr lang="fr-FR" altLang="zh-CN" sz="2800" baseline="-25000" dirty="0"/>
              <a:t>03</a:t>
            </a:r>
            <a:r>
              <a:rPr lang="fr-FR" altLang="zh-CN" sz="2800" dirty="0"/>
              <a:t>=0 1 1 0 1</a:t>
            </a:r>
          </a:p>
          <a:p>
            <a:pPr marL="0" indent="0" algn="ctr">
              <a:buFont typeface="Arial" panose="020B0604020202020204" pitchFamily="34" charset="0"/>
              <a:buNone/>
            </a:pPr>
            <a:r>
              <a:rPr lang="fr-FR" altLang="zh-CN" sz="2800" dirty="0"/>
              <a:t>S</a:t>
            </a:r>
            <a:r>
              <a:rPr lang="fr-FR" altLang="zh-CN" sz="2800" baseline="-25000" dirty="0"/>
              <a:t>04</a:t>
            </a:r>
            <a:r>
              <a:rPr lang="fr-FR" altLang="zh-CN" sz="2800" dirty="0"/>
              <a:t>=1 1 0 0 1</a:t>
            </a:r>
          </a:p>
          <a:p>
            <a:pPr marL="0" indent="0">
              <a:buFont typeface="Wingdings" panose="05000000000000000000" pitchFamily="2" charset="2"/>
              <a:buNone/>
            </a:pPr>
            <a:r>
              <a:rPr lang="zh-CN" altLang="fr-FR" sz="2800" dirty="0">
                <a:solidFill>
                  <a:srgbClr val="0070C0"/>
                </a:solidFill>
              </a:rPr>
              <a:t>其中，染色体</a:t>
            </a:r>
            <a:r>
              <a:rPr lang="fr-FR" altLang="zh-CN" sz="2800" dirty="0">
                <a:solidFill>
                  <a:srgbClr val="0070C0"/>
                </a:solidFill>
              </a:rPr>
              <a:t>1 1 0 0 1</a:t>
            </a:r>
            <a:r>
              <a:rPr lang="zh-CN" altLang="fr-FR" sz="2800" dirty="0">
                <a:solidFill>
                  <a:srgbClr val="0070C0"/>
                </a:solidFill>
              </a:rPr>
              <a:t>在种群中出现了</a:t>
            </a:r>
            <a:r>
              <a:rPr lang="fr-FR" altLang="zh-CN" sz="2800" dirty="0">
                <a:solidFill>
                  <a:srgbClr val="0070C0"/>
                </a:solidFill>
              </a:rPr>
              <a:t>2</a:t>
            </a:r>
            <a:r>
              <a:rPr lang="zh-CN" altLang="fr-FR" sz="2800" dirty="0">
                <a:solidFill>
                  <a:srgbClr val="0070C0"/>
                </a:solidFill>
              </a:rPr>
              <a:t>次，而原染色体</a:t>
            </a:r>
            <a:r>
              <a:rPr lang="fr-FR" altLang="zh-CN" sz="2800" dirty="0">
                <a:solidFill>
                  <a:srgbClr val="0070C0"/>
                </a:solidFill>
              </a:rPr>
              <a:t>0 1 0 0 0</a:t>
            </a:r>
            <a:r>
              <a:rPr lang="zh-CN" altLang="fr-FR" sz="2800" dirty="0">
                <a:solidFill>
                  <a:srgbClr val="0070C0"/>
                </a:solidFill>
              </a:rPr>
              <a:t>则因适应值太小而被淘汰。</a:t>
            </a:r>
            <a:endParaRPr lang="zh-CN" altLang="en-US" sz="2800" dirty="0">
              <a:solidFill>
                <a:srgbClr val="0070C0"/>
              </a:solidFill>
            </a:endParaRPr>
          </a:p>
        </p:txBody>
      </p:sp>
      <mc:AlternateContent xmlns:mc="http://schemas.openxmlformats.org/markup-compatibility/2006" xmlns:a14="http://schemas.microsoft.com/office/drawing/2010/main">
        <mc:Choice Requires="a14">
          <p:graphicFrame>
            <p:nvGraphicFramePr>
              <p:cNvPr id="9" name="Group 227">
                <a:extLst>
                  <a:ext uri="{FF2B5EF4-FFF2-40B4-BE49-F238E27FC236}">
                    <a16:creationId xmlns:a16="http://schemas.microsoft.com/office/drawing/2014/main" id="{5637B602-EE6A-45A4-93D9-474161817213}"/>
                  </a:ext>
                </a:extLst>
              </p:cNvPr>
              <p:cNvGraphicFramePr>
                <a:graphicFrameLocks noGrp="1"/>
              </p:cNvGraphicFramePr>
              <p:nvPr>
                <p:extLst>
                  <p:ext uri="{D42A27DB-BD31-4B8C-83A1-F6EECF244321}">
                    <p14:modId xmlns:p14="http://schemas.microsoft.com/office/powerpoint/2010/main" val="3344623414"/>
                  </p:ext>
                </p:extLst>
              </p:nvPr>
            </p:nvGraphicFramePr>
            <p:xfrm>
              <a:off x="7372736" y="2597490"/>
              <a:ext cx="4664776" cy="2174880"/>
            </p:xfrm>
            <a:graphic>
              <a:graphicData uri="http://schemas.openxmlformats.org/drawingml/2006/table">
                <a:tbl>
                  <a:tblPr/>
                  <a:tblGrid>
                    <a:gridCol w="597950">
                      <a:extLst>
                        <a:ext uri="{9D8B030D-6E8A-4147-A177-3AD203B41FA5}">
                          <a16:colId xmlns:a16="http://schemas.microsoft.com/office/drawing/2014/main" val="1017411359"/>
                        </a:ext>
                      </a:extLst>
                    </a:gridCol>
                    <a:gridCol w="1310890">
                      <a:extLst>
                        <a:ext uri="{9D8B030D-6E8A-4147-A177-3AD203B41FA5}">
                          <a16:colId xmlns:a16="http://schemas.microsoft.com/office/drawing/2014/main" val="3987394561"/>
                        </a:ext>
                      </a:extLst>
                    </a:gridCol>
                    <a:gridCol w="554509">
                      <a:extLst>
                        <a:ext uri="{9D8B030D-6E8A-4147-A177-3AD203B41FA5}">
                          <a16:colId xmlns:a16="http://schemas.microsoft.com/office/drawing/2014/main" val="2927489927"/>
                        </a:ext>
                      </a:extLst>
                    </a:gridCol>
                    <a:gridCol w="946754">
                      <a:extLst>
                        <a:ext uri="{9D8B030D-6E8A-4147-A177-3AD203B41FA5}">
                          <a16:colId xmlns:a16="http://schemas.microsoft.com/office/drawing/2014/main" val="1638494892"/>
                        </a:ext>
                      </a:extLst>
                    </a:gridCol>
                    <a:gridCol w="1254673">
                      <a:extLst>
                        <a:ext uri="{9D8B030D-6E8A-4147-A177-3AD203B41FA5}">
                          <a16:colId xmlns:a16="http://schemas.microsoft.com/office/drawing/2014/main" val="1911755721"/>
                        </a:ext>
                      </a:extLst>
                    </a:gridCol>
                  </a:tblGrid>
                  <a:tr h="262531">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编号</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个体串（染色体）</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14:m>
                            <m:oMathPara xmlns:m="http://schemas.openxmlformats.org/officeDocument/2006/math">
                              <m:oMathParaPr>
                                <m:jc m:val="centerGroup"/>
                              </m:oMathParaPr>
                              <m:oMath xmlns:m="http://schemas.openxmlformats.org/officeDocument/2006/math">
                                <m:r>
                                  <a:rPr lang="zh-CN" altLang="en-US" sz="1600" i="1" smtClean="0">
                                    <a:solidFill>
                                      <a:srgbClr val="000000"/>
                                    </a:solidFill>
                                    <a:latin typeface="Cambria Math" panose="02040503050406030204" pitchFamily="18" charset="0"/>
                                  </a:rPr>
                                  <m:t>𝑥</m:t>
                                </m:r>
                              </m:oMath>
                            </m:oMathPara>
                          </a14:m>
                          <a:endParaRPr kumimoji="0" lang="zh-CN"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百分比</a:t>
                          </a:r>
                          <a:r>
                            <a:rPr kumimoji="0" lang="fr-FR"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累计百分比</a:t>
                          </a:r>
                          <a:r>
                            <a:rPr kumimoji="0" lang="fr-FR"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6918934"/>
                      </a:ext>
                    </a:extLst>
                  </a:tr>
                  <a:tr h="290242">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14.30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14.30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1968960"/>
                      </a:ext>
                    </a:extLst>
                  </a:tr>
                  <a:tr h="290242">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52.88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1516206"/>
                      </a:ext>
                    </a:extLst>
                  </a:tr>
                  <a:tr h="290242">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0 1 0 0 0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5.41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72.59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8687003"/>
                      </a:ext>
                    </a:extLst>
                  </a:tr>
                  <a:tr h="32961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27.41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9051721"/>
                      </a:ext>
                    </a:extLst>
                  </a:tr>
                </a:tbl>
              </a:graphicData>
            </a:graphic>
          </p:graphicFrame>
        </mc:Choice>
        <mc:Fallback xmlns="">
          <p:graphicFrame>
            <p:nvGraphicFramePr>
              <p:cNvPr id="9" name="Group 227">
                <a:extLst>
                  <a:ext uri="{FF2B5EF4-FFF2-40B4-BE49-F238E27FC236}">
                    <a16:creationId xmlns:a16="http://schemas.microsoft.com/office/drawing/2014/main" id="{5637B602-EE6A-45A4-93D9-474161817213}"/>
                  </a:ext>
                </a:extLst>
              </p:cNvPr>
              <p:cNvGraphicFramePr>
                <a:graphicFrameLocks noGrp="1"/>
              </p:cNvGraphicFramePr>
              <p:nvPr>
                <p:extLst>
                  <p:ext uri="{D42A27DB-BD31-4B8C-83A1-F6EECF244321}">
                    <p14:modId xmlns:p14="http://schemas.microsoft.com/office/powerpoint/2010/main" val="3344623414"/>
                  </p:ext>
                </p:extLst>
              </p:nvPr>
            </p:nvGraphicFramePr>
            <p:xfrm>
              <a:off x="7372736" y="2597490"/>
              <a:ext cx="4664776" cy="2174880"/>
            </p:xfrm>
            <a:graphic>
              <a:graphicData uri="http://schemas.openxmlformats.org/drawingml/2006/table">
                <a:tbl>
                  <a:tblPr/>
                  <a:tblGrid>
                    <a:gridCol w="597950">
                      <a:extLst>
                        <a:ext uri="{9D8B030D-6E8A-4147-A177-3AD203B41FA5}">
                          <a16:colId xmlns:a16="http://schemas.microsoft.com/office/drawing/2014/main" val="1017411359"/>
                        </a:ext>
                      </a:extLst>
                    </a:gridCol>
                    <a:gridCol w="1310890">
                      <a:extLst>
                        <a:ext uri="{9D8B030D-6E8A-4147-A177-3AD203B41FA5}">
                          <a16:colId xmlns:a16="http://schemas.microsoft.com/office/drawing/2014/main" val="3987394561"/>
                        </a:ext>
                      </a:extLst>
                    </a:gridCol>
                    <a:gridCol w="554509">
                      <a:extLst>
                        <a:ext uri="{9D8B030D-6E8A-4147-A177-3AD203B41FA5}">
                          <a16:colId xmlns:a16="http://schemas.microsoft.com/office/drawing/2014/main" val="2927489927"/>
                        </a:ext>
                      </a:extLst>
                    </a:gridCol>
                    <a:gridCol w="946754">
                      <a:extLst>
                        <a:ext uri="{9D8B030D-6E8A-4147-A177-3AD203B41FA5}">
                          <a16:colId xmlns:a16="http://schemas.microsoft.com/office/drawing/2014/main" val="1638494892"/>
                        </a:ext>
                      </a:extLst>
                    </a:gridCol>
                    <a:gridCol w="1254673">
                      <a:extLst>
                        <a:ext uri="{9D8B030D-6E8A-4147-A177-3AD203B41FA5}">
                          <a16:colId xmlns:a16="http://schemas.microsoft.com/office/drawing/2014/main" val="1911755721"/>
                        </a:ext>
                      </a:extLst>
                    </a:gridCol>
                  </a:tblGrid>
                  <a:tr h="58128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编号</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个体串（染色体）</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4"/>
                          <a:stretch>
                            <a:fillRect l="-345652" t="-3158" r="-395652" b="-294737"/>
                          </a:stretch>
                        </a:blip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百分比</a:t>
                          </a:r>
                          <a:r>
                            <a:rPr kumimoji="0" lang="fr-FR"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累计百分比</a:t>
                          </a:r>
                          <a:r>
                            <a:rPr kumimoji="0" lang="fr-FR"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6918934"/>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14.30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14.30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1968960"/>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52.88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1516206"/>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03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0 1 0 0 0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5.41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72.59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8687003"/>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04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27.41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9051721"/>
                      </a:ext>
                    </a:extLst>
                  </a:tr>
                </a:tbl>
              </a:graphicData>
            </a:graphic>
          </p:graphicFrame>
        </mc:Fallback>
      </mc:AlternateContent>
    </p:spTree>
    <p:extLst>
      <p:ext uri="{BB962C8B-B14F-4D97-AF65-F5344CB8AC3E}">
        <p14:creationId xmlns:p14="http://schemas.microsoft.com/office/powerpoint/2010/main" val="1381892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9" name="Rectangle 3">
            <a:extLst>
              <a:ext uri="{FF2B5EF4-FFF2-40B4-BE49-F238E27FC236}">
                <a16:creationId xmlns:a16="http://schemas.microsoft.com/office/drawing/2014/main" id="{5DB41B8F-0DAB-4C67-A4C2-A9C2654A4063}"/>
              </a:ext>
            </a:extLst>
          </p:cNvPr>
          <p:cNvSpPr txBox="1">
            <a:spLocks noChangeArrowheads="1"/>
          </p:cNvSpPr>
          <p:nvPr/>
        </p:nvSpPr>
        <p:spPr>
          <a:xfrm>
            <a:off x="685332" y="934342"/>
            <a:ext cx="8229600" cy="67327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fr-FR" altLang="zh-CN" sz="2800" b="1" dirty="0">
                <a:solidFill>
                  <a:srgbClr val="FF0000"/>
                </a:solidFill>
              </a:rPr>
              <a:t>(5) </a:t>
            </a:r>
            <a:r>
              <a:rPr lang="zh-CN" altLang="fr-FR" sz="2800" b="1" dirty="0">
                <a:solidFill>
                  <a:srgbClr val="FF0000"/>
                </a:solidFill>
              </a:rPr>
              <a:t>交叉</a:t>
            </a:r>
          </a:p>
          <a:p>
            <a:pPr marL="0" indent="0">
              <a:buFont typeface="Wingdings" panose="05000000000000000000" pitchFamily="2" charset="2"/>
              <a:buNone/>
            </a:pPr>
            <a:r>
              <a:rPr lang="zh-CN" altLang="fr-FR" sz="2800" dirty="0"/>
              <a:t>假设交叉概率</a:t>
            </a:r>
            <a:r>
              <a:rPr lang="zh-CN" altLang="en-US" sz="2800" dirty="0"/>
              <a:t>为</a:t>
            </a:r>
            <a:r>
              <a:rPr lang="en-US" altLang="zh-CN" sz="2800" dirty="0"/>
              <a:t>0.5</a:t>
            </a:r>
            <a:r>
              <a:rPr lang="zh-CN" altLang="en-US" sz="2800" dirty="0"/>
              <a:t>，若规定种群中的染色体按顺序两两配对交叉（也可以随机），且有</a:t>
            </a:r>
            <a:r>
              <a:rPr lang="fr-FR" altLang="zh-CN" sz="2800" dirty="0"/>
              <a:t>S</a:t>
            </a:r>
            <a:r>
              <a:rPr lang="fr-FR" altLang="zh-CN" sz="2800" baseline="-25000" dirty="0"/>
              <a:t>01</a:t>
            </a:r>
            <a:r>
              <a:rPr lang="zh-CN" altLang="fr-FR" sz="2800" dirty="0"/>
              <a:t>与</a:t>
            </a:r>
            <a:r>
              <a:rPr lang="fr-FR" altLang="zh-CN" sz="2800" dirty="0"/>
              <a:t>S</a:t>
            </a:r>
            <a:r>
              <a:rPr lang="fr-FR" altLang="zh-CN" sz="2800" baseline="-25000" dirty="0"/>
              <a:t>02</a:t>
            </a:r>
            <a:r>
              <a:rPr lang="zh-CN" altLang="fr-FR" sz="2800" dirty="0">
                <a:solidFill>
                  <a:srgbClr val="0070C0"/>
                </a:solidFill>
              </a:rPr>
              <a:t>交叉</a:t>
            </a:r>
            <a:r>
              <a:rPr lang="zh-CN" altLang="fr-FR" sz="2800" dirty="0"/>
              <a:t>，</a:t>
            </a:r>
            <a:r>
              <a:rPr lang="fr-FR" altLang="zh-CN" sz="2800" dirty="0"/>
              <a:t>S</a:t>
            </a:r>
            <a:r>
              <a:rPr lang="fr-FR" altLang="zh-CN" sz="2800" baseline="-25000" dirty="0"/>
              <a:t>03</a:t>
            </a:r>
            <a:r>
              <a:rPr lang="zh-CN" altLang="fr-FR" sz="2800" dirty="0"/>
              <a:t>与</a:t>
            </a:r>
            <a:r>
              <a:rPr lang="fr-FR" altLang="zh-CN" sz="2800" dirty="0"/>
              <a:t>S</a:t>
            </a:r>
            <a:r>
              <a:rPr lang="fr-FR" altLang="zh-CN" sz="2800" baseline="-25000" dirty="0"/>
              <a:t>04</a:t>
            </a:r>
            <a:r>
              <a:rPr lang="zh-CN" altLang="fr-FR" sz="2800" dirty="0">
                <a:solidFill>
                  <a:srgbClr val="0070C0"/>
                </a:solidFill>
              </a:rPr>
              <a:t>不交叉</a:t>
            </a:r>
            <a:r>
              <a:rPr lang="zh-CN" altLang="fr-FR" sz="2800" dirty="0"/>
              <a:t>，则交叉情况如表</a:t>
            </a:r>
            <a:r>
              <a:rPr lang="zh-CN" altLang="en-US" sz="2800" dirty="0"/>
              <a:t>所示。</a:t>
            </a:r>
            <a:endParaRPr lang="zh-CN" altLang="fr-FR" sz="2800" dirty="0"/>
          </a:p>
          <a:p>
            <a:pPr marL="0" indent="0" algn="ctr">
              <a:buFont typeface="Wingdings" panose="05000000000000000000" pitchFamily="2" charset="2"/>
              <a:buNone/>
            </a:pPr>
            <a:r>
              <a:rPr lang="zh-CN" altLang="en-US" sz="2800" dirty="0"/>
              <a:t>    </a:t>
            </a:r>
            <a:r>
              <a:rPr lang="zh-CN" altLang="fr-FR" sz="2800" dirty="0"/>
              <a:t>表</a:t>
            </a:r>
            <a:r>
              <a:rPr lang="fr-FR" altLang="zh-CN" sz="2800" dirty="0"/>
              <a:t>2 </a:t>
            </a:r>
            <a:r>
              <a:rPr lang="zh-CN" altLang="fr-FR" sz="2800" dirty="0"/>
              <a:t>初始种群的交叉情况表</a:t>
            </a:r>
          </a:p>
          <a:p>
            <a:pPr marL="0" indent="0"/>
            <a:endParaRPr lang="zh-CN" altLang="fr-FR" sz="2800" dirty="0"/>
          </a:p>
          <a:p>
            <a:pPr marL="0" indent="0"/>
            <a:endParaRPr lang="zh-CN" altLang="fr-FR" sz="2800" dirty="0"/>
          </a:p>
          <a:p>
            <a:pPr marL="0" indent="0"/>
            <a:endParaRPr lang="zh-CN" altLang="fr-FR" sz="2800" dirty="0"/>
          </a:p>
          <a:p>
            <a:pPr marL="0" indent="0">
              <a:buFont typeface="Arial" panose="020B0604020202020204" pitchFamily="34" charset="0"/>
              <a:buNone/>
            </a:pPr>
            <a:endParaRPr lang="zh-CN" altLang="fr-FR" sz="2800" dirty="0"/>
          </a:p>
          <a:p>
            <a:pPr marL="0" indent="0">
              <a:buFont typeface="Wingdings" panose="05000000000000000000" pitchFamily="2" charset="2"/>
              <a:buNone/>
            </a:pPr>
            <a:r>
              <a:rPr lang="zh-CN" altLang="fr-FR" sz="2800" dirty="0"/>
              <a:t>可见，经交叉后得到的新的种群为：</a:t>
            </a:r>
          </a:p>
          <a:p>
            <a:pPr marL="0" indent="0" algn="ctr">
              <a:buFont typeface="Arial" panose="020B0604020202020204" pitchFamily="34" charset="0"/>
              <a:buNone/>
            </a:pPr>
            <a:r>
              <a:rPr lang="fr-FR" altLang="zh-CN" sz="2800" dirty="0"/>
              <a:t>S</a:t>
            </a:r>
            <a:r>
              <a:rPr lang="fr-FR" altLang="zh-CN" sz="2800" baseline="-25000" dirty="0"/>
              <a:t>01 </a:t>
            </a:r>
            <a:r>
              <a:rPr lang="fr-FR" altLang="zh-CN" sz="2800" dirty="0"/>
              <a:t>=1 0 0 0 1 S</a:t>
            </a:r>
            <a:r>
              <a:rPr lang="fr-FR" altLang="zh-CN" sz="2800" baseline="-25000" dirty="0"/>
              <a:t>02 </a:t>
            </a:r>
            <a:r>
              <a:rPr lang="fr-FR" altLang="zh-CN" sz="2800" dirty="0"/>
              <a:t>=1 1 0 1 0</a:t>
            </a:r>
          </a:p>
          <a:p>
            <a:pPr marL="0" indent="0" algn="ctr">
              <a:buFont typeface="Arial" panose="020B0604020202020204" pitchFamily="34" charset="0"/>
              <a:buNone/>
            </a:pPr>
            <a:r>
              <a:rPr lang="fr-FR" altLang="zh-CN" sz="2800" dirty="0"/>
              <a:t>S</a:t>
            </a:r>
            <a:r>
              <a:rPr lang="fr-FR" altLang="zh-CN" sz="2800" baseline="-25000" dirty="0"/>
              <a:t>03 </a:t>
            </a:r>
            <a:r>
              <a:rPr lang="fr-FR" altLang="zh-CN" sz="2800" dirty="0"/>
              <a:t>=0 1 1 0 1 S</a:t>
            </a:r>
            <a:r>
              <a:rPr lang="fr-FR" altLang="zh-CN" sz="2800" baseline="-25000" dirty="0"/>
              <a:t>04 </a:t>
            </a:r>
            <a:r>
              <a:rPr lang="fr-FR" altLang="zh-CN" sz="2800" dirty="0"/>
              <a:t>=1 1 0 0 1</a:t>
            </a:r>
            <a:endParaRPr lang="en-US" altLang="zh-CN" sz="2800" dirty="0"/>
          </a:p>
          <a:p>
            <a:pPr marL="0" indent="0"/>
            <a:endParaRPr lang="en-US" altLang="zh-CN" sz="2400" dirty="0"/>
          </a:p>
        </p:txBody>
      </p:sp>
      <p:graphicFrame>
        <p:nvGraphicFramePr>
          <p:cNvPr id="13" name="Group 195">
            <a:extLst>
              <a:ext uri="{FF2B5EF4-FFF2-40B4-BE49-F238E27FC236}">
                <a16:creationId xmlns:a16="http://schemas.microsoft.com/office/drawing/2014/main" id="{8CD00AC7-DB01-4EFA-8897-4CC7BF5DE271}"/>
              </a:ext>
            </a:extLst>
          </p:cNvPr>
          <p:cNvGraphicFramePr>
            <a:graphicFrameLocks noGrp="1"/>
          </p:cNvGraphicFramePr>
          <p:nvPr>
            <p:extLst>
              <p:ext uri="{D42A27DB-BD31-4B8C-83A1-F6EECF244321}">
                <p14:modId xmlns:p14="http://schemas.microsoft.com/office/powerpoint/2010/main" val="4112985339"/>
              </p:ext>
            </p:extLst>
          </p:nvPr>
        </p:nvGraphicFramePr>
        <p:xfrm>
          <a:off x="1217938" y="3189534"/>
          <a:ext cx="7164388" cy="2012763"/>
        </p:xfrm>
        <a:graphic>
          <a:graphicData uri="http://schemas.openxmlformats.org/drawingml/2006/table">
            <a:tbl>
              <a:tblPr/>
              <a:tblGrid>
                <a:gridCol w="647700">
                  <a:extLst>
                    <a:ext uri="{9D8B030D-6E8A-4147-A177-3AD203B41FA5}">
                      <a16:colId xmlns:a16="http://schemas.microsoft.com/office/drawing/2014/main" val="2724314512"/>
                    </a:ext>
                  </a:extLst>
                </a:gridCol>
                <a:gridCol w="2052638">
                  <a:extLst>
                    <a:ext uri="{9D8B030D-6E8A-4147-A177-3AD203B41FA5}">
                      <a16:colId xmlns:a16="http://schemas.microsoft.com/office/drawing/2014/main" val="3252500553"/>
                    </a:ext>
                  </a:extLst>
                </a:gridCol>
                <a:gridCol w="1298575">
                  <a:extLst>
                    <a:ext uri="{9D8B030D-6E8A-4147-A177-3AD203B41FA5}">
                      <a16:colId xmlns:a16="http://schemas.microsoft.com/office/drawing/2014/main" val="559355358"/>
                    </a:ext>
                  </a:extLst>
                </a:gridCol>
                <a:gridCol w="965200">
                  <a:extLst>
                    <a:ext uri="{9D8B030D-6E8A-4147-A177-3AD203B41FA5}">
                      <a16:colId xmlns:a16="http://schemas.microsoft.com/office/drawing/2014/main" val="3579786834"/>
                    </a:ext>
                  </a:extLst>
                </a:gridCol>
                <a:gridCol w="1084262">
                  <a:extLst>
                    <a:ext uri="{9D8B030D-6E8A-4147-A177-3AD203B41FA5}">
                      <a16:colId xmlns:a16="http://schemas.microsoft.com/office/drawing/2014/main" val="181351041"/>
                    </a:ext>
                  </a:extLst>
                </a:gridCol>
                <a:gridCol w="1116013">
                  <a:extLst>
                    <a:ext uri="{9D8B030D-6E8A-4147-A177-3AD203B41FA5}">
                      <a16:colId xmlns:a16="http://schemas.microsoft.com/office/drawing/2014/main" val="4168942442"/>
                    </a:ext>
                  </a:extLst>
                </a:gridCol>
              </a:tblGrid>
              <a:tr h="36512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编号</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个体串（染色体）</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交叉对象</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交叉位</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子代</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适应值</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1858822"/>
                  </a:ext>
                </a:extLst>
              </a:tr>
              <a:tr h="39687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a:t>
                      </a:r>
                      <a:r>
                        <a:rPr kumimoji="0" lang="en-US" altLang="zh-CN" sz="2000" b="0" i="0" u="none" strike="noStrike" cap="none" normalizeH="0" baseline="0" dirty="0">
                          <a:ln>
                            <a:noFill/>
                          </a:ln>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0" i="0" u="none" strike="noStrike" cap="none" normalizeH="0" baseline="0" dirty="0">
                          <a:ln>
                            <a:noFill/>
                          </a:ln>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289</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76914794"/>
                  </a:ext>
                </a:extLst>
              </a:tr>
              <a:tr h="3683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a:t>
                      </a:r>
                      <a:r>
                        <a:rPr kumimoji="0" lang="en-US" altLang="zh-CN" sz="2000" b="0" i="0" u="none" strike="noStrike" cap="none" normalizeH="0" baseline="0" dirty="0">
                          <a:ln>
                            <a:noFill/>
                          </a:ln>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0" i="0" u="none" strike="noStrike" cap="none" normalizeH="0" baseline="0" dirty="0">
                          <a:ln>
                            <a:noFill/>
                          </a:ln>
                          <a:solidFill>
                            <a:srgbClr val="CC00FF"/>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676</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94503104"/>
                  </a:ext>
                </a:extLst>
              </a:tr>
              <a:tr h="3762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169</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8321450"/>
                  </a:ext>
                </a:extLst>
              </a:tr>
              <a:tr h="4524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S04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85421261"/>
                  </a:ext>
                </a:extLst>
              </a:tr>
            </a:tbl>
          </a:graphicData>
        </a:graphic>
      </p:graphicFrame>
    </p:spTree>
    <p:extLst>
      <p:ext uri="{BB962C8B-B14F-4D97-AF65-F5344CB8AC3E}">
        <p14:creationId xmlns:p14="http://schemas.microsoft.com/office/powerpoint/2010/main" val="2106355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7" name="Rectangle 3">
            <a:extLst>
              <a:ext uri="{FF2B5EF4-FFF2-40B4-BE49-F238E27FC236}">
                <a16:creationId xmlns:a16="http://schemas.microsoft.com/office/drawing/2014/main" id="{2EBBA01A-14B9-46E8-ABC7-D4A5DBFB5336}"/>
              </a:ext>
            </a:extLst>
          </p:cNvPr>
          <p:cNvSpPr txBox="1">
            <a:spLocks noChangeArrowheads="1"/>
          </p:cNvSpPr>
          <p:nvPr/>
        </p:nvSpPr>
        <p:spPr>
          <a:xfrm>
            <a:off x="685332" y="951489"/>
            <a:ext cx="8229600" cy="5552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800" b="1" dirty="0">
                <a:solidFill>
                  <a:srgbClr val="FF0000"/>
                </a:solidFill>
              </a:rPr>
              <a:t>(6) </a:t>
            </a:r>
            <a:r>
              <a:rPr lang="zh-CN" altLang="en-US" sz="2800" b="1" dirty="0">
                <a:solidFill>
                  <a:srgbClr val="FF0000"/>
                </a:solidFill>
              </a:rPr>
              <a:t>变异</a:t>
            </a:r>
          </a:p>
          <a:p>
            <a:pPr marL="0" indent="0">
              <a:buFont typeface="Wingdings" panose="05000000000000000000" pitchFamily="2" charset="2"/>
              <a:buNone/>
            </a:pPr>
            <a:r>
              <a:rPr lang="zh-CN" altLang="en-US" sz="2800" dirty="0"/>
              <a:t>变异概率一般都很小，假设本次循环中没有发生变异，则变异前的种群即为进化后所得到的第</a:t>
            </a:r>
            <a:r>
              <a:rPr lang="en-US" altLang="zh-CN" sz="2800" dirty="0"/>
              <a:t>1</a:t>
            </a:r>
            <a:r>
              <a:rPr lang="zh-CN" altLang="en-US" sz="2800" dirty="0"/>
              <a:t>代种群。即：</a:t>
            </a:r>
          </a:p>
          <a:p>
            <a:pPr marL="0" indent="0" algn="ctr">
              <a:buFont typeface="Wingdings" panose="05000000000000000000" pitchFamily="2" charset="2"/>
              <a:buNone/>
            </a:pPr>
            <a:r>
              <a:rPr lang="fr-FR" altLang="zh-CN" sz="2800" dirty="0"/>
              <a:t>S</a:t>
            </a:r>
            <a:r>
              <a:rPr lang="fr-FR" altLang="zh-CN" sz="2800" baseline="-25000" dirty="0"/>
              <a:t>11</a:t>
            </a:r>
            <a:r>
              <a:rPr lang="fr-FR" altLang="zh-CN" sz="2800" dirty="0"/>
              <a:t>=1 0 0 0 1</a:t>
            </a:r>
          </a:p>
          <a:p>
            <a:pPr marL="0" indent="0" algn="ctr">
              <a:buFont typeface="Arial" panose="020B0604020202020204" pitchFamily="34" charset="0"/>
              <a:buNone/>
            </a:pPr>
            <a:r>
              <a:rPr lang="fr-FR" altLang="zh-CN" sz="2800" dirty="0"/>
              <a:t>S</a:t>
            </a:r>
            <a:r>
              <a:rPr lang="fr-FR" altLang="zh-CN" sz="2800" baseline="-25000" dirty="0"/>
              <a:t>1</a:t>
            </a:r>
            <a:r>
              <a:rPr lang="en-US" altLang="zh-CN" sz="2800" baseline="-25000" dirty="0"/>
              <a:t>2</a:t>
            </a:r>
            <a:r>
              <a:rPr lang="fr-FR" altLang="zh-CN" sz="2800" dirty="0"/>
              <a:t>=1 1 0 1 0</a:t>
            </a:r>
          </a:p>
          <a:p>
            <a:pPr marL="0" indent="0" algn="ctr">
              <a:buFont typeface="Arial" panose="020B0604020202020204" pitchFamily="34" charset="0"/>
              <a:buNone/>
            </a:pPr>
            <a:r>
              <a:rPr lang="fr-FR" altLang="zh-CN" sz="2800" dirty="0"/>
              <a:t>S</a:t>
            </a:r>
            <a:r>
              <a:rPr lang="fr-FR" altLang="zh-CN" sz="2800" baseline="-25000" dirty="0"/>
              <a:t>1</a:t>
            </a:r>
            <a:r>
              <a:rPr lang="en-US" altLang="zh-CN" sz="2800" baseline="-25000" dirty="0"/>
              <a:t>3</a:t>
            </a:r>
            <a:r>
              <a:rPr lang="fr-FR" altLang="zh-CN" sz="2800" dirty="0"/>
              <a:t>=0 1 1 0 1</a:t>
            </a:r>
          </a:p>
          <a:p>
            <a:pPr marL="0" indent="0" algn="ctr">
              <a:buFont typeface="Arial" panose="020B0604020202020204" pitchFamily="34" charset="0"/>
              <a:buNone/>
            </a:pPr>
            <a:r>
              <a:rPr lang="fr-FR" altLang="zh-CN" sz="2800" dirty="0"/>
              <a:t>S</a:t>
            </a:r>
            <a:r>
              <a:rPr lang="fr-FR" altLang="zh-CN" sz="2800" baseline="-25000" dirty="0"/>
              <a:t>1</a:t>
            </a:r>
            <a:r>
              <a:rPr lang="en-US" altLang="zh-CN" sz="2800" baseline="-25000" dirty="0"/>
              <a:t>4</a:t>
            </a:r>
            <a:r>
              <a:rPr lang="fr-FR" altLang="zh-CN" sz="2800" dirty="0"/>
              <a:t>=1 1 0 0 1</a:t>
            </a:r>
            <a:endParaRPr lang="en-US" altLang="zh-CN" sz="2800" dirty="0"/>
          </a:p>
          <a:p>
            <a:pPr marL="0" indent="0">
              <a:buFont typeface="Wingdings" panose="05000000000000000000" pitchFamily="2" charset="2"/>
              <a:buNone/>
            </a:pPr>
            <a:r>
              <a:rPr lang="zh-CN" altLang="en-US" sz="2800" dirty="0"/>
              <a:t>然后，对第</a:t>
            </a:r>
            <a:r>
              <a:rPr lang="en-US" altLang="zh-CN" sz="2800" dirty="0"/>
              <a:t>1</a:t>
            </a:r>
            <a:r>
              <a:rPr lang="zh-CN" altLang="en-US" sz="2800" dirty="0"/>
              <a:t>代种群重复上述</a:t>
            </a:r>
            <a:r>
              <a:rPr lang="en-US" altLang="zh-CN" sz="2800" dirty="0"/>
              <a:t>(4)-(6)</a:t>
            </a:r>
            <a:r>
              <a:rPr lang="zh-CN" altLang="en-US" sz="2800" dirty="0"/>
              <a:t>的操作。</a:t>
            </a:r>
          </a:p>
        </p:txBody>
      </p:sp>
    </p:spTree>
    <p:extLst>
      <p:ext uri="{BB962C8B-B14F-4D97-AF65-F5344CB8AC3E}">
        <p14:creationId xmlns:p14="http://schemas.microsoft.com/office/powerpoint/2010/main" val="798909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9" name="Rectangle 3">
            <a:extLst>
              <a:ext uri="{FF2B5EF4-FFF2-40B4-BE49-F238E27FC236}">
                <a16:creationId xmlns:a16="http://schemas.microsoft.com/office/drawing/2014/main" id="{AB551E89-D2EF-4DC9-BDE9-8AC8107972E9}"/>
              </a:ext>
            </a:extLst>
          </p:cNvPr>
          <p:cNvSpPr txBox="1">
            <a:spLocks noChangeArrowheads="1"/>
          </p:cNvSpPr>
          <p:nvPr/>
        </p:nvSpPr>
        <p:spPr>
          <a:xfrm>
            <a:off x="1065474" y="944281"/>
            <a:ext cx="10195002" cy="61198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zh-CN" altLang="fr-FR" sz="2800" dirty="0">
                <a:solidFill>
                  <a:srgbClr val="0000CC"/>
                </a:solidFill>
              </a:rPr>
              <a:t>对第</a:t>
            </a:r>
            <a:r>
              <a:rPr lang="fr-FR" altLang="zh-CN" sz="2800" dirty="0">
                <a:solidFill>
                  <a:srgbClr val="0000CC"/>
                </a:solidFill>
              </a:rPr>
              <a:t>1</a:t>
            </a:r>
            <a:r>
              <a:rPr lang="zh-CN" altLang="fr-FR" sz="2800" dirty="0">
                <a:solidFill>
                  <a:srgbClr val="0000CC"/>
                </a:solidFill>
              </a:rPr>
              <a:t>代种群，同样重复上述</a:t>
            </a:r>
            <a:r>
              <a:rPr lang="fr-FR" altLang="zh-CN" sz="2800" dirty="0">
                <a:solidFill>
                  <a:srgbClr val="0000CC"/>
                </a:solidFill>
              </a:rPr>
              <a:t>(4)-(6)</a:t>
            </a:r>
            <a:r>
              <a:rPr lang="zh-CN" altLang="fr-FR" sz="2800" dirty="0">
                <a:solidFill>
                  <a:srgbClr val="0000CC"/>
                </a:solidFill>
              </a:rPr>
              <a:t>的操作。其选择情况如表</a:t>
            </a:r>
            <a:r>
              <a:rPr lang="zh-CN" altLang="en-US" sz="2800" dirty="0">
                <a:solidFill>
                  <a:srgbClr val="0000CC"/>
                </a:solidFill>
              </a:rPr>
              <a:t>            </a:t>
            </a:r>
            <a:r>
              <a:rPr lang="zh-CN" altLang="fr-FR" sz="2800" dirty="0"/>
              <a:t>表</a:t>
            </a:r>
            <a:r>
              <a:rPr lang="fr-FR" altLang="zh-CN" sz="2800" dirty="0"/>
              <a:t>3 </a:t>
            </a:r>
            <a:r>
              <a:rPr lang="zh-CN" altLang="fr-FR" sz="2800" dirty="0"/>
              <a:t>第</a:t>
            </a:r>
            <a:r>
              <a:rPr lang="fr-FR" altLang="zh-CN" sz="2800" dirty="0"/>
              <a:t>1</a:t>
            </a:r>
            <a:r>
              <a:rPr lang="zh-CN" altLang="fr-FR" sz="2800" dirty="0"/>
              <a:t>代种群的选择情况表</a:t>
            </a:r>
          </a:p>
          <a:p>
            <a:pPr marL="0" indent="533400"/>
            <a:endParaRPr lang="zh-CN" altLang="fr-FR" sz="2800" dirty="0"/>
          </a:p>
          <a:p>
            <a:pPr marL="0" indent="533400"/>
            <a:endParaRPr lang="zh-CN" altLang="fr-FR" sz="2800" dirty="0"/>
          </a:p>
          <a:p>
            <a:pPr marL="0" indent="533400"/>
            <a:endParaRPr lang="zh-CN" altLang="fr-FR" sz="2800" dirty="0"/>
          </a:p>
          <a:p>
            <a:pPr marL="0" indent="0">
              <a:buFont typeface="Arial" panose="020B0604020202020204" pitchFamily="34" charset="0"/>
              <a:buNone/>
            </a:pPr>
            <a:endParaRPr lang="zh-CN" altLang="fr-FR" sz="2800" dirty="0"/>
          </a:p>
          <a:p>
            <a:pPr marL="0" indent="0">
              <a:buFont typeface="Wingdings" panose="05000000000000000000" pitchFamily="2" charset="2"/>
              <a:buNone/>
            </a:pPr>
            <a:r>
              <a:rPr lang="zh-CN" altLang="en-US" sz="2800" dirty="0"/>
              <a:t>其中若假设按轮盘赌选择时依次生成的</a:t>
            </a:r>
            <a:r>
              <a:rPr lang="en-US" altLang="zh-CN" sz="2800" dirty="0"/>
              <a:t>4</a:t>
            </a:r>
            <a:r>
              <a:rPr lang="zh-CN" altLang="en-US" sz="2800" dirty="0"/>
              <a:t>个随机数为</a:t>
            </a:r>
            <a:r>
              <a:rPr lang="en-US" altLang="zh-CN" sz="2800" dirty="0"/>
              <a:t>0.14</a:t>
            </a:r>
            <a:r>
              <a:rPr lang="zh-CN" altLang="en-US" sz="2800" dirty="0"/>
              <a:t>、</a:t>
            </a:r>
            <a:r>
              <a:rPr lang="en-US" altLang="zh-CN" sz="2800" dirty="0"/>
              <a:t>0.51</a:t>
            </a:r>
            <a:r>
              <a:rPr lang="zh-CN" altLang="en-US" sz="2800" dirty="0"/>
              <a:t>、</a:t>
            </a:r>
            <a:r>
              <a:rPr lang="en-US" altLang="zh-CN" sz="2800" dirty="0"/>
              <a:t>0.24</a:t>
            </a:r>
            <a:r>
              <a:rPr lang="zh-CN" altLang="en-US" sz="2800" dirty="0"/>
              <a:t>和</a:t>
            </a:r>
            <a:r>
              <a:rPr lang="en-US" altLang="zh-CN" sz="2800" dirty="0"/>
              <a:t>0.82</a:t>
            </a:r>
            <a:r>
              <a:rPr lang="zh-CN" altLang="en-US" sz="2800" dirty="0"/>
              <a:t>，经选择后得到的新的种群为：</a:t>
            </a:r>
          </a:p>
          <a:p>
            <a:pPr marL="0" indent="0" algn="ctr">
              <a:buFont typeface="Wingdings" panose="05000000000000000000" pitchFamily="2" charset="2"/>
              <a:buNone/>
            </a:pPr>
            <a:r>
              <a:rPr lang="en-US" altLang="zh-CN" sz="2800" dirty="0"/>
              <a:t>S</a:t>
            </a:r>
            <a:r>
              <a:rPr lang="en-US" altLang="zh-CN" sz="2800" baseline="-25000" dirty="0"/>
              <a:t>11</a:t>
            </a:r>
            <a:r>
              <a:rPr lang="en-US" altLang="zh-CN" sz="2800" dirty="0"/>
              <a:t>=1 0 0 0 1     S</a:t>
            </a:r>
            <a:r>
              <a:rPr lang="en-US" altLang="zh-CN" sz="2800" baseline="-25000" dirty="0"/>
              <a:t>12</a:t>
            </a:r>
            <a:r>
              <a:rPr lang="en-US" altLang="zh-CN" sz="2800" dirty="0"/>
              <a:t>=1 1 0 1 0</a:t>
            </a:r>
          </a:p>
          <a:p>
            <a:pPr marL="0" indent="0" algn="ctr">
              <a:buFont typeface="Wingdings" panose="05000000000000000000" pitchFamily="2" charset="2"/>
              <a:buNone/>
            </a:pPr>
            <a:r>
              <a:rPr lang="en-US" altLang="zh-CN" sz="2800" dirty="0"/>
              <a:t>S</a:t>
            </a:r>
            <a:r>
              <a:rPr lang="en-US" altLang="zh-CN" sz="2800" baseline="-25000" dirty="0"/>
              <a:t>13</a:t>
            </a:r>
            <a:r>
              <a:rPr lang="en-US" altLang="zh-CN" sz="2800" dirty="0"/>
              <a:t>=1 1 0 1 0     S</a:t>
            </a:r>
            <a:r>
              <a:rPr lang="en-US" altLang="zh-CN" sz="2800" baseline="-25000" dirty="0"/>
              <a:t>14</a:t>
            </a:r>
            <a:r>
              <a:rPr lang="en-US" altLang="zh-CN" sz="2800" dirty="0"/>
              <a:t>=1 1 0 0 1</a:t>
            </a:r>
            <a:endParaRPr lang="fr-FR" altLang="zh-CN" sz="2800" dirty="0"/>
          </a:p>
          <a:p>
            <a:pPr marL="0" indent="0">
              <a:buFont typeface="Wingdings" panose="05000000000000000000" pitchFamily="2" charset="2"/>
              <a:buNone/>
            </a:pPr>
            <a:r>
              <a:rPr lang="zh-CN" altLang="fr-FR" sz="2800" dirty="0"/>
              <a:t>可以看出</a:t>
            </a:r>
            <a:r>
              <a:rPr lang="zh-CN" altLang="en-US" sz="2800" dirty="0"/>
              <a:t>，</a:t>
            </a:r>
            <a:r>
              <a:rPr lang="zh-CN" altLang="fr-FR" sz="2800" dirty="0"/>
              <a:t>染色体</a:t>
            </a:r>
            <a:r>
              <a:rPr lang="en-US" altLang="zh-CN" sz="2800" dirty="0"/>
              <a:t>1 1 0 1 0</a:t>
            </a:r>
            <a:r>
              <a:rPr lang="zh-CN" altLang="fr-FR" sz="2800" dirty="0"/>
              <a:t>被选择了</a:t>
            </a:r>
            <a:r>
              <a:rPr lang="en-US" altLang="zh-CN" sz="2800" dirty="0"/>
              <a:t>2</a:t>
            </a:r>
            <a:r>
              <a:rPr lang="zh-CN" altLang="fr-FR" sz="2800" dirty="0"/>
              <a:t>次</a:t>
            </a:r>
            <a:r>
              <a:rPr lang="zh-CN" altLang="en-US" sz="2800" dirty="0"/>
              <a:t>，</a:t>
            </a:r>
            <a:r>
              <a:rPr lang="zh-CN" altLang="fr-FR" sz="2800" dirty="0"/>
              <a:t>而原染色体</a:t>
            </a:r>
            <a:r>
              <a:rPr lang="en-US" altLang="zh-CN" sz="2800" dirty="0"/>
              <a:t>0 1 1 0 1</a:t>
            </a:r>
            <a:r>
              <a:rPr lang="zh-CN" altLang="fr-FR" sz="2800" dirty="0"/>
              <a:t>则因适应值太小而被淘汰。</a:t>
            </a:r>
            <a:endParaRPr lang="zh-CN" altLang="en-US" sz="2800" dirty="0"/>
          </a:p>
        </p:txBody>
      </p:sp>
      <mc:AlternateContent xmlns:mc="http://schemas.openxmlformats.org/markup-compatibility/2006" xmlns:a14="http://schemas.microsoft.com/office/drawing/2010/main">
        <mc:Choice Requires="a14">
          <p:graphicFrame>
            <p:nvGraphicFramePr>
              <p:cNvPr id="12" name="Group 228">
                <a:extLst>
                  <a:ext uri="{FF2B5EF4-FFF2-40B4-BE49-F238E27FC236}">
                    <a16:creationId xmlns:a16="http://schemas.microsoft.com/office/drawing/2014/main" id="{9EE1F6A5-B15A-4250-BAB0-DDB0CF60EFAA}"/>
                  </a:ext>
                </a:extLst>
              </p:cNvPr>
              <p:cNvGraphicFramePr>
                <a:graphicFrameLocks noGrp="1"/>
              </p:cNvGraphicFramePr>
              <p:nvPr>
                <p:extLst>
                  <p:ext uri="{D42A27DB-BD31-4B8C-83A1-F6EECF244321}">
                    <p14:modId xmlns:p14="http://schemas.microsoft.com/office/powerpoint/2010/main" val="3842781863"/>
                  </p:ext>
                </p:extLst>
              </p:nvPr>
            </p:nvGraphicFramePr>
            <p:xfrm>
              <a:off x="2063750" y="1804305"/>
              <a:ext cx="8064500" cy="2012763"/>
            </p:xfrm>
            <a:graphic>
              <a:graphicData uri="http://schemas.openxmlformats.org/drawingml/2006/table">
                <a:tbl>
                  <a:tblPr/>
                  <a:tblGrid>
                    <a:gridCol w="647700">
                      <a:extLst>
                        <a:ext uri="{9D8B030D-6E8A-4147-A177-3AD203B41FA5}">
                          <a16:colId xmlns:a16="http://schemas.microsoft.com/office/drawing/2014/main" val="165754955"/>
                        </a:ext>
                      </a:extLst>
                    </a:gridCol>
                    <a:gridCol w="2089150">
                      <a:extLst>
                        <a:ext uri="{9D8B030D-6E8A-4147-A177-3AD203B41FA5}">
                          <a16:colId xmlns:a16="http://schemas.microsoft.com/office/drawing/2014/main" val="4256809423"/>
                        </a:ext>
                      </a:extLst>
                    </a:gridCol>
                    <a:gridCol w="539750">
                      <a:extLst>
                        <a:ext uri="{9D8B030D-6E8A-4147-A177-3AD203B41FA5}">
                          <a16:colId xmlns:a16="http://schemas.microsoft.com/office/drawing/2014/main" val="153229757"/>
                        </a:ext>
                      </a:extLst>
                    </a:gridCol>
                    <a:gridCol w="936625">
                      <a:extLst>
                        <a:ext uri="{9D8B030D-6E8A-4147-A177-3AD203B41FA5}">
                          <a16:colId xmlns:a16="http://schemas.microsoft.com/office/drawing/2014/main" val="2896742356"/>
                        </a:ext>
                      </a:extLst>
                    </a:gridCol>
                    <a:gridCol w="1079500">
                      <a:extLst>
                        <a:ext uri="{9D8B030D-6E8A-4147-A177-3AD203B41FA5}">
                          <a16:colId xmlns:a16="http://schemas.microsoft.com/office/drawing/2014/main" val="1128409182"/>
                        </a:ext>
                      </a:extLst>
                    </a:gridCol>
                    <a:gridCol w="1584325">
                      <a:extLst>
                        <a:ext uri="{9D8B030D-6E8A-4147-A177-3AD203B41FA5}">
                          <a16:colId xmlns:a16="http://schemas.microsoft.com/office/drawing/2014/main" val="2522400247"/>
                        </a:ext>
                      </a:extLst>
                    </a:gridCol>
                    <a:gridCol w="1187450">
                      <a:extLst>
                        <a:ext uri="{9D8B030D-6E8A-4147-A177-3AD203B41FA5}">
                          <a16:colId xmlns:a16="http://schemas.microsoft.com/office/drawing/2014/main" val="2680705875"/>
                        </a:ext>
                      </a:extLst>
                    </a:gridCol>
                  </a:tblGrid>
                  <a:tr h="36512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编号</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个体串（染色体）</a:t>
                          </a:r>
                          <a:endParaRPr kumimoji="0"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14:m>
                            <m:oMath xmlns:m="http://schemas.openxmlformats.org/officeDocument/2006/math">
                              <m:r>
                                <a:rPr lang="zh-CN" altLang="en-US" sz="1400" i="1" smtClean="0">
                                  <a:solidFill>
                                    <a:srgbClr val="000000"/>
                                  </a:solidFill>
                                  <a:latin typeface="Cambria Math" panose="02040503050406030204" pitchFamily="18" charset="0"/>
                                </a:rPr>
                                <m:t>𝑥</m:t>
                              </m:r>
                            </m:oMath>
                          </a14:m>
                          <a:r>
                            <a:rPr kumimoji="0" lang="fr-FR"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适应值</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百分比</a:t>
                          </a:r>
                          <a:r>
                            <a:rPr kumimoji="0" lang="fr-FR"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累计百分比</a:t>
                          </a:r>
                          <a:r>
                            <a:rPr kumimoji="0" lang="fr-FR"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选中次数</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97607752"/>
                      </a:ext>
                    </a:extLst>
                  </a:tr>
                  <a:tr h="39687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16.43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16.437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2736843"/>
                      </a:ext>
                    </a:extLst>
                  </a:tr>
                  <a:tr h="3683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38.43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54.86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1293385"/>
                      </a:ext>
                    </a:extLst>
                  </a:tr>
                  <a:tr h="3762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9.61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64.47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4817364"/>
                      </a:ext>
                    </a:extLst>
                  </a:tr>
                  <a:tr h="4524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35.53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6526308"/>
                      </a:ext>
                    </a:extLst>
                  </a:tr>
                </a:tbl>
              </a:graphicData>
            </a:graphic>
          </p:graphicFrame>
        </mc:Choice>
        <mc:Fallback xmlns="">
          <p:graphicFrame>
            <p:nvGraphicFramePr>
              <p:cNvPr id="12" name="Group 228">
                <a:extLst>
                  <a:ext uri="{FF2B5EF4-FFF2-40B4-BE49-F238E27FC236}">
                    <a16:creationId xmlns:a16="http://schemas.microsoft.com/office/drawing/2014/main" id="{9EE1F6A5-B15A-4250-BAB0-DDB0CF60EFAA}"/>
                  </a:ext>
                </a:extLst>
              </p:cNvPr>
              <p:cNvGraphicFramePr>
                <a:graphicFrameLocks noGrp="1"/>
              </p:cNvGraphicFramePr>
              <p:nvPr>
                <p:extLst>
                  <p:ext uri="{D42A27DB-BD31-4B8C-83A1-F6EECF244321}">
                    <p14:modId xmlns:p14="http://schemas.microsoft.com/office/powerpoint/2010/main" val="3842781863"/>
                  </p:ext>
                </p:extLst>
              </p:nvPr>
            </p:nvGraphicFramePr>
            <p:xfrm>
              <a:off x="2063750" y="1804305"/>
              <a:ext cx="8064500" cy="2012763"/>
            </p:xfrm>
            <a:graphic>
              <a:graphicData uri="http://schemas.openxmlformats.org/drawingml/2006/table">
                <a:tbl>
                  <a:tblPr/>
                  <a:tblGrid>
                    <a:gridCol w="647700">
                      <a:extLst>
                        <a:ext uri="{9D8B030D-6E8A-4147-A177-3AD203B41FA5}">
                          <a16:colId xmlns:a16="http://schemas.microsoft.com/office/drawing/2014/main" val="165754955"/>
                        </a:ext>
                      </a:extLst>
                    </a:gridCol>
                    <a:gridCol w="2089150">
                      <a:extLst>
                        <a:ext uri="{9D8B030D-6E8A-4147-A177-3AD203B41FA5}">
                          <a16:colId xmlns:a16="http://schemas.microsoft.com/office/drawing/2014/main" val="4256809423"/>
                        </a:ext>
                      </a:extLst>
                    </a:gridCol>
                    <a:gridCol w="539750">
                      <a:extLst>
                        <a:ext uri="{9D8B030D-6E8A-4147-A177-3AD203B41FA5}">
                          <a16:colId xmlns:a16="http://schemas.microsoft.com/office/drawing/2014/main" val="153229757"/>
                        </a:ext>
                      </a:extLst>
                    </a:gridCol>
                    <a:gridCol w="936625">
                      <a:extLst>
                        <a:ext uri="{9D8B030D-6E8A-4147-A177-3AD203B41FA5}">
                          <a16:colId xmlns:a16="http://schemas.microsoft.com/office/drawing/2014/main" val="2896742356"/>
                        </a:ext>
                      </a:extLst>
                    </a:gridCol>
                    <a:gridCol w="1079500">
                      <a:extLst>
                        <a:ext uri="{9D8B030D-6E8A-4147-A177-3AD203B41FA5}">
                          <a16:colId xmlns:a16="http://schemas.microsoft.com/office/drawing/2014/main" val="1128409182"/>
                        </a:ext>
                      </a:extLst>
                    </a:gridCol>
                    <a:gridCol w="1584325">
                      <a:extLst>
                        <a:ext uri="{9D8B030D-6E8A-4147-A177-3AD203B41FA5}">
                          <a16:colId xmlns:a16="http://schemas.microsoft.com/office/drawing/2014/main" val="2522400247"/>
                        </a:ext>
                      </a:extLst>
                    </a:gridCol>
                    <a:gridCol w="1187450">
                      <a:extLst>
                        <a:ext uri="{9D8B030D-6E8A-4147-A177-3AD203B41FA5}">
                          <a16:colId xmlns:a16="http://schemas.microsoft.com/office/drawing/2014/main" val="2680705875"/>
                        </a:ext>
                      </a:extLst>
                    </a:gridCol>
                  </a:tblGrid>
                  <a:tr h="36512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编号</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个体串（染色体）</a:t>
                          </a:r>
                          <a:endParaRPr kumimoji="0"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4"/>
                          <a:stretch>
                            <a:fillRect l="-504494" t="-1667" r="-885393" b="-475000"/>
                          </a:stretch>
                        </a:blip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适应值</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百分比</a:t>
                          </a:r>
                          <a:r>
                            <a:rPr kumimoji="0" lang="fr-FR"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累计百分比</a:t>
                          </a:r>
                          <a:r>
                            <a:rPr kumimoji="0" lang="fr-FR"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选中次数</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97607752"/>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16.43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16.437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2736843"/>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38.43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54.86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1293385"/>
                      </a:ext>
                    </a:extLst>
                  </a:tr>
                  <a:tr h="3984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9.61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64.47</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4817364"/>
                      </a:ext>
                    </a:extLst>
                  </a:tr>
                  <a:tr h="4524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35.53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6526308"/>
                      </a:ext>
                    </a:extLst>
                  </a:tr>
                </a:tbl>
              </a:graphicData>
            </a:graphic>
          </p:graphicFrame>
        </mc:Fallback>
      </mc:AlternateContent>
    </p:spTree>
    <p:extLst>
      <p:ext uri="{BB962C8B-B14F-4D97-AF65-F5344CB8AC3E}">
        <p14:creationId xmlns:p14="http://schemas.microsoft.com/office/powerpoint/2010/main" val="3021013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5" name="Rectangle 3">
            <a:extLst>
              <a:ext uri="{FF2B5EF4-FFF2-40B4-BE49-F238E27FC236}">
                <a16:creationId xmlns:a16="http://schemas.microsoft.com/office/drawing/2014/main" id="{AE2A9416-0FFE-4543-93A7-32AF345D244C}"/>
              </a:ext>
            </a:extLst>
          </p:cNvPr>
          <p:cNvSpPr txBox="1">
            <a:spLocks noChangeArrowheads="1"/>
          </p:cNvSpPr>
          <p:nvPr/>
        </p:nvSpPr>
        <p:spPr>
          <a:xfrm>
            <a:off x="1155843" y="1139494"/>
            <a:ext cx="10012166" cy="61198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fr-FR" sz="2800" dirty="0">
                <a:solidFill>
                  <a:srgbClr val="0000CC"/>
                </a:solidFill>
              </a:rPr>
              <a:t>对第</a:t>
            </a:r>
            <a:r>
              <a:rPr lang="fr-FR" altLang="zh-CN" sz="2800" dirty="0">
                <a:solidFill>
                  <a:srgbClr val="0000CC"/>
                </a:solidFill>
              </a:rPr>
              <a:t>1</a:t>
            </a:r>
            <a:r>
              <a:rPr lang="zh-CN" altLang="fr-FR" sz="2800" dirty="0">
                <a:solidFill>
                  <a:srgbClr val="0000CC"/>
                </a:solidFill>
              </a:rPr>
              <a:t>代种群，其交叉情况如表</a:t>
            </a:r>
            <a:endParaRPr lang="zh-CN" altLang="fr-FR" sz="2800" dirty="0"/>
          </a:p>
          <a:p>
            <a:pPr marL="0" indent="0"/>
            <a:endParaRPr lang="zh-CN" altLang="fr-FR" sz="2800" dirty="0"/>
          </a:p>
          <a:p>
            <a:pPr marL="0" indent="0"/>
            <a:endParaRPr lang="zh-CN" altLang="fr-FR" sz="2800" dirty="0"/>
          </a:p>
          <a:p>
            <a:pPr marL="0" indent="0"/>
            <a:endParaRPr lang="zh-CN" altLang="fr-FR" sz="2800" dirty="0"/>
          </a:p>
          <a:p>
            <a:pPr marL="0" indent="0">
              <a:buFont typeface="Arial" panose="020B0604020202020204" pitchFamily="34" charset="0"/>
              <a:buNone/>
            </a:pPr>
            <a:endParaRPr lang="zh-CN" altLang="fr-FR" sz="2800" dirty="0"/>
          </a:p>
          <a:p>
            <a:pPr marL="0" indent="0">
              <a:buFont typeface="Wingdings" panose="05000000000000000000" pitchFamily="2" charset="2"/>
              <a:buNone/>
            </a:pPr>
            <a:r>
              <a:rPr lang="zh-CN" altLang="fr-FR" sz="2800" dirty="0"/>
              <a:t>可见，经杂交后得到的新的种群为：</a:t>
            </a:r>
          </a:p>
          <a:p>
            <a:pPr marL="0" indent="0" algn="ctr">
              <a:buFont typeface="Wingdings" panose="05000000000000000000" pitchFamily="2" charset="2"/>
              <a:buNone/>
            </a:pPr>
            <a:r>
              <a:rPr lang="fr-FR" altLang="zh-CN" sz="2800" dirty="0"/>
              <a:t>S</a:t>
            </a:r>
            <a:r>
              <a:rPr lang="fr-FR" altLang="zh-CN" sz="2800" baseline="-25000" dirty="0"/>
              <a:t>11</a:t>
            </a:r>
            <a:r>
              <a:rPr lang="fr-FR" altLang="zh-CN" sz="2800" dirty="0"/>
              <a:t>=1 0 0 1 0   S</a:t>
            </a:r>
            <a:r>
              <a:rPr lang="fr-FR" altLang="zh-CN" sz="2800" baseline="-25000" dirty="0"/>
              <a:t>12</a:t>
            </a:r>
            <a:r>
              <a:rPr lang="fr-FR" altLang="zh-CN" sz="2800" dirty="0"/>
              <a:t>=1 1 0 0 1</a:t>
            </a:r>
          </a:p>
          <a:p>
            <a:pPr marL="0" indent="0" algn="ctr">
              <a:buFont typeface="Wingdings" panose="05000000000000000000" pitchFamily="2" charset="2"/>
              <a:buNone/>
            </a:pPr>
            <a:r>
              <a:rPr lang="fr-FR" altLang="zh-CN" sz="2800" dirty="0"/>
              <a:t>S</a:t>
            </a:r>
            <a:r>
              <a:rPr lang="fr-FR" altLang="zh-CN" sz="2800" baseline="-25000" dirty="0"/>
              <a:t>13</a:t>
            </a:r>
            <a:r>
              <a:rPr lang="fr-FR" altLang="zh-CN" sz="2800" dirty="0"/>
              <a:t>=1 1 0 0 1   S</a:t>
            </a:r>
            <a:r>
              <a:rPr lang="fr-FR" altLang="zh-CN" sz="2800" baseline="-25000" dirty="0"/>
              <a:t>14</a:t>
            </a:r>
            <a:r>
              <a:rPr lang="fr-FR" altLang="zh-CN" sz="2800" dirty="0"/>
              <a:t>=1 1 0 1 0</a:t>
            </a:r>
          </a:p>
          <a:p>
            <a:pPr marL="0" indent="0">
              <a:buFont typeface="Wingdings" panose="05000000000000000000" pitchFamily="2" charset="2"/>
              <a:buNone/>
            </a:pPr>
            <a:r>
              <a:rPr lang="zh-CN" altLang="fr-FR" sz="2800" dirty="0"/>
              <a:t>可以看出，第</a:t>
            </a:r>
            <a:r>
              <a:rPr lang="fr-FR" altLang="zh-CN" sz="2800" dirty="0"/>
              <a:t>3</a:t>
            </a:r>
            <a:r>
              <a:rPr lang="zh-CN" altLang="fr-FR" sz="2800" dirty="0"/>
              <a:t>位基因均为</a:t>
            </a:r>
            <a:r>
              <a:rPr lang="fr-FR" altLang="zh-CN" sz="2800" dirty="0"/>
              <a:t>0</a:t>
            </a:r>
            <a:r>
              <a:rPr lang="zh-CN" altLang="fr-FR" sz="2800" dirty="0"/>
              <a:t>，已经不可能通过交</a:t>
            </a:r>
            <a:r>
              <a:rPr lang="zh-CN" altLang="en-US" sz="2800" dirty="0"/>
              <a:t>叉</a:t>
            </a:r>
            <a:r>
              <a:rPr lang="zh-CN" altLang="fr-FR" sz="2800" dirty="0"/>
              <a:t>达到最优解。这种过早陷入局部最优解的现象称为</a:t>
            </a:r>
            <a:r>
              <a:rPr lang="zh-CN" altLang="fr-FR" sz="2800" b="1" dirty="0">
                <a:solidFill>
                  <a:srgbClr val="0070C0"/>
                </a:solidFill>
              </a:rPr>
              <a:t>早熟</a:t>
            </a:r>
            <a:r>
              <a:rPr lang="zh-CN" altLang="fr-FR" sz="2800" dirty="0"/>
              <a:t>。为解决这一问题，需要采用变异操作。</a:t>
            </a:r>
            <a:endParaRPr lang="zh-CN" altLang="en-US" sz="2800" dirty="0"/>
          </a:p>
        </p:txBody>
      </p:sp>
      <p:graphicFrame>
        <p:nvGraphicFramePr>
          <p:cNvPr id="6" name="Group 194">
            <a:extLst>
              <a:ext uri="{FF2B5EF4-FFF2-40B4-BE49-F238E27FC236}">
                <a16:creationId xmlns:a16="http://schemas.microsoft.com/office/drawing/2014/main" id="{8FCD21E9-3B4D-4043-99D9-09FE00A12048}"/>
              </a:ext>
            </a:extLst>
          </p:cNvPr>
          <p:cNvGraphicFramePr>
            <a:graphicFrameLocks noGrp="1"/>
          </p:cNvGraphicFramePr>
          <p:nvPr>
            <p:extLst>
              <p:ext uri="{D42A27DB-BD31-4B8C-83A1-F6EECF244321}">
                <p14:modId xmlns:p14="http://schemas.microsoft.com/office/powerpoint/2010/main" val="3093598086"/>
              </p:ext>
            </p:extLst>
          </p:nvPr>
        </p:nvGraphicFramePr>
        <p:xfrm>
          <a:off x="2408237" y="1590305"/>
          <a:ext cx="7375525" cy="2012763"/>
        </p:xfrm>
        <a:graphic>
          <a:graphicData uri="http://schemas.openxmlformats.org/drawingml/2006/table">
            <a:tbl>
              <a:tblPr/>
              <a:tblGrid>
                <a:gridCol w="742950">
                  <a:extLst>
                    <a:ext uri="{9D8B030D-6E8A-4147-A177-3AD203B41FA5}">
                      <a16:colId xmlns:a16="http://schemas.microsoft.com/office/drawing/2014/main" val="1885217609"/>
                    </a:ext>
                  </a:extLst>
                </a:gridCol>
                <a:gridCol w="2065337">
                  <a:extLst>
                    <a:ext uri="{9D8B030D-6E8A-4147-A177-3AD203B41FA5}">
                      <a16:colId xmlns:a16="http://schemas.microsoft.com/office/drawing/2014/main" val="3108464775"/>
                    </a:ext>
                  </a:extLst>
                </a:gridCol>
                <a:gridCol w="1116013">
                  <a:extLst>
                    <a:ext uri="{9D8B030D-6E8A-4147-A177-3AD203B41FA5}">
                      <a16:colId xmlns:a16="http://schemas.microsoft.com/office/drawing/2014/main" val="1132629408"/>
                    </a:ext>
                  </a:extLst>
                </a:gridCol>
                <a:gridCol w="936625">
                  <a:extLst>
                    <a:ext uri="{9D8B030D-6E8A-4147-A177-3AD203B41FA5}">
                      <a16:colId xmlns:a16="http://schemas.microsoft.com/office/drawing/2014/main" val="3413573471"/>
                    </a:ext>
                  </a:extLst>
                </a:gridCol>
                <a:gridCol w="1254125">
                  <a:extLst>
                    <a:ext uri="{9D8B030D-6E8A-4147-A177-3AD203B41FA5}">
                      <a16:colId xmlns:a16="http://schemas.microsoft.com/office/drawing/2014/main" val="1429886965"/>
                    </a:ext>
                  </a:extLst>
                </a:gridCol>
                <a:gridCol w="1260475">
                  <a:extLst>
                    <a:ext uri="{9D8B030D-6E8A-4147-A177-3AD203B41FA5}">
                      <a16:colId xmlns:a16="http://schemas.microsoft.com/office/drawing/2014/main" val="2329461299"/>
                    </a:ext>
                  </a:extLst>
                </a:gridCol>
              </a:tblGrid>
              <a:tr h="36512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编号</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个体串（染色体）</a:t>
                      </a:r>
                      <a:endParaRPr kumimoji="0"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交叉对象</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交叉位</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子代</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适应值</a:t>
                      </a:r>
                      <a:endParaRPr kumimoji="0" lang="zh-CN" altLang="en-US"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8188399"/>
                  </a:ext>
                </a:extLst>
              </a:tr>
              <a:tr h="39687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a:t>
                      </a:r>
                      <a:r>
                        <a:rPr kumimoji="0" lang="en-US" altLang="zh-CN" sz="2000" b="0"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324</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2869182"/>
                  </a:ext>
                </a:extLst>
              </a:tr>
              <a:tr h="3683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a:t>
                      </a:r>
                      <a:r>
                        <a:rPr kumimoji="0" lang="en-US" altLang="zh-CN" sz="2000" b="0"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5689266"/>
                  </a:ext>
                </a:extLst>
              </a:tr>
              <a:tr h="3762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a:t>
                      </a:r>
                      <a:r>
                        <a:rPr kumimoji="0" lang="en-US" altLang="zh-CN" sz="2000" b="0"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559166"/>
                  </a:ext>
                </a:extLst>
              </a:tr>
              <a:tr h="4524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a:t>
                      </a:r>
                      <a:r>
                        <a:rPr kumimoji="0" lang="en-US" altLang="zh-CN" sz="2000" b="0"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675</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338252"/>
                  </a:ext>
                </a:extLst>
              </a:tr>
            </a:tbl>
          </a:graphicData>
        </a:graphic>
      </p:graphicFrame>
    </p:spTree>
    <p:extLst>
      <p:ext uri="{BB962C8B-B14F-4D97-AF65-F5344CB8AC3E}">
        <p14:creationId xmlns:p14="http://schemas.microsoft.com/office/powerpoint/2010/main" val="2112436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AFB95211-260D-45FE-9273-7E4F1841E8DB}"/>
              </a:ext>
            </a:extLst>
          </p:cNvPr>
          <p:cNvSpPr txBox="1">
            <a:spLocks/>
          </p:cNvSpPr>
          <p:nvPr/>
        </p:nvSpPr>
        <p:spPr>
          <a:xfrm>
            <a:off x="222995" y="346305"/>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进化计算概述</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生物学基础</a:t>
            </a:r>
          </a:p>
        </p:txBody>
      </p:sp>
      <p:sp>
        <p:nvSpPr>
          <p:cNvPr id="22" name="文本框 19">
            <a:extLst>
              <a:ext uri="{FF2B5EF4-FFF2-40B4-BE49-F238E27FC236}">
                <a16:creationId xmlns:a16="http://schemas.microsoft.com/office/drawing/2014/main" id="{98358EFD-5A25-4717-9BD7-1F1959A0637A}"/>
              </a:ext>
            </a:extLst>
          </p:cNvPr>
          <p:cNvSpPr txBox="1"/>
          <p:nvPr/>
        </p:nvSpPr>
        <p:spPr>
          <a:xfrm>
            <a:off x="316965" y="1166842"/>
            <a:ext cx="5956011" cy="5447645"/>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400" b="1" dirty="0">
                <a:latin typeface="楷体" panose="02010609060101010101" pitchFamily="49" charset="-122"/>
                <a:ea typeface="楷体" panose="02010609060101010101" pitchFamily="49" charset="-122"/>
              </a:rPr>
              <a:t>进化计算是一种模拟自然界生物进化过程与机制进行问题求解的</a:t>
            </a:r>
            <a:r>
              <a:rPr lang="zh-CN" altLang="en-US" sz="2400" b="1" dirty="0">
                <a:solidFill>
                  <a:srgbClr val="C00000"/>
                </a:solidFill>
                <a:latin typeface="楷体" panose="02010609060101010101" pitchFamily="49" charset="-122"/>
                <a:ea typeface="楷体" panose="02010609060101010101" pitchFamily="49" charset="-122"/>
              </a:rPr>
              <a:t>自组织、自适应的随机搜索技术</a:t>
            </a:r>
            <a:r>
              <a:rPr lang="zh-CN" altLang="en-US" sz="2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u"/>
            </a:pPr>
            <a:r>
              <a:rPr lang="zh-CN" altLang="en-US" sz="2400" b="1" dirty="0">
                <a:latin typeface="楷体" panose="02010609060101010101" pitchFamily="49" charset="-122"/>
                <a:ea typeface="楷体" panose="02010609060101010101" pitchFamily="49" charset="-122"/>
              </a:rPr>
              <a:t>达尔文进化论的“物竟天择、适者生存”</a:t>
            </a:r>
            <a:endParaRPr lang="en-US" altLang="zh-CN" sz="2400" b="1" dirty="0">
              <a:latin typeface="楷体" panose="02010609060101010101" pitchFamily="49" charset="-122"/>
              <a:ea typeface="楷体" panose="02010609060101010101" pitchFamily="49" charset="-122"/>
            </a:endParaRPr>
          </a:p>
          <a:p>
            <a:pPr marL="285750" indent="-285750">
              <a:lnSpc>
                <a:spcPct val="150000"/>
              </a:lnSpc>
              <a:buFont typeface="Wingdings" panose="05000000000000000000" pitchFamily="2" charset="2"/>
              <a:buChar char="u"/>
            </a:pPr>
            <a:r>
              <a:rPr lang="zh-CN" altLang="en-US" sz="2400" b="1" dirty="0">
                <a:latin typeface="楷体" panose="02010609060101010101" pitchFamily="49" charset="-122"/>
                <a:ea typeface="楷体" panose="02010609060101010101" pitchFamily="49" charset="-122"/>
              </a:rPr>
              <a:t>孟德尔的遗传变异理论</a:t>
            </a:r>
            <a:endParaRPr lang="en-US" altLang="zh-CN" sz="2400" b="1" dirty="0">
              <a:latin typeface="楷体" panose="02010609060101010101" pitchFamily="49" charset="-122"/>
              <a:ea typeface="楷体" panose="02010609060101010101" pitchFamily="49" charset="-122"/>
            </a:endParaRPr>
          </a:p>
          <a:p>
            <a:pPr marL="800100" lvl="1" indent="-342900">
              <a:lnSpc>
                <a:spcPct val="150000"/>
              </a:lnSpc>
              <a:buFont typeface="Arial" panose="020B0604020202020204" pitchFamily="34" charset="0"/>
              <a:buChar char="•"/>
            </a:pPr>
            <a:r>
              <a:rPr lang="zh-CN" altLang="en-US" sz="2400" b="1" dirty="0">
                <a:solidFill>
                  <a:srgbClr val="C00000"/>
                </a:solidFill>
                <a:latin typeface="楷体" panose="02010609060101010101" pitchFamily="49" charset="-122"/>
                <a:ea typeface="楷体" panose="02010609060101010101" pitchFamily="49" charset="-122"/>
              </a:rPr>
              <a:t>繁殖（</a:t>
            </a:r>
            <a:r>
              <a:rPr lang="en-US" altLang="zh-CN" sz="2400" b="1" dirty="0">
                <a:solidFill>
                  <a:srgbClr val="C00000"/>
                </a:solidFill>
                <a:latin typeface="楷体" panose="02010609060101010101" pitchFamily="49" charset="-122"/>
                <a:ea typeface="楷体" panose="02010609060101010101" pitchFamily="49" charset="-122"/>
              </a:rPr>
              <a:t>Reproduction</a:t>
            </a:r>
            <a:r>
              <a:rPr lang="zh-CN" altLang="en-US" sz="2400" b="1" dirty="0">
                <a:solidFill>
                  <a:srgbClr val="C00000"/>
                </a:solidFill>
                <a:latin typeface="楷体" panose="02010609060101010101" pitchFamily="49" charset="-122"/>
                <a:ea typeface="楷体" panose="02010609060101010101" pitchFamily="49" charset="-122"/>
              </a:rPr>
              <a:t>）</a:t>
            </a:r>
          </a:p>
          <a:p>
            <a:pPr marL="800100" lvl="1" indent="-342900">
              <a:lnSpc>
                <a:spcPct val="150000"/>
              </a:lnSpc>
              <a:buFont typeface="Arial" panose="020B0604020202020204" pitchFamily="34" charset="0"/>
              <a:buChar char="•"/>
            </a:pPr>
            <a:r>
              <a:rPr lang="zh-CN" altLang="en-US" sz="2400" b="1" dirty="0">
                <a:solidFill>
                  <a:srgbClr val="C00000"/>
                </a:solidFill>
                <a:latin typeface="楷体" panose="02010609060101010101" pitchFamily="49" charset="-122"/>
                <a:ea typeface="楷体" panose="02010609060101010101" pitchFamily="49" charset="-122"/>
              </a:rPr>
              <a:t>变异（</a:t>
            </a:r>
            <a:r>
              <a:rPr lang="en-US" altLang="zh-CN" sz="2400" b="1" dirty="0">
                <a:solidFill>
                  <a:srgbClr val="C00000"/>
                </a:solidFill>
                <a:latin typeface="楷体" panose="02010609060101010101" pitchFamily="49" charset="-122"/>
                <a:ea typeface="楷体" panose="02010609060101010101" pitchFamily="49" charset="-122"/>
              </a:rPr>
              <a:t>Mutation</a:t>
            </a:r>
            <a:r>
              <a:rPr lang="zh-CN" altLang="en-US" sz="2400" b="1" dirty="0">
                <a:solidFill>
                  <a:srgbClr val="C00000"/>
                </a:solidFill>
                <a:latin typeface="楷体" panose="02010609060101010101" pitchFamily="49" charset="-122"/>
                <a:ea typeface="楷体" panose="02010609060101010101" pitchFamily="49" charset="-122"/>
              </a:rPr>
              <a:t>）</a:t>
            </a:r>
          </a:p>
          <a:p>
            <a:pPr marL="800100" lvl="1" indent="-342900">
              <a:lnSpc>
                <a:spcPct val="150000"/>
              </a:lnSpc>
              <a:buFont typeface="Arial" panose="020B0604020202020204" pitchFamily="34" charset="0"/>
              <a:buChar char="•"/>
            </a:pPr>
            <a:r>
              <a:rPr lang="zh-CN" altLang="en-US" sz="2400" b="1" dirty="0">
                <a:solidFill>
                  <a:srgbClr val="C00000"/>
                </a:solidFill>
                <a:latin typeface="楷体" panose="02010609060101010101" pitchFamily="49" charset="-122"/>
                <a:ea typeface="楷体" panose="02010609060101010101" pitchFamily="49" charset="-122"/>
              </a:rPr>
              <a:t>竞争（</a:t>
            </a:r>
            <a:r>
              <a:rPr lang="en-US" altLang="zh-CN" sz="2400" b="1" dirty="0">
                <a:solidFill>
                  <a:srgbClr val="C00000"/>
                </a:solidFill>
                <a:latin typeface="楷体" panose="02010609060101010101" pitchFamily="49" charset="-122"/>
                <a:ea typeface="楷体" panose="02010609060101010101" pitchFamily="49" charset="-122"/>
              </a:rPr>
              <a:t>Competition</a:t>
            </a:r>
            <a:r>
              <a:rPr lang="zh-CN" altLang="en-US" sz="2400" b="1" dirty="0">
                <a:solidFill>
                  <a:srgbClr val="C00000"/>
                </a:solidFill>
                <a:latin typeface="楷体" panose="02010609060101010101" pitchFamily="49" charset="-122"/>
                <a:ea typeface="楷体" panose="02010609060101010101" pitchFamily="49" charset="-122"/>
              </a:rPr>
              <a:t>）</a:t>
            </a:r>
          </a:p>
          <a:p>
            <a:pPr marL="800100" lvl="1" indent="-342900">
              <a:lnSpc>
                <a:spcPct val="150000"/>
              </a:lnSpc>
              <a:buFont typeface="Arial" panose="020B0604020202020204" pitchFamily="34" charset="0"/>
              <a:buChar char="•"/>
            </a:pPr>
            <a:r>
              <a:rPr lang="zh-CN" altLang="en-US" sz="2400" b="1" dirty="0">
                <a:solidFill>
                  <a:srgbClr val="C00000"/>
                </a:solidFill>
                <a:latin typeface="楷体" panose="02010609060101010101" pitchFamily="49" charset="-122"/>
                <a:ea typeface="楷体" panose="02010609060101010101" pitchFamily="49" charset="-122"/>
              </a:rPr>
              <a:t>选择（</a:t>
            </a:r>
            <a:r>
              <a:rPr lang="en-US" altLang="zh-CN" sz="2400" b="1" dirty="0">
                <a:solidFill>
                  <a:srgbClr val="C00000"/>
                </a:solidFill>
                <a:latin typeface="楷体" panose="02010609060101010101" pitchFamily="49" charset="-122"/>
                <a:ea typeface="楷体" panose="02010609060101010101" pitchFamily="49" charset="-122"/>
              </a:rPr>
              <a:t>Selection</a:t>
            </a:r>
            <a:r>
              <a:rPr lang="zh-CN" altLang="en-US" sz="2400" b="1" dirty="0">
                <a:solidFill>
                  <a:srgbClr val="C00000"/>
                </a:solidFill>
                <a:latin typeface="楷体" panose="02010609060101010101" pitchFamily="49" charset="-122"/>
                <a:ea typeface="楷体" panose="02010609060101010101" pitchFamily="49" charset="-122"/>
              </a:rPr>
              <a:t>）</a:t>
            </a:r>
          </a:p>
          <a:p>
            <a:pPr marL="800100" lvl="1" indent="-342900">
              <a:buFont typeface="Arial" panose="020B0604020202020204" pitchFamily="34" charset="0"/>
              <a:buChar char="•"/>
            </a:pP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2626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5" name="Rectangle 3">
            <a:extLst>
              <a:ext uri="{FF2B5EF4-FFF2-40B4-BE49-F238E27FC236}">
                <a16:creationId xmlns:a16="http://schemas.microsoft.com/office/drawing/2014/main" id="{CEDF87E9-3490-48EF-B86B-D27449916424}"/>
              </a:ext>
            </a:extLst>
          </p:cNvPr>
          <p:cNvSpPr txBox="1">
            <a:spLocks noChangeArrowheads="1"/>
          </p:cNvSpPr>
          <p:nvPr/>
        </p:nvSpPr>
        <p:spPr>
          <a:xfrm>
            <a:off x="1464068" y="1150375"/>
            <a:ext cx="9519006" cy="61198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fr-FR" sz="2800" dirty="0">
                <a:solidFill>
                  <a:srgbClr val="0000CC"/>
                </a:solidFill>
              </a:rPr>
              <a:t>对第</a:t>
            </a:r>
            <a:r>
              <a:rPr lang="fr-FR" altLang="zh-CN" sz="2800" dirty="0">
                <a:solidFill>
                  <a:srgbClr val="0000CC"/>
                </a:solidFill>
              </a:rPr>
              <a:t>1</a:t>
            </a:r>
            <a:r>
              <a:rPr lang="zh-CN" altLang="fr-FR" sz="2800" dirty="0">
                <a:solidFill>
                  <a:srgbClr val="0000CC"/>
                </a:solidFill>
              </a:rPr>
              <a:t>代种群，其变异情况如表</a:t>
            </a:r>
            <a:endParaRPr lang="zh-CN" altLang="fr-FR" sz="2800" dirty="0"/>
          </a:p>
          <a:p>
            <a:pPr marL="0" indent="0"/>
            <a:endParaRPr lang="zh-CN" altLang="fr-FR" sz="2800" dirty="0"/>
          </a:p>
          <a:p>
            <a:pPr marL="0" indent="0"/>
            <a:endParaRPr lang="zh-CN" altLang="fr-FR" sz="2800" dirty="0"/>
          </a:p>
          <a:p>
            <a:pPr marL="0" indent="0"/>
            <a:endParaRPr lang="zh-CN" altLang="fr-FR" sz="2800" dirty="0"/>
          </a:p>
          <a:p>
            <a:pPr marL="0" indent="0"/>
            <a:endParaRPr lang="zh-CN" altLang="fr-FR" sz="2800" dirty="0"/>
          </a:p>
          <a:p>
            <a:pPr marL="0" indent="0">
              <a:buFont typeface="Wingdings" panose="05000000000000000000" pitchFamily="2" charset="2"/>
              <a:buNone/>
            </a:pPr>
            <a:r>
              <a:rPr lang="zh-CN" altLang="fr-FR" sz="2800" dirty="0"/>
              <a:t>它是通过对</a:t>
            </a:r>
            <a:r>
              <a:rPr lang="fr-FR" altLang="zh-CN" sz="2800" dirty="0"/>
              <a:t>S14</a:t>
            </a:r>
            <a:r>
              <a:rPr lang="zh-CN" altLang="fr-FR" sz="2800" dirty="0"/>
              <a:t>的第</a:t>
            </a:r>
            <a:r>
              <a:rPr lang="fr-FR" altLang="zh-CN" sz="2800" dirty="0"/>
              <a:t>3</a:t>
            </a:r>
            <a:r>
              <a:rPr lang="zh-CN" altLang="fr-FR" sz="2800" dirty="0"/>
              <a:t>位的变异来实现的。变异后所得到的第</a:t>
            </a:r>
            <a:r>
              <a:rPr lang="en-US" altLang="zh-CN" sz="2800" dirty="0"/>
              <a:t>2</a:t>
            </a:r>
            <a:r>
              <a:rPr lang="zh-CN" altLang="en-US" sz="2800" dirty="0"/>
              <a:t>代种群为：</a:t>
            </a:r>
          </a:p>
          <a:p>
            <a:pPr marL="0" indent="0" algn="ctr">
              <a:buFont typeface="Wingdings" panose="05000000000000000000" pitchFamily="2" charset="2"/>
              <a:buNone/>
            </a:pPr>
            <a:r>
              <a:rPr lang="en-US" altLang="zh-CN" sz="2800" dirty="0"/>
              <a:t>S</a:t>
            </a:r>
            <a:r>
              <a:rPr lang="en-US" altLang="zh-CN" sz="2800" baseline="-25000" dirty="0"/>
              <a:t>21</a:t>
            </a:r>
            <a:r>
              <a:rPr lang="en-US" altLang="zh-CN" sz="2800" dirty="0"/>
              <a:t>=1 0 0 1 0</a:t>
            </a:r>
          </a:p>
          <a:p>
            <a:pPr marL="0" indent="0" algn="ctr">
              <a:buFont typeface="Wingdings" panose="05000000000000000000" pitchFamily="2" charset="2"/>
              <a:buNone/>
            </a:pPr>
            <a:r>
              <a:rPr lang="en-US" altLang="zh-CN" sz="2800" dirty="0"/>
              <a:t>S</a:t>
            </a:r>
            <a:r>
              <a:rPr lang="en-US" altLang="zh-CN" sz="2800" baseline="-25000" dirty="0"/>
              <a:t>22</a:t>
            </a:r>
            <a:r>
              <a:rPr lang="en-US" altLang="zh-CN" sz="2800" dirty="0"/>
              <a:t>=1 1 0 0 1</a:t>
            </a:r>
          </a:p>
          <a:p>
            <a:pPr marL="0" indent="0" algn="ctr">
              <a:buFont typeface="Wingdings" panose="05000000000000000000" pitchFamily="2" charset="2"/>
              <a:buNone/>
            </a:pPr>
            <a:r>
              <a:rPr lang="en-US" altLang="zh-CN" sz="2800" dirty="0"/>
              <a:t>S</a:t>
            </a:r>
            <a:r>
              <a:rPr lang="en-US" altLang="zh-CN" sz="2800" baseline="-25000" dirty="0"/>
              <a:t>23</a:t>
            </a:r>
            <a:r>
              <a:rPr lang="en-US" altLang="zh-CN" sz="2800" dirty="0"/>
              <a:t>=1 1 0 0 1</a:t>
            </a:r>
          </a:p>
          <a:p>
            <a:pPr marL="0" indent="0" algn="ctr">
              <a:buFont typeface="Wingdings" panose="05000000000000000000" pitchFamily="2" charset="2"/>
              <a:buNone/>
            </a:pPr>
            <a:r>
              <a:rPr lang="en-US" altLang="zh-CN" sz="2800" dirty="0"/>
              <a:t>S</a:t>
            </a:r>
            <a:r>
              <a:rPr lang="en-US" altLang="zh-CN" sz="2800" baseline="-25000" dirty="0"/>
              <a:t>24</a:t>
            </a:r>
            <a:r>
              <a:rPr lang="en-US" altLang="zh-CN" sz="2800" dirty="0"/>
              <a:t>=1 1 1 1 0</a:t>
            </a:r>
          </a:p>
        </p:txBody>
      </p:sp>
      <p:graphicFrame>
        <p:nvGraphicFramePr>
          <p:cNvPr id="6" name="Group 193">
            <a:extLst>
              <a:ext uri="{FF2B5EF4-FFF2-40B4-BE49-F238E27FC236}">
                <a16:creationId xmlns:a16="http://schemas.microsoft.com/office/drawing/2014/main" id="{401C43A6-1F3D-493E-9CAB-750245A56ACA}"/>
              </a:ext>
            </a:extLst>
          </p:cNvPr>
          <p:cNvGraphicFramePr>
            <a:graphicFrameLocks noGrp="1"/>
          </p:cNvGraphicFramePr>
          <p:nvPr>
            <p:extLst>
              <p:ext uri="{D42A27DB-BD31-4B8C-83A1-F6EECF244321}">
                <p14:modId xmlns:p14="http://schemas.microsoft.com/office/powerpoint/2010/main" val="2587098994"/>
              </p:ext>
            </p:extLst>
          </p:nvPr>
        </p:nvGraphicFramePr>
        <p:xfrm>
          <a:off x="2535808" y="1661934"/>
          <a:ext cx="7375525" cy="2012763"/>
        </p:xfrm>
        <a:graphic>
          <a:graphicData uri="http://schemas.openxmlformats.org/drawingml/2006/table">
            <a:tbl>
              <a:tblPr/>
              <a:tblGrid>
                <a:gridCol w="742950">
                  <a:extLst>
                    <a:ext uri="{9D8B030D-6E8A-4147-A177-3AD203B41FA5}">
                      <a16:colId xmlns:a16="http://schemas.microsoft.com/office/drawing/2014/main" val="578640780"/>
                    </a:ext>
                  </a:extLst>
                </a:gridCol>
                <a:gridCol w="2028825">
                  <a:extLst>
                    <a:ext uri="{9D8B030D-6E8A-4147-A177-3AD203B41FA5}">
                      <a16:colId xmlns:a16="http://schemas.microsoft.com/office/drawing/2014/main" val="645746279"/>
                    </a:ext>
                  </a:extLst>
                </a:gridCol>
                <a:gridCol w="1223962">
                  <a:extLst>
                    <a:ext uri="{9D8B030D-6E8A-4147-A177-3AD203B41FA5}">
                      <a16:colId xmlns:a16="http://schemas.microsoft.com/office/drawing/2014/main" val="2543995551"/>
                    </a:ext>
                  </a:extLst>
                </a:gridCol>
                <a:gridCol w="1044575">
                  <a:extLst>
                    <a:ext uri="{9D8B030D-6E8A-4147-A177-3AD203B41FA5}">
                      <a16:colId xmlns:a16="http://schemas.microsoft.com/office/drawing/2014/main" val="205482788"/>
                    </a:ext>
                  </a:extLst>
                </a:gridCol>
                <a:gridCol w="1074738">
                  <a:extLst>
                    <a:ext uri="{9D8B030D-6E8A-4147-A177-3AD203B41FA5}">
                      <a16:colId xmlns:a16="http://schemas.microsoft.com/office/drawing/2014/main" val="1814626329"/>
                    </a:ext>
                  </a:extLst>
                </a:gridCol>
                <a:gridCol w="1260475">
                  <a:extLst>
                    <a:ext uri="{9D8B030D-6E8A-4147-A177-3AD203B41FA5}">
                      <a16:colId xmlns:a16="http://schemas.microsoft.com/office/drawing/2014/main" val="1435479376"/>
                    </a:ext>
                  </a:extLst>
                </a:gridCol>
              </a:tblGrid>
              <a:tr h="36512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编号</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个体串（染色体）</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是否变异</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变异位</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子代</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适应值</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89088836"/>
                  </a:ext>
                </a:extLst>
              </a:tr>
              <a:tr h="39687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324</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5304079"/>
                  </a:ext>
                </a:extLst>
              </a:tr>
              <a:tr h="3683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4272445"/>
                  </a:ext>
                </a:extLst>
              </a:tr>
              <a:tr h="3762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66110490"/>
                  </a:ext>
                </a:extLst>
              </a:tr>
              <a:tr h="4524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a:t>
                      </a:r>
                      <a:r>
                        <a:rPr kumimoji="0"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 </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900</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6462720"/>
                  </a:ext>
                </a:extLst>
              </a:tr>
            </a:tbl>
          </a:graphicData>
        </a:graphic>
      </p:graphicFrame>
    </p:spTree>
    <p:extLst>
      <p:ext uri="{BB962C8B-B14F-4D97-AF65-F5344CB8AC3E}">
        <p14:creationId xmlns:p14="http://schemas.microsoft.com/office/powerpoint/2010/main" val="1803831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3"/>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5" name="Rectangle 3">
            <a:extLst>
              <a:ext uri="{FF2B5EF4-FFF2-40B4-BE49-F238E27FC236}">
                <a16:creationId xmlns:a16="http://schemas.microsoft.com/office/drawing/2014/main" id="{B3927591-D122-4A09-87B9-5896B549C8F0}"/>
              </a:ext>
            </a:extLst>
          </p:cNvPr>
          <p:cNvSpPr txBox="1">
            <a:spLocks noChangeArrowheads="1"/>
          </p:cNvSpPr>
          <p:nvPr/>
        </p:nvSpPr>
        <p:spPr>
          <a:xfrm>
            <a:off x="1428303" y="947328"/>
            <a:ext cx="9739706" cy="61198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fr-FR" sz="2800" dirty="0">
                <a:solidFill>
                  <a:srgbClr val="0000CC"/>
                </a:solidFill>
              </a:rPr>
              <a:t>对第</a:t>
            </a:r>
            <a:r>
              <a:rPr lang="fr-FR" altLang="zh-CN" sz="2800" dirty="0">
                <a:solidFill>
                  <a:srgbClr val="0000CC"/>
                </a:solidFill>
              </a:rPr>
              <a:t>2</a:t>
            </a:r>
            <a:r>
              <a:rPr lang="zh-CN" altLang="fr-FR" sz="2800" dirty="0">
                <a:solidFill>
                  <a:srgbClr val="0000CC"/>
                </a:solidFill>
              </a:rPr>
              <a:t>代种群，同样重复上述</a:t>
            </a:r>
            <a:r>
              <a:rPr lang="fr-FR" altLang="zh-CN" sz="2800" dirty="0">
                <a:solidFill>
                  <a:srgbClr val="0000CC"/>
                </a:solidFill>
              </a:rPr>
              <a:t>(4)-(6)</a:t>
            </a:r>
            <a:r>
              <a:rPr lang="zh-CN" altLang="fr-FR" sz="2800" dirty="0">
                <a:solidFill>
                  <a:srgbClr val="0000CC"/>
                </a:solidFill>
              </a:rPr>
              <a:t>的操作。其选择情况如表</a:t>
            </a:r>
            <a:endParaRPr lang="zh-CN" altLang="fr-FR" sz="2800" dirty="0"/>
          </a:p>
          <a:p>
            <a:pPr marL="0" indent="0"/>
            <a:endParaRPr lang="zh-CN" altLang="fr-FR" sz="2800" dirty="0"/>
          </a:p>
          <a:p>
            <a:pPr marL="0" indent="0"/>
            <a:endParaRPr lang="zh-CN" altLang="fr-FR" sz="2800" dirty="0"/>
          </a:p>
          <a:p>
            <a:pPr marL="0" indent="0"/>
            <a:endParaRPr lang="zh-CN" altLang="fr-FR" sz="2800" dirty="0"/>
          </a:p>
          <a:p>
            <a:pPr marL="0" indent="0">
              <a:buFont typeface="Wingdings" panose="05000000000000000000" pitchFamily="2" charset="2"/>
              <a:buNone/>
            </a:pPr>
            <a:endParaRPr lang="zh-CN" altLang="fr-FR" sz="2800" dirty="0"/>
          </a:p>
          <a:p>
            <a:pPr marL="0" indent="0">
              <a:buFont typeface="Wingdings" panose="05000000000000000000" pitchFamily="2" charset="2"/>
              <a:buNone/>
            </a:pPr>
            <a:r>
              <a:rPr lang="zh-CN" altLang="en-US" sz="2800" dirty="0"/>
              <a:t>其中若假设按轮盘赌选择时依次生成的</a:t>
            </a:r>
            <a:r>
              <a:rPr lang="en-US" altLang="zh-CN" sz="2800" dirty="0"/>
              <a:t>4</a:t>
            </a:r>
            <a:r>
              <a:rPr lang="zh-CN" altLang="en-US" sz="2800" dirty="0"/>
              <a:t>个随机数为</a:t>
            </a:r>
            <a:r>
              <a:rPr lang="en-US" altLang="zh-CN" sz="2800" dirty="0"/>
              <a:t>0.42</a:t>
            </a:r>
            <a:r>
              <a:rPr lang="zh-CN" altLang="en-US" sz="2800" dirty="0"/>
              <a:t>、</a:t>
            </a:r>
            <a:r>
              <a:rPr lang="en-US" altLang="zh-CN" sz="2800" dirty="0"/>
              <a:t>0.15</a:t>
            </a:r>
            <a:r>
              <a:rPr lang="zh-CN" altLang="en-US" sz="2800" dirty="0"/>
              <a:t>、</a:t>
            </a:r>
            <a:r>
              <a:rPr lang="en-US" altLang="zh-CN" sz="2800" dirty="0"/>
              <a:t>0.59</a:t>
            </a:r>
            <a:r>
              <a:rPr lang="zh-CN" altLang="en-US" sz="2800" dirty="0"/>
              <a:t>和</a:t>
            </a:r>
            <a:r>
              <a:rPr lang="en-US" altLang="zh-CN" sz="2800" dirty="0"/>
              <a:t>0.91</a:t>
            </a:r>
            <a:r>
              <a:rPr lang="zh-CN" altLang="en-US" sz="2800" dirty="0"/>
              <a:t>，经选择后得到的新的种群为：</a:t>
            </a:r>
          </a:p>
          <a:p>
            <a:pPr marL="0" indent="0" algn="ctr">
              <a:buFont typeface="Wingdings" panose="05000000000000000000" pitchFamily="2" charset="2"/>
              <a:buNone/>
            </a:pPr>
            <a:r>
              <a:rPr lang="en-US" altLang="zh-CN" sz="2800" dirty="0"/>
              <a:t>S</a:t>
            </a:r>
            <a:r>
              <a:rPr lang="en-US" altLang="zh-CN" sz="2800" baseline="-25000" dirty="0"/>
              <a:t>21</a:t>
            </a:r>
            <a:r>
              <a:rPr lang="en-US" altLang="zh-CN" sz="2800" dirty="0"/>
              <a:t>=1 1 0 0 1</a:t>
            </a:r>
          </a:p>
          <a:p>
            <a:pPr marL="0" indent="0" algn="ctr">
              <a:buFont typeface="Wingdings" panose="05000000000000000000" pitchFamily="2" charset="2"/>
              <a:buNone/>
            </a:pPr>
            <a:r>
              <a:rPr lang="en-US" altLang="zh-CN" sz="2800" dirty="0"/>
              <a:t>S</a:t>
            </a:r>
            <a:r>
              <a:rPr lang="en-US" altLang="zh-CN" sz="2800" baseline="-25000" dirty="0"/>
              <a:t>22</a:t>
            </a:r>
            <a:r>
              <a:rPr lang="en-US" altLang="zh-CN" sz="2800" dirty="0"/>
              <a:t>=1 0 0 1 0</a:t>
            </a:r>
          </a:p>
          <a:p>
            <a:pPr marL="0" indent="0" algn="ctr">
              <a:buFont typeface="Wingdings" panose="05000000000000000000" pitchFamily="2" charset="2"/>
              <a:buNone/>
            </a:pPr>
            <a:r>
              <a:rPr lang="en-US" altLang="zh-CN" sz="2800" dirty="0"/>
              <a:t>S</a:t>
            </a:r>
            <a:r>
              <a:rPr lang="en-US" altLang="zh-CN" sz="2800" baseline="-25000" dirty="0"/>
              <a:t>23</a:t>
            </a:r>
            <a:r>
              <a:rPr lang="en-US" altLang="zh-CN" sz="2800" dirty="0"/>
              <a:t>=1 1 0 0 1</a:t>
            </a:r>
          </a:p>
          <a:p>
            <a:pPr marL="0" indent="0" algn="ctr">
              <a:buFont typeface="Wingdings" panose="05000000000000000000" pitchFamily="2" charset="2"/>
              <a:buNone/>
            </a:pPr>
            <a:r>
              <a:rPr lang="en-US" altLang="zh-CN" sz="2800" dirty="0"/>
              <a:t>S</a:t>
            </a:r>
            <a:r>
              <a:rPr lang="en-US" altLang="zh-CN" sz="2800" baseline="-25000" dirty="0"/>
              <a:t>24</a:t>
            </a:r>
            <a:r>
              <a:rPr lang="en-US" altLang="zh-CN" sz="2800" dirty="0"/>
              <a:t>=1 1 1 1 0</a:t>
            </a:r>
          </a:p>
        </p:txBody>
      </p:sp>
      <p:graphicFrame>
        <p:nvGraphicFramePr>
          <p:cNvPr id="6" name="Group 228">
            <a:extLst>
              <a:ext uri="{FF2B5EF4-FFF2-40B4-BE49-F238E27FC236}">
                <a16:creationId xmlns:a16="http://schemas.microsoft.com/office/drawing/2014/main" id="{75EF48E3-2BD5-442B-94EC-31074124FCCC}"/>
              </a:ext>
            </a:extLst>
          </p:cNvPr>
          <p:cNvGraphicFramePr>
            <a:graphicFrameLocks noGrp="1"/>
          </p:cNvGraphicFramePr>
          <p:nvPr>
            <p:extLst>
              <p:ext uri="{D42A27DB-BD31-4B8C-83A1-F6EECF244321}">
                <p14:modId xmlns:p14="http://schemas.microsoft.com/office/powerpoint/2010/main" val="2829933817"/>
              </p:ext>
            </p:extLst>
          </p:nvPr>
        </p:nvGraphicFramePr>
        <p:xfrm>
          <a:off x="2340105" y="1477828"/>
          <a:ext cx="8064500" cy="2012763"/>
        </p:xfrm>
        <a:graphic>
          <a:graphicData uri="http://schemas.openxmlformats.org/drawingml/2006/table">
            <a:tbl>
              <a:tblPr/>
              <a:tblGrid>
                <a:gridCol w="684212">
                  <a:extLst>
                    <a:ext uri="{9D8B030D-6E8A-4147-A177-3AD203B41FA5}">
                      <a16:colId xmlns:a16="http://schemas.microsoft.com/office/drawing/2014/main" val="3902409738"/>
                    </a:ext>
                  </a:extLst>
                </a:gridCol>
                <a:gridCol w="2089150">
                  <a:extLst>
                    <a:ext uri="{9D8B030D-6E8A-4147-A177-3AD203B41FA5}">
                      <a16:colId xmlns:a16="http://schemas.microsoft.com/office/drawing/2014/main" val="2390440371"/>
                    </a:ext>
                  </a:extLst>
                </a:gridCol>
                <a:gridCol w="503238">
                  <a:extLst>
                    <a:ext uri="{9D8B030D-6E8A-4147-A177-3AD203B41FA5}">
                      <a16:colId xmlns:a16="http://schemas.microsoft.com/office/drawing/2014/main" val="3319377734"/>
                    </a:ext>
                  </a:extLst>
                </a:gridCol>
                <a:gridCol w="971550">
                  <a:extLst>
                    <a:ext uri="{9D8B030D-6E8A-4147-A177-3AD203B41FA5}">
                      <a16:colId xmlns:a16="http://schemas.microsoft.com/office/drawing/2014/main" val="4144022941"/>
                    </a:ext>
                  </a:extLst>
                </a:gridCol>
                <a:gridCol w="1116012">
                  <a:extLst>
                    <a:ext uri="{9D8B030D-6E8A-4147-A177-3AD203B41FA5}">
                      <a16:colId xmlns:a16="http://schemas.microsoft.com/office/drawing/2014/main" val="1095032023"/>
                    </a:ext>
                  </a:extLst>
                </a:gridCol>
                <a:gridCol w="1584325">
                  <a:extLst>
                    <a:ext uri="{9D8B030D-6E8A-4147-A177-3AD203B41FA5}">
                      <a16:colId xmlns:a16="http://schemas.microsoft.com/office/drawing/2014/main" val="2222826962"/>
                    </a:ext>
                  </a:extLst>
                </a:gridCol>
                <a:gridCol w="1116013">
                  <a:extLst>
                    <a:ext uri="{9D8B030D-6E8A-4147-A177-3AD203B41FA5}">
                      <a16:colId xmlns:a16="http://schemas.microsoft.com/office/drawing/2014/main" val="2838229912"/>
                    </a:ext>
                  </a:extLst>
                </a:gridCol>
              </a:tblGrid>
              <a:tr h="36512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编号</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个体串（染色体）</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endPar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适应值</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百分比</a:t>
                      </a:r>
                      <a:r>
                        <a:rPr kumimoji="0" lang="fr-FR"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累计百分比</a:t>
                      </a:r>
                      <a:r>
                        <a:rPr kumimoji="0" lang="fr-FR"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选中次数</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12199326"/>
                  </a:ext>
                </a:extLst>
              </a:tr>
              <a:tr h="39687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23.92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23.92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5980907"/>
                  </a:ext>
                </a:extLst>
              </a:tr>
              <a:tr h="3683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46.04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2584972"/>
                  </a:ext>
                </a:extLst>
              </a:tr>
              <a:tr h="3762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68.16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942404"/>
                  </a:ext>
                </a:extLst>
              </a:tr>
              <a:tr h="4524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31.84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23816284"/>
                  </a:ext>
                </a:extLst>
              </a:tr>
            </a:tbl>
          </a:graphicData>
        </a:graphic>
      </p:graphicFrame>
      <p:graphicFrame>
        <p:nvGraphicFramePr>
          <p:cNvPr id="7" name="Object 227">
            <a:extLst>
              <a:ext uri="{FF2B5EF4-FFF2-40B4-BE49-F238E27FC236}">
                <a16:creationId xmlns:a16="http://schemas.microsoft.com/office/drawing/2014/main" id="{5056AB44-BC0E-4B76-9C60-A8FB205E2316}"/>
              </a:ext>
            </a:extLst>
          </p:cNvPr>
          <p:cNvGraphicFramePr>
            <a:graphicFrameLocks noChangeAspect="1"/>
          </p:cNvGraphicFramePr>
          <p:nvPr>
            <p:extLst>
              <p:ext uri="{D42A27DB-BD31-4B8C-83A1-F6EECF244321}">
                <p14:modId xmlns:p14="http://schemas.microsoft.com/office/powerpoint/2010/main" val="1895141782"/>
              </p:ext>
            </p:extLst>
          </p:nvPr>
        </p:nvGraphicFramePr>
        <p:xfrm>
          <a:off x="5238661" y="1477828"/>
          <a:ext cx="284162" cy="284163"/>
        </p:xfrm>
        <a:graphic>
          <a:graphicData uri="http://schemas.openxmlformats.org/presentationml/2006/ole">
            <mc:AlternateContent xmlns:mc="http://schemas.openxmlformats.org/markup-compatibility/2006">
              <mc:Choice xmlns:v="urn:schemas-microsoft-com:vml" Requires="v">
                <p:oleObj spid="_x0000_s12325" name="Equation" r:id="rId4" imgW="114120" imgH="114120" progId="Equation.DSMT4">
                  <p:embed/>
                </p:oleObj>
              </mc:Choice>
              <mc:Fallback>
                <p:oleObj name="Equation" r:id="rId4" imgW="114120" imgH="114120" progId="Equation.DSMT4">
                  <p:embed/>
                  <p:pic>
                    <p:nvPicPr>
                      <p:cNvPr id="378083" name="Object 227">
                        <a:extLst>
                          <a:ext uri="{FF2B5EF4-FFF2-40B4-BE49-F238E27FC236}">
                            <a16:creationId xmlns:a16="http://schemas.microsoft.com/office/drawing/2014/main" id="{48EEFAD5-0C0B-4C16-A417-3BB05440EA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661" y="1477828"/>
                        <a:ext cx="284162"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04199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B631F284-9254-4DDB-8A1E-C3C503AB6FCE}"/>
                  </a:ext>
                </a:extLst>
              </p:cNvPr>
              <p:cNvSpPr txBox="1">
                <a:spLocks noChangeArrowheads="1"/>
              </p:cNvSpPr>
              <p:nvPr/>
            </p:nvSpPr>
            <p:spPr>
              <a:xfrm>
                <a:off x="1161224" y="1049297"/>
                <a:ext cx="10088978" cy="61198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fr-FR" sz="2800" dirty="0">
                    <a:solidFill>
                      <a:srgbClr val="0000CC"/>
                    </a:solidFill>
                  </a:rPr>
                  <a:t>对第</a:t>
                </a:r>
                <a:r>
                  <a:rPr lang="fr-FR" altLang="zh-CN" sz="2800" dirty="0">
                    <a:solidFill>
                      <a:srgbClr val="0000CC"/>
                    </a:solidFill>
                  </a:rPr>
                  <a:t>2</a:t>
                </a:r>
                <a:r>
                  <a:rPr lang="zh-CN" altLang="fr-FR" sz="2800" dirty="0">
                    <a:solidFill>
                      <a:srgbClr val="0000CC"/>
                    </a:solidFill>
                  </a:rPr>
                  <a:t>代种群，其交叉情况如表</a:t>
                </a:r>
                <a:r>
                  <a:rPr lang="fr-FR" altLang="zh-CN" sz="2800" dirty="0">
                    <a:solidFill>
                      <a:srgbClr val="0000CC"/>
                    </a:solidFill>
                  </a:rPr>
                  <a:t>5-11</a:t>
                </a:r>
                <a:r>
                  <a:rPr lang="zh-CN" altLang="fr-FR" sz="2800" dirty="0">
                    <a:solidFill>
                      <a:srgbClr val="0000CC"/>
                    </a:solidFill>
                  </a:rPr>
                  <a:t>所示。 </a:t>
                </a:r>
              </a:p>
              <a:p>
                <a:pPr marL="0" indent="0">
                  <a:buFont typeface="Wingdings" panose="05000000000000000000" pitchFamily="2" charset="2"/>
                  <a:buNone/>
                </a:pPr>
                <a:r>
                  <a:rPr lang="zh-CN" altLang="fr-FR" sz="2800" dirty="0">
                    <a:solidFill>
                      <a:srgbClr val="0000CC"/>
                    </a:solidFill>
                  </a:rPr>
                  <a:t>    </a:t>
                </a:r>
              </a:p>
              <a:p>
                <a:pPr marL="0" indent="0"/>
                <a:endParaRPr lang="zh-CN" altLang="fr-FR" sz="2800" dirty="0">
                  <a:solidFill>
                    <a:srgbClr val="0000CC"/>
                  </a:solidFill>
                </a:endParaRPr>
              </a:p>
              <a:p>
                <a:pPr marL="0" indent="0"/>
                <a:endParaRPr lang="zh-CN" altLang="fr-FR" sz="2800" dirty="0">
                  <a:solidFill>
                    <a:srgbClr val="0000CC"/>
                  </a:solidFill>
                </a:endParaRPr>
              </a:p>
              <a:p>
                <a:pPr marL="0" indent="0"/>
                <a:endParaRPr lang="zh-CN" altLang="fr-FR" sz="2800" dirty="0">
                  <a:solidFill>
                    <a:srgbClr val="0000CC"/>
                  </a:solidFill>
                </a:endParaRPr>
              </a:p>
              <a:p>
                <a:pPr marL="0" indent="0">
                  <a:buFont typeface="Arial" panose="020B0604020202020204" pitchFamily="34" charset="0"/>
                  <a:buNone/>
                </a:pPr>
                <a:endParaRPr lang="zh-CN" altLang="fr-FR" sz="2800" dirty="0">
                  <a:solidFill>
                    <a:srgbClr val="0000CC"/>
                  </a:solidFill>
                </a:endParaRPr>
              </a:p>
              <a:p>
                <a:pPr marL="0" indent="0">
                  <a:buFont typeface="Arial" panose="020B0604020202020204" pitchFamily="34" charset="0"/>
                  <a:buNone/>
                </a:pPr>
                <a:r>
                  <a:rPr lang="zh-CN" altLang="en-US" sz="2800" dirty="0"/>
                  <a:t>这时，函数的最大值已经出现，其对应的染色体为</a:t>
                </a:r>
                <a:r>
                  <a:rPr lang="en-US" altLang="zh-CN" sz="2800" dirty="0"/>
                  <a:t>1 1 1 1 1</a:t>
                </a:r>
                <a:r>
                  <a:rPr lang="zh-CN" altLang="en-US" sz="2800" dirty="0"/>
                  <a:t>，</a:t>
                </a:r>
                <a:br>
                  <a:rPr lang="zh-CN" altLang="en-US" sz="2800" dirty="0"/>
                </a:br>
                <a:r>
                  <a:rPr lang="zh-CN" altLang="en-US" sz="2800" dirty="0"/>
                  <a:t>经解码后可知问题的最优解是在点</a:t>
                </a:r>
                <a14:m>
                  <m:oMath xmlns:m="http://schemas.openxmlformats.org/officeDocument/2006/math">
                    <m:r>
                      <a:rPr lang="zh-CN" altLang="en-US" sz="2800" i="1">
                        <a:solidFill>
                          <a:srgbClr val="000000"/>
                        </a:solidFill>
                        <a:latin typeface="Cambria Math" panose="02040503050406030204" pitchFamily="18" charset="0"/>
                      </a:rPr>
                      <m:t>𝑥</m:t>
                    </m:r>
                  </m:oMath>
                </a14:m>
                <a:r>
                  <a:rPr lang="en-US" altLang="zh-CN" sz="2800" dirty="0"/>
                  <a:t>=31</a:t>
                </a:r>
                <a:r>
                  <a:rPr lang="zh-CN" altLang="en-US" sz="2800" dirty="0"/>
                  <a:t>处。 </a:t>
                </a:r>
                <a:r>
                  <a:rPr lang="fr-FR" altLang="zh-CN" sz="2800" dirty="0">
                    <a:solidFill>
                      <a:srgbClr val="CC0000"/>
                    </a:solidFill>
                  </a:rPr>
                  <a:t> </a:t>
                </a:r>
              </a:p>
              <a:p>
                <a:pPr marL="0" indent="0">
                  <a:buFont typeface="Wingdings" panose="05000000000000000000" pitchFamily="2" charset="2"/>
                  <a:buNone/>
                </a:pPr>
                <a:r>
                  <a:rPr lang="zh-CN" altLang="fr-FR" sz="2800" dirty="0">
                    <a:solidFill>
                      <a:srgbClr val="FF0000"/>
                    </a:solidFill>
                  </a:rPr>
                  <a:t>求解过程结束。</a:t>
                </a:r>
                <a:endParaRPr lang="en-US" altLang="zh-CN" sz="2800" dirty="0">
                  <a:solidFill>
                    <a:srgbClr val="FF0000"/>
                  </a:solidFill>
                </a:endParaRPr>
              </a:p>
              <a:p>
                <a:pPr marL="0" indent="0">
                  <a:buFont typeface="Wingdings" panose="05000000000000000000" pitchFamily="2" charset="2"/>
                  <a:buNone/>
                </a:pPr>
                <a:endParaRPr lang="en-US" altLang="zh-CN" sz="2800" dirty="0">
                  <a:solidFill>
                    <a:srgbClr val="FF0000"/>
                  </a:solidFill>
                </a:endParaRPr>
              </a:p>
              <a:p>
                <a:pPr marL="0" indent="0">
                  <a:buFont typeface="Wingdings" panose="05000000000000000000" pitchFamily="2" charset="2"/>
                  <a:buNone/>
                </a:pPr>
                <a:r>
                  <a:rPr lang="zh-CN" altLang="en-US" sz="2800" dirty="0">
                    <a:solidFill>
                      <a:srgbClr val="FF0000"/>
                    </a:solidFill>
                  </a:rPr>
                  <a:t>上节课到此为止。</a:t>
                </a:r>
              </a:p>
            </p:txBody>
          </p:sp>
        </mc:Choice>
        <mc:Fallback>
          <p:sp>
            <p:nvSpPr>
              <p:cNvPr id="5" name="Rectangle 3">
                <a:extLst>
                  <a:ext uri="{FF2B5EF4-FFF2-40B4-BE49-F238E27FC236}">
                    <a16:creationId xmlns:a16="http://schemas.microsoft.com/office/drawing/2014/main" id="{B631F284-9254-4DDB-8A1E-C3C503AB6FCE}"/>
                  </a:ext>
                </a:extLst>
              </p:cNvPr>
              <p:cNvSpPr txBox="1">
                <a:spLocks noRot="1" noChangeAspect="1" noMove="1" noResize="1" noEditPoints="1" noAdjustHandles="1" noChangeArrowheads="1" noChangeShapeType="1" noTextEdit="1"/>
              </p:cNvSpPr>
              <p:nvPr/>
            </p:nvSpPr>
            <p:spPr>
              <a:xfrm>
                <a:off x="1161224" y="1049297"/>
                <a:ext cx="10088978" cy="6119813"/>
              </a:xfrm>
              <a:prstGeom prst="rect">
                <a:avLst/>
              </a:prstGeom>
              <a:blipFill>
                <a:blip r:embed="rId3"/>
                <a:stretch>
                  <a:fillRect l="-1208" t="-1992"/>
                </a:stretch>
              </a:blipFill>
            </p:spPr>
            <p:txBody>
              <a:bodyPr/>
              <a:lstStyle/>
              <a:p>
                <a:r>
                  <a:rPr lang="zh-CN" altLang="en-US">
                    <a:noFill/>
                  </a:rPr>
                  <a:t> </a:t>
                </a:r>
              </a:p>
            </p:txBody>
          </p:sp>
        </mc:Fallback>
      </mc:AlternateContent>
      <p:graphicFrame>
        <p:nvGraphicFramePr>
          <p:cNvPr id="6" name="Group 200">
            <a:extLst>
              <a:ext uri="{FF2B5EF4-FFF2-40B4-BE49-F238E27FC236}">
                <a16:creationId xmlns:a16="http://schemas.microsoft.com/office/drawing/2014/main" id="{1E40209E-F4B3-4E99-86B2-EDC9CE5F9B85}"/>
              </a:ext>
            </a:extLst>
          </p:cNvPr>
          <p:cNvGraphicFramePr>
            <a:graphicFrameLocks noGrp="1"/>
          </p:cNvGraphicFramePr>
          <p:nvPr>
            <p:extLst>
              <p:ext uri="{D42A27DB-BD31-4B8C-83A1-F6EECF244321}">
                <p14:modId xmlns:p14="http://schemas.microsoft.com/office/powerpoint/2010/main" val="1991557028"/>
              </p:ext>
            </p:extLst>
          </p:nvPr>
        </p:nvGraphicFramePr>
        <p:xfrm>
          <a:off x="2329305" y="1737263"/>
          <a:ext cx="7375525" cy="2084263"/>
        </p:xfrm>
        <a:graphic>
          <a:graphicData uri="http://schemas.openxmlformats.org/drawingml/2006/table">
            <a:tbl>
              <a:tblPr/>
              <a:tblGrid>
                <a:gridCol w="742950">
                  <a:extLst>
                    <a:ext uri="{9D8B030D-6E8A-4147-A177-3AD203B41FA5}">
                      <a16:colId xmlns:a16="http://schemas.microsoft.com/office/drawing/2014/main" val="1738420144"/>
                    </a:ext>
                  </a:extLst>
                </a:gridCol>
                <a:gridCol w="1628775">
                  <a:extLst>
                    <a:ext uri="{9D8B030D-6E8A-4147-A177-3AD203B41FA5}">
                      <a16:colId xmlns:a16="http://schemas.microsoft.com/office/drawing/2014/main" val="462411883"/>
                    </a:ext>
                  </a:extLst>
                </a:gridCol>
                <a:gridCol w="1301750">
                  <a:extLst>
                    <a:ext uri="{9D8B030D-6E8A-4147-A177-3AD203B41FA5}">
                      <a16:colId xmlns:a16="http://schemas.microsoft.com/office/drawing/2014/main" val="2120253718"/>
                    </a:ext>
                  </a:extLst>
                </a:gridCol>
                <a:gridCol w="1079500">
                  <a:extLst>
                    <a:ext uri="{9D8B030D-6E8A-4147-A177-3AD203B41FA5}">
                      <a16:colId xmlns:a16="http://schemas.microsoft.com/office/drawing/2014/main" val="475812512"/>
                    </a:ext>
                  </a:extLst>
                </a:gridCol>
                <a:gridCol w="1362075">
                  <a:extLst>
                    <a:ext uri="{9D8B030D-6E8A-4147-A177-3AD203B41FA5}">
                      <a16:colId xmlns:a16="http://schemas.microsoft.com/office/drawing/2014/main" val="4097959785"/>
                    </a:ext>
                  </a:extLst>
                </a:gridCol>
                <a:gridCol w="1260475">
                  <a:extLst>
                    <a:ext uri="{9D8B030D-6E8A-4147-A177-3AD203B41FA5}">
                      <a16:colId xmlns:a16="http://schemas.microsoft.com/office/drawing/2014/main" val="1026027826"/>
                    </a:ext>
                  </a:extLst>
                </a:gridCol>
              </a:tblGrid>
              <a:tr h="431800">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编号</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个体串（染色体）</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交叉对象</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交叉位</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子代</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zh-CN" altLang="fr-FR"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适应值</a:t>
                      </a:r>
                      <a:endParaRPr kumimoji="0" lang="zh-CN" altLang="en-US"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5804113"/>
                  </a:ext>
                </a:extLst>
              </a:tr>
              <a:tr h="39687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a:t>
                      </a:r>
                      <a:r>
                        <a:rPr kumimoji="0" lang="en-US" altLang="zh-CN" sz="2000" b="0"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676</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59909788"/>
                  </a:ext>
                </a:extLst>
              </a:tr>
              <a:tr h="403225">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a:t>
                      </a:r>
                      <a:r>
                        <a:rPr kumimoji="0" lang="en-US" altLang="zh-CN" sz="2000" b="0"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289</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35813717"/>
                  </a:ext>
                </a:extLst>
              </a:tr>
              <a:tr h="3762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1 1 0 0 </a:t>
                      </a:r>
                      <a:r>
                        <a:rPr kumimoji="0" lang="en-US" altLang="zh-CN" sz="2000" b="0"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576</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59315444"/>
                  </a:ext>
                </a:extLst>
              </a:tr>
              <a:tr h="452438">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1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1 1 1 1 </a:t>
                      </a:r>
                      <a:r>
                        <a:rPr kumimoji="0" lang="en-US" altLang="zh-CN" sz="2000" b="0"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Wingdings" panose="05000000000000000000" pitchFamily="2" charset="2"/>
                        <a:defRPr sz="2000" b="1">
                          <a:solidFill>
                            <a:schemeClr val="tx1"/>
                          </a:solidFill>
                          <a:latin typeface="宋体" panose="02010600030101010101" pitchFamily="2" charset="-122"/>
                          <a:ea typeface="宋体" panose="02010600030101010101" pitchFamily="2" charset="-122"/>
                        </a:defRPr>
                      </a:lvl1pPr>
                      <a:lvl2pPr>
                        <a:spcBef>
                          <a:spcPct val="20000"/>
                        </a:spcBef>
                        <a:buFont typeface="Wingdings" panose="05000000000000000000" pitchFamily="2" charset="2"/>
                        <a:defRPr b="1">
                          <a:solidFill>
                            <a:srgbClr val="FF0000"/>
                          </a:solidFill>
                          <a:latin typeface="楷体_GB2312" pitchFamily="49" charset="-122"/>
                          <a:ea typeface="楷体_GB2312" pitchFamily="49" charset="-122"/>
                        </a:defRPr>
                      </a:lvl2pPr>
                      <a:lvl3pPr>
                        <a:spcBef>
                          <a:spcPct val="20000"/>
                        </a:spcBef>
                        <a:defRPr>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 typeface="Wingdings" panose="05000000000000000000" pitchFamily="2" charset="2"/>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961</a:t>
                      </a:r>
                    </a:p>
                  </a:txBody>
                  <a:tcPr marL="90000" marR="90000" marT="46800" marB="46800"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2888938"/>
                  </a:ext>
                </a:extLst>
              </a:tr>
            </a:tbl>
          </a:graphicData>
        </a:graphic>
      </p:graphicFrame>
    </p:spTree>
    <p:extLst>
      <p:ext uri="{BB962C8B-B14F-4D97-AF65-F5344CB8AC3E}">
        <p14:creationId xmlns:p14="http://schemas.microsoft.com/office/powerpoint/2010/main" val="2730180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3"/>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2" name="矩形 1">
            <a:extLst>
              <a:ext uri="{FF2B5EF4-FFF2-40B4-BE49-F238E27FC236}">
                <a16:creationId xmlns:a16="http://schemas.microsoft.com/office/drawing/2014/main" id="{D8F2D8B5-6DA1-4B5C-AA6D-16C6A8A16CC7}"/>
              </a:ext>
            </a:extLst>
          </p:cNvPr>
          <p:cNvSpPr/>
          <p:nvPr/>
        </p:nvSpPr>
        <p:spPr>
          <a:xfrm>
            <a:off x="685331" y="1127028"/>
            <a:ext cx="4318184" cy="584775"/>
          </a:xfrm>
          <a:prstGeom prst="rect">
            <a:avLst/>
          </a:prstGeom>
        </p:spPr>
        <p:txBody>
          <a:bodyPr wrap="square">
            <a:spAutoFit/>
          </a:bodyPr>
          <a:lstStyle/>
          <a:p>
            <a:r>
              <a:rPr lang="zh-CN" altLang="en-US" sz="3200" b="1" dirty="0">
                <a:solidFill>
                  <a:srgbClr val="0070C0"/>
                </a:solidFill>
                <a:latin typeface="楷体" panose="02010609060101010101" pitchFamily="49" charset="-122"/>
                <a:ea typeface="楷体" panose="02010609060101010101" pitchFamily="49" charset="-122"/>
              </a:rPr>
              <a:t>流水车间调度问题 </a:t>
            </a:r>
            <a:r>
              <a:rPr lang="en-US" altLang="zh-CN" sz="3200" b="1" dirty="0">
                <a:solidFill>
                  <a:srgbClr val="0070C0"/>
                </a:solidFill>
                <a:latin typeface="楷体" panose="02010609060101010101" pitchFamily="49" charset="-122"/>
                <a:ea typeface="楷体" panose="02010609060101010101" pitchFamily="49" charset="-122"/>
              </a:rPr>
              <a:t>FSP</a:t>
            </a:r>
            <a:endParaRPr lang="zh-CN" altLang="en-US" sz="3200" dirty="0">
              <a:solidFill>
                <a:srgbClr val="0070C0"/>
              </a:solidFill>
              <a:latin typeface="楷体" panose="02010609060101010101" pitchFamily="49" charset="-122"/>
              <a:ea typeface="楷体" panose="02010609060101010101" pitchFamily="49" charset="-122"/>
            </a:endParaRPr>
          </a:p>
        </p:txBody>
      </p:sp>
      <p:graphicFrame>
        <p:nvGraphicFramePr>
          <p:cNvPr id="6" name="Object 4">
            <a:extLst>
              <a:ext uri="{FF2B5EF4-FFF2-40B4-BE49-F238E27FC236}">
                <a16:creationId xmlns:a16="http://schemas.microsoft.com/office/drawing/2014/main" id="{BC1DA830-B10F-4E78-AEDC-BE826108ACF7}"/>
              </a:ext>
            </a:extLst>
          </p:cNvPr>
          <p:cNvGraphicFramePr>
            <a:graphicFrameLocks noChangeAspect="1"/>
          </p:cNvGraphicFramePr>
          <p:nvPr>
            <p:extLst>
              <p:ext uri="{D42A27DB-BD31-4B8C-83A1-F6EECF244321}">
                <p14:modId xmlns:p14="http://schemas.microsoft.com/office/powerpoint/2010/main" val="4229276041"/>
              </p:ext>
            </p:extLst>
          </p:nvPr>
        </p:nvGraphicFramePr>
        <p:xfrm>
          <a:off x="2971332" y="3696962"/>
          <a:ext cx="3581400" cy="546100"/>
        </p:xfrm>
        <a:graphic>
          <a:graphicData uri="http://schemas.openxmlformats.org/presentationml/2006/ole">
            <mc:AlternateContent xmlns:mc="http://schemas.openxmlformats.org/markup-compatibility/2006">
              <mc:Choice xmlns:v="urn:schemas-microsoft-com:vml" Requires="v">
                <p:oleObj spid="_x0000_s13348" name="Equation" r:id="rId4" imgW="1536480" imgH="241200" progId="Equation.3">
                  <p:embed/>
                </p:oleObj>
              </mc:Choice>
              <mc:Fallback>
                <p:oleObj name="Equation" r:id="rId4" imgW="1536480" imgH="241200" progId="Equation.3">
                  <p:embed/>
                  <p:pic>
                    <p:nvPicPr>
                      <p:cNvPr id="4" name="Object 4">
                        <a:extLst>
                          <a:ext uri="{FF2B5EF4-FFF2-40B4-BE49-F238E27FC236}">
                            <a16:creationId xmlns:a16="http://schemas.microsoft.com/office/drawing/2014/main" id="{0E7FB0E3-0556-463E-AE0E-CCDB352EBB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332" y="3696962"/>
                        <a:ext cx="358140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5">
            <a:extLst>
              <a:ext uri="{FF2B5EF4-FFF2-40B4-BE49-F238E27FC236}">
                <a16:creationId xmlns:a16="http://schemas.microsoft.com/office/drawing/2014/main" id="{70D31DC2-E4C0-434E-9E95-53E13C496F1B}"/>
              </a:ext>
            </a:extLst>
          </p:cNvPr>
          <p:cNvSpPr>
            <a:spLocks noChangeArrowheads="1"/>
          </p:cNvSpPr>
          <p:nvPr/>
        </p:nvSpPr>
        <p:spPr bwMode="auto">
          <a:xfrm>
            <a:off x="685331" y="1791962"/>
            <a:ext cx="9599099"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buFontTx/>
              <a:buBlip>
                <a:blip r:embed="rId6"/>
              </a:buBlip>
            </a:pPr>
            <a:r>
              <a:rPr kumimoji="1" lang="en-US" altLang="zh-CN" sz="2800" dirty="0">
                <a:latin typeface="楷体" panose="02010609060101010101" pitchFamily="49" charset="-122"/>
                <a:ea typeface="楷体" panose="02010609060101010101" pitchFamily="49" charset="-122"/>
              </a:rPr>
              <a:t>  </a:t>
            </a:r>
            <a:r>
              <a:rPr kumimoji="1" lang="zh-CN" altLang="en-US" sz="2800" dirty="0">
                <a:latin typeface="楷体" panose="02010609060101010101" pitchFamily="49" charset="-122"/>
                <a:ea typeface="楷体" panose="02010609060101010101" pitchFamily="49" charset="-122"/>
              </a:rPr>
              <a:t>问题描述：</a:t>
            </a:r>
            <a:r>
              <a:rPr kumimoji="1" lang="en-US" altLang="zh-CN" sz="2800" i="1" dirty="0">
                <a:latin typeface="楷体" panose="02010609060101010101" pitchFamily="49" charset="-122"/>
                <a:ea typeface="楷体" panose="02010609060101010101" pitchFamily="49" charset="-122"/>
              </a:rPr>
              <a:t>n </a:t>
            </a:r>
            <a:r>
              <a:rPr kumimoji="1" lang="zh-CN" altLang="en-US" sz="2800" dirty="0">
                <a:latin typeface="楷体" panose="02010609060101010101" pitchFamily="49" charset="-122"/>
                <a:ea typeface="楷体" panose="02010609060101010101" pitchFamily="49" charset="-122"/>
              </a:rPr>
              <a:t>个工件要在 </a:t>
            </a:r>
            <a:r>
              <a:rPr kumimoji="1" lang="en-US" altLang="zh-CN" sz="2800" i="1" dirty="0">
                <a:latin typeface="楷体" panose="02010609060101010101" pitchFamily="49" charset="-122"/>
                <a:ea typeface="楷体" panose="02010609060101010101" pitchFamily="49" charset="-122"/>
              </a:rPr>
              <a:t>m </a:t>
            </a:r>
            <a:r>
              <a:rPr kumimoji="1" lang="zh-CN" altLang="en-US" sz="2800" dirty="0">
                <a:latin typeface="楷体" panose="02010609060101010101" pitchFamily="49" charset="-122"/>
                <a:ea typeface="楷体" panose="02010609060101010101" pitchFamily="49" charset="-122"/>
              </a:rPr>
              <a:t>台机器上加工，每个工件需要经过 </a:t>
            </a:r>
            <a:r>
              <a:rPr kumimoji="1" lang="en-US" altLang="zh-CN" sz="2800" i="1" dirty="0">
                <a:latin typeface="楷体" panose="02010609060101010101" pitchFamily="49" charset="-122"/>
                <a:ea typeface="楷体" panose="02010609060101010101" pitchFamily="49" charset="-122"/>
              </a:rPr>
              <a:t>m </a:t>
            </a:r>
            <a:r>
              <a:rPr kumimoji="1" lang="zh-CN" altLang="en-US" sz="2800" dirty="0">
                <a:latin typeface="楷体" panose="02010609060101010101" pitchFamily="49" charset="-122"/>
                <a:ea typeface="楷体" panose="02010609060101010101" pitchFamily="49" charset="-122"/>
              </a:rPr>
              <a:t>道工序，每道工序要求不同的机器，</a:t>
            </a:r>
            <a:r>
              <a:rPr kumimoji="1" lang="en-US" altLang="zh-CN" sz="2800" i="1" dirty="0">
                <a:latin typeface="楷体" panose="02010609060101010101" pitchFamily="49" charset="-122"/>
                <a:ea typeface="楷体" panose="02010609060101010101" pitchFamily="49" charset="-122"/>
              </a:rPr>
              <a:t>n </a:t>
            </a:r>
            <a:r>
              <a:rPr kumimoji="1" lang="zh-CN" altLang="en-US" sz="2800" dirty="0">
                <a:latin typeface="楷体" panose="02010609060101010101" pitchFamily="49" charset="-122"/>
                <a:ea typeface="楷体" panose="02010609060101010101" pitchFamily="49" charset="-122"/>
              </a:rPr>
              <a:t>个工件在 </a:t>
            </a:r>
            <a:r>
              <a:rPr kumimoji="1" lang="en-US" altLang="zh-CN" sz="2800" i="1" dirty="0">
                <a:latin typeface="楷体" panose="02010609060101010101" pitchFamily="49" charset="-122"/>
                <a:ea typeface="楷体" panose="02010609060101010101" pitchFamily="49" charset="-122"/>
              </a:rPr>
              <a:t>m </a:t>
            </a:r>
            <a:r>
              <a:rPr kumimoji="1" lang="zh-CN" altLang="en-US" sz="2800" dirty="0">
                <a:latin typeface="楷体" panose="02010609060101010101" pitchFamily="49" charset="-122"/>
                <a:ea typeface="楷体" panose="02010609060101010101" pitchFamily="49" charset="-122"/>
              </a:rPr>
              <a:t>台机器上的加工顺序相同。工件在机器上的加工时间是给定的，设为      </a:t>
            </a:r>
          </a:p>
        </p:txBody>
      </p:sp>
      <p:sp>
        <p:nvSpPr>
          <p:cNvPr id="9" name="Rectangle 6">
            <a:extLst>
              <a:ext uri="{FF2B5EF4-FFF2-40B4-BE49-F238E27FC236}">
                <a16:creationId xmlns:a16="http://schemas.microsoft.com/office/drawing/2014/main" id="{EFE5DC55-5ABC-40DD-B19B-748EA2F4EA34}"/>
              </a:ext>
            </a:extLst>
          </p:cNvPr>
          <p:cNvSpPr>
            <a:spLocks noChangeArrowheads="1"/>
          </p:cNvSpPr>
          <p:nvPr/>
        </p:nvSpPr>
        <p:spPr bwMode="auto">
          <a:xfrm>
            <a:off x="685332" y="4458962"/>
            <a:ext cx="9599098" cy="946150"/>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p>
            <a:pPr algn="just">
              <a:buFontTx/>
              <a:buBlip>
                <a:blip r:embed="rId6"/>
              </a:buBlip>
            </a:pPr>
            <a:r>
              <a:rPr kumimoji="1" lang="en-US" altLang="zh-CN" sz="2800" dirty="0">
                <a:latin typeface="楷体" panose="02010609060101010101" pitchFamily="49" charset="-122"/>
                <a:ea typeface="楷体" panose="02010609060101010101" pitchFamily="49" charset="-122"/>
              </a:rPr>
              <a:t>  </a:t>
            </a:r>
            <a:r>
              <a:rPr kumimoji="1" lang="zh-CN" altLang="en-US" sz="2800" dirty="0">
                <a:latin typeface="楷体" panose="02010609060101010101" pitchFamily="49" charset="-122"/>
                <a:ea typeface="楷体" panose="02010609060101010101" pitchFamily="49" charset="-122"/>
              </a:rPr>
              <a:t>问题的目标：确定 </a:t>
            </a:r>
            <a:r>
              <a:rPr kumimoji="1" lang="en-US" altLang="zh-CN" sz="2800" i="1" dirty="0">
                <a:latin typeface="楷体" panose="02010609060101010101" pitchFamily="49" charset="-122"/>
                <a:ea typeface="楷体" panose="02010609060101010101" pitchFamily="49" charset="-122"/>
              </a:rPr>
              <a:t>n </a:t>
            </a:r>
            <a:r>
              <a:rPr kumimoji="1" lang="zh-CN" altLang="en-US" sz="2800" dirty="0">
                <a:latin typeface="楷体" panose="02010609060101010101" pitchFamily="49" charset="-122"/>
                <a:ea typeface="楷体" panose="02010609060101010101" pitchFamily="49" charset="-122"/>
              </a:rPr>
              <a:t>个工件在每台机器上的最优加工顺序，使最大流程时间达到最小。</a:t>
            </a:r>
          </a:p>
        </p:txBody>
      </p:sp>
    </p:spTree>
    <p:extLst>
      <p:ext uri="{BB962C8B-B14F-4D97-AF65-F5344CB8AC3E}">
        <p14:creationId xmlns:p14="http://schemas.microsoft.com/office/powerpoint/2010/main" val="368597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9"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2" name="矩形 1">
            <a:extLst>
              <a:ext uri="{FF2B5EF4-FFF2-40B4-BE49-F238E27FC236}">
                <a16:creationId xmlns:a16="http://schemas.microsoft.com/office/drawing/2014/main" id="{D8F2D8B5-6DA1-4B5C-AA6D-16C6A8A16CC7}"/>
              </a:ext>
            </a:extLst>
          </p:cNvPr>
          <p:cNvSpPr/>
          <p:nvPr/>
        </p:nvSpPr>
        <p:spPr>
          <a:xfrm>
            <a:off x="685331" y="1127028"/>
            <a:ext cx="4318184" cy="584775"/>
          </a:xfrm>
          <a:prstGeom prst="rect">
            <a:avLst/>
          </a:prstGeom>
        </p:spPr>
        <p:txBody>
          <a:bodyPr wrap="square">
            <a:spAutoFit/>
          </a:bodyPr>
          <a:lstStyle/>
          <a:p>
            <a:r>
              <a:rPr lang="zh-CN" altLang="en-US" sz="3200" b="1" dirty="0">
                <a:solidFill>
                  <a:srgbClr val="0070C0"/>
                </a:solidFill>
                <a:latin typeface="楷体" panose="02010609060101010101" pitchFamily="49" charset="-122"/>
                <a:ea typeface="楷体" panose="02010609060101010101" pitchFamily="49" charset="-122"/>
              </a:rPr>
              <a:t>流水车间调度问题 </a:t>
            </a:r>
            <a:r>
              <a:rPr lang="en-US" altLang="zh-CN" sz="3200" b="1" dirty="0">
                <a:solidFill>
                  <a:srgbClr val="0070C0"/>
                </a:solidFill>
                <a:latin typeface="楷体" panose="02010609060101010101" pitchFamily="49" charset="-122"/>
                <a:ea typeface="楷体" panose="02010609060101010101" pitchFamily="49" charset="-122"/>
              </a:rPr>
              <a:t>FSP</a:t>
            </a:r>
            <a:endParaRPr lang="zh-CN" altLang="en-US" sz="3200" dirty="0">
              <a:solidFill>
                <a:srgbClr val="0070C0"/>
              </a:solidFill>
              <a:latin typeface="楷体" panose="02010609060101010101" pitchFamily="49" charset="-122"/>
              <a:ea typeface="楷体" panose="02010609060101010101" pitchFamily="49" charset="-122"/>
            </a:endParaRPr>
          </a:p>
        </p:txBody>
      </p:sp>
      <p:sp>
        <p:nvSpPr>
          <p:cNvPr id="6" name="Rectangle 4">
            <a:extLst>
              <a:ext uri="{FF2B5EF4-FFF2-40B4-BE49-F238E27FC236}">
                <a16:creationId xmlns:a16="http://schemas.microsoft.com/office/drawing/2014/main" id="{88D86E8A-8C38-469E-A829-FBE738B73ACE}"/>
              </a:ext>
            </a:extLst>
          </p:cNvPr>
          <p:cNvSpPr>
            <a:spLocks noChangeArrowheads="1"/>
          </p:cNvSpPr>
          <p:nvPr/>
        </p:nvSpPr>
        <p:spPr bwMode="auto">
          <a:xfrm>
            <a:off x="758576" y="1820581"/>
            <a:ext cx="8991600" cy="436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Blip>
                <a:blip r:embed="rId3"/>
              </a:buBlip>
            </a:pPr>
            <a:r>
              <a:rPr kumimoji="1" lang="en-US" altLang="zh-CN" sz="2800" b="1" dirty="0">
                <a:latin typeface="楷体" panose="02010609060101010101" pitchFamily="49" charset="-122"/>
                <a:ea typeface="楷体" panose="02010609060101010101" pitchFamily="49" charset="-122"/>
              </a:rPr>
              <a:t> </a:t>
            </a:r>
            <a:r>
              <a:rPr kumimoji="1" lang="zh-CN" altLang="en-US" sz="2800" b="1" dirty="0">
                <a:latin typeface="楷体" panose="02010609060101010101" pitchFamily="49" charset="-122"/>
                <a:ea typeface="楷体" panose="02010609060101010101" pitchFamily="49" charset="-122"/>
              </a:rPr>
              <a:t>假设： </a:t>
            </a:r>
          </a:p>
          <a:p>
            <a:pPr algn="just">
              <a:spcBef>
                <a:spcPct val="50000"/>
              </a:spcBef>
            </a:pPr>
            <a:r>
              <a:rPr kumimoji="1" lang="zh-CN" altLang="en-US" sz="2800" b="1" dirty="0">
                <a:latin typeface="楷体" panose="02010609060101010101" pitchFamily="49" charset="-122"/>
                <a:ea typeface="楷体" panose="02010609060101010101" pitchFamily="49" charset="-122"/>
              </a:rPr>
              <a:t> </a:t>
            </a:r>
            <a:r>
              <a:rPr kumimoji="1" lang="en-US" altLang="zh-CN" sz="2800" b="1" dirty="0">
                <a:latin typeface="楷体" panose="02010609060101010101" pitchFamily="49" charset="-122"/>
                <a:ea typeface="楷体" panose="02010609060101010101" pitchFamily="49" charset="-122"/>
              </a:rPr>
              <a:t>(1)</a:t>
            </a:r>
            <a:r>
              <a:rPr kumimoji="1" lang="en-US" altLang="zh-CN" sz="2800" b="1" dirty="0">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800" b="1" dirty="0">
                <a:latin typeface="楷体" panose="02010609060101010101" pitchFamily="49" charset="-122"/>
                <a:ea typeface="楷体" panose="02010609060101010101" pitchFamily="49" charset="-122"/>
              </a:rPr>
              <a:t>每个工件在机器上的加工顺序是给定的。</a:t>
            </a:r>
          </a:p>
          <a:p>
            <a:pPr algn="just">
              <a:spcBef>
                <a:spcPct val="50000"/>
              </a:spcBef>
            </a:pPr>
            <a:r>
              <a:rPr kumimoji="1" lang="zh-CN" altLang="en-US" sz="2800" b="1" dirty="0">
                <a:latin typeface="楷体" panose="02010609060101010101" pitchFamily="49" charset="-122"/>
                <a:ea typeface="楷体" panose="02010609060101010101" pitchFamily="49" charset="-122"/>
              </a:rPr>
              <a:t> </a:t>
            </a:r>
            <a:r>
              <a:rPr kumimoji="1" lang="en-US" altLang="zh-CN" sz="2800" b="1" dirty="0">
                <a:latin typeface="楷体" panose="02010609060101010101" pitchFamily="49" charset="-122"/>
                <a:ea typeface="楷体" panose="02010609060101010101" pitchFamily="49" charset="-122"/>
              </a:rPr>
              <a:t>(2)</a:t>
            </a:r>
            <a:r>
              <a:rPr kumimoji="1" lang="en-US" altLang="zh-CN" sz="2800" b="1" dirty="0">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800" b="1" dirty="0">
                <a:latin typeface="楷体" panose="02010609060101010101" pitchFamily="49" charset="-122"/>
                <a:ea typeface="楷体" panose="02010609060101010101" pitchFamily="49" charset="-122"/>
              </a:rPr>
              <a:t>每台机器同时只能加工一个工件。</a:t>
            </a:r>
          </a:p>
          <a:p>
            <a:pPr algn="just">
              <a:spcBef>
                <a:spcPct val="50000"/>
              </a:spcBef>
            </a:pPr>
            <a:r>
              <a:rPr kumimoji="1" lang="zh-CN" altLang="en-US" sz="2800" b="1" dirty="0">
                <a:latin typeface="楷体" panose="02010609060101010101" pitchFamily="49" charset="-122"/>
                <a:ea typeface="楷体" panose="02010609060101010101" pitchFamily="49" charset="-122"/>
              </a:rPr>
              <a:t> </a:t>
            </a:r>
            <a:r>
              <a:rPr kumimoji="1" lang="en-US" altLang="zh-CN" sz="2800" b="1" dirty="0">
                <a:latin typeface="楷体" panose="02010609060101010101" pitchFamily="49" charset="-122"/>
                <a:ea typeface="楷体" panose="02010609060101010101" pitchFamily="49" charset="-122"/>
              </a:rPr>
              <a:t>(3)</a:t>
            </a:r>
            <a:r>
              <a:rPr kumimoji="1" lang="en-US" altLang="zh-CN" sz="2800" b="1" dirty="0">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800" b="1" dirty="0">
                <a:latin typeface="楷体" panose="02010609060101010101" pitchFamily="49" charset="-122"/>
                <a:ea typeface="楷体" panose="02010609060101010101" pitchFamily="49" charset="-122"/>
              </a:rPr>
              <a:t>一个工件不能同时在不同的机器上加工。</a:t>
            </a:r>
          </a:p>
          <a:p>
            <a:pPr algn="just">
              <a:spcBef>
                <a:spcPct val="50000"/>
              </a:spcBef>
            </a:pPr>
            <a:r>
              <a:rPr kumimoji="1" lang="zh-CN" altLang="en-US" sz="2800" b="1" dirty="0">
                <a:latin typeface="楷体" panose="02010609060101010101" pitchFamily="49" charset="-122"/>
                <a:ea typeface="楷体" panose="02010609060101010101" pitchFamily="49" charset="-122"/>
              </a:rPr>
              <a:t> </a:t>
            </a:r>
            <a:r>
              <a:rPr kumimoji="1" lang="en-US" altLang="zh-CN" sz="2800" b="1" dirty="0">
                <a:latin typeface="楷体" panose="02010609060101010101" pitchFamily="49" charset="-122"/>
                <a:ea typeface="楷体" panose="02010609060101010101" pitchFamily="49" charset="-122"/>
              </a:rPr>
              <a:t>(4)</a:t>
            </a:r>
            <a:r>
              <a:rPr kumimoji="1" lang="en-US" altLang="zh-CN" sz="2800" b="1" dirty="0">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800" b="1" dirty="0">
                <a:latin typeface="楷体" panose="02010609060101010101" pitchFamily="49" charset="-122"/>
                <a:ea typeface="楷体" panose="02010609060101010101" pitchFamily="49" charset="-122"/>
              </a:rPr>
              <a:t>工序不能预定。</a:t>
            </a:r>
          </a:p>
          <a:p>
            <a:pPr algn="just">
              <a:spcBef>
                <a:spcPct val="50000"/>
              </a:spcBef>
            </a:pPr>
            <a:r>
              <a:rPr kumimoji="1" lang="zh-CN" altLang="en-US" sz="2800" b="1" dirty="0">
                <a:latin typeface="楷体" panose="02010609060101010101" pitchFamily="49" charset="-122"/>
                <a:ea typeface="楷体" panose="02010609060101010101" pitchFamily="49" charset="-122"/>
              </a:rPr>
              <a:t> </a:t>
            </a:r>
            <a:r>
              <a:rPr kumimoji="1" lang="en-US" altLang="zh-CN" sz="2800" b="1" dirty="0">
                <a:latin typeface="楷体" panose="02010609060101010101" pitchFamily="49" charset="-122"/>
                <a:ea typeface="楷体" panose="02010609060101010101" pitchFamily="49" charset="-122"/>
              </a:rPr>
              <a:t>(5)</a:t>
            </a:r>
            <a:r>
              <a:rPr kumimoji="1" lang="en-US" altLang="zh-CN" sz="2800" b="1" dirty="0">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800" b="1" dirty="0">
                <a:latin typeface="楷体" panose="02010609060101010101" pitchFamily="49" charset="-122"/>
                <a:ea typeface="楷体" panose="02010609060101010101" pitchFamily="49" charset="-122"/>
              </a:rPr>
              <a:t>工序的准备时间与顺序无关，且包含在加工时间中。</a:t>
            </a:r>
          </a:p>
          <a:p>
            <a:pPr algn="just">
              <a:spcBef>
                <a:spcPct val="50000"/>
              </a:spcBef>
            </a:pPr>
            <a:r>
              <a:rPr kumimoji="1" lang="zh-CN" altLang="en-US" sz="2800" b="1" dirty="0">
                <a:latin typeface="楷体" panose="02010609060101010101" pitchFamily="49" charset="-122"/>
                <a:ea typeface="楷体" panose="02010609060101010101" pitchFamily="49" charset="-122"/>
              </a:rPr>
              <a:t> </a:t>
            </a:r>
            <a:r>
              <a:rPr kumimoji="1" lang="en-US" altLang="zh-CN" sz="2800" b="1" dirty="0">
                <a:latin typeface="楷体" panose="02010609060101010101" pitchFamily="49" charset="-122"/>
                <a:ea typeface="楷体" panose="02010609060101010101" pitchFamily="49" charset="-122"/>
              </a:rPr>
              <a:t>(6) </a:t>
            </a:r>
            <a:r>
              <a:rPr kumimoji="1" lang="zh-CN" altLang="en-US" sz="2800" b="1" dirty="0">
                <a:latin typeface="楷体" panose="02010609060101010101" pitchFamily="49" charset="-122"/>
                <a:ea typeface="楷体" panose="02010609060101010101" pitchFamily="49" charset="-122"/>
              </a:rPr>
              <a:t>工件在每台机器上的加工顺序相同，且是确定的。 </a:t>
            </a:r>
          </a:p>
        </p:txBody>
      </p:sp>
    </p:spTree>
    <p:extLst>
      <p:ext uri="{BB962C8B-B14F-4D97-AF65-F5344CB8AC3E}">
        <p14:creationId xmlns:p14="http://schemas.microsoft.com/office/powerpoint/2010/main" val="1323519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3"/>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2" name="矩形 1">
            <a:extLst>
              <a:ext uri="{FF2B5EF4-FFF2-40B4-BE49-F238E27FC236}">
                <a16:creationId xmlns:a16="http://schemas.microsoft.com/office/drawing/2014/main" id="{D8F2D8B5-6DA1-4B5C-AA6D-16C6A8A16CC7}"/>
              </a:ext>
            </a:extLst>
          </p:cNvPr>
          <p:cNvSpPr/>
          <p:nvPr/>
        </p:nvSpPr>
        <p:spPr>
          <a:xfrm>
            <a:off x="685331" y="1127028"/>
            <a:ext cx="4318184" cy="584775"/>
          </a:xfrm>
          <a:prstGeom prst="rect">
            <a:avLst/>
          </a:prstGeom>
        </p:spPr>
        <p:txBody>
          <a:bodyPr wrap="square">
            <a:spAutoFit/>
          </a:bodyPr>
          <a:lstStyle/>
          <a:p>
            <a:r>
              <a:rPr lang="zh-CN" altLang="en-US" sz="3200" b="1" dirty="0">
                <a:solidFill>
                  <a:srgbClr val="0070C0"/>
                </a:solidFill>
                <a:latin typeface="楷体" panose="02010609060101010101" pitchFamily="49" charset="-122"/>
                <a:ea typeface="楷体" panose="02010609060101010101" pitchFamily="49" charset="-122"/>
              </a:rPr>
              <a:t>流水车间调度问题 </a:t>
            </a:r>
            <a:r>
              <a:rPr lang="en-US" altLang="zh-CN" sz="3200" b="1" dirty="0">
                <a:solidFill>
                  <a:srgbClr val="0070C0"/>
                </a:solidFill>
                <a:latin typeface="楷体" panose="02010609060101010101" pitchFamily="49" charset="-122"/>
                <a:ea typeface="楷体" panose="02010609060101010101" pitchFamily="49" charset="-122"/>
              </a:rPr>
              <a:t>FSP</a:t>
            </a:r>
            <a:endParaRPr lang="zh-CN" altLang="en-US" sz="3200" dirty="0">
              <a:solidFill>
                <a:srgbClr val="0070C0"/>
              </a:solidFill>
              <a:latin typeface="楷体" panose="02010609060101010101" pitchFamily="49" charset="-122"/>
              <a:ea typeface="楷体" panose="02010609060101010101" pitchFamily="49" charset="-122"/>
            </a:endParaRPr>
          </a:p>
        </p:txBody>
      </p:sp>
      <p:sp>
        <p:nvSpPr>
          <p:cNvPr id="22" name="Text Box 12">
            <a:extLst>
              <a:ext uri="{FF2B5EF4-FFF2-40B4-BE49-F238E27FC236}">
                <a16:creationId xmlns:a16="http://schemas.microsoft.com/office/drawing/2014/main" id="{159A2F47-A7F7-4729-88CC-D7EFB52AA21F}"/>
              </a:ext>
            </a:extLst>
          </p:cNvPr>
          <p:cNvSpPr txBox="1">
            <a:spLocks noChangeArrowheads="1"/>
          </p:cNvSpPr>
          <p:nvPr/>
        </p:nvSpPr>
        <p:spPr bwMode="auto">
          <a:xfrm>
            <a:off x="830415" y="1669488"/>
            <a:ext cx="3810000" cy="519113"/>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buFontTx/>
              <a:buBlip>
                <a:blip r:embed="rId4"/>
              </a:buBlip>
            </a:pPr>
            <a:r>
              <a:rPr lang="en-US" altLang="zh-CN" sz="2400" b="1" dirty="0">
                <a:latin typeface="宋体" panose="02010600030101010101" pitchFamily="2" charset="-122"/>
              </a:rPr>
              <a:t> </a:t>
            </a:r>
            <a:r>
              <a:rPr lang="zh-CN" altLang="en-US" sz="2800" b="1" dirty="0">
                <a:latin typeface="楷体" panose="02010609060101010101" pitchFamily="49" charset="-122"/>
                <a:ea typeface="楷体" panose="02010609060101010101" pitchFamily="49" charset="-122"/>
              </a:rPr>
              <a:t>问题的数学模型：</a:t>
            </a:r>
          </a:p>
        </p:txBody>
      </p:sp>
      <p:grpSp>
        <p:nvGrpSpPr>
          <p:cNvPr id="23" name="Group 13">
            <a:extLst>
              <a:ext uri="{FF2B5EF4-FFF2-40B4-BE49-F238E27FC236}">
                <a16:creationId xmlns:a16="http://schemas.microsoft.com/office/drawing/2014/main" id="{39CAC62F-79CB-4BFF-9F14-6E69D963EE17}"/>
              </a:ext>
            </a:extLst>
          </p:cNvPr>
          <p:cNvGrpSpPr>
            <a:grpSpLocks/>
          </p:cNvGrpSpPr>
          <p:nvPr/>
        </p:nvGrpSpPr>
        <p:grpSpPr bwMode="auto">
          <a:xfrm>
            <a:off x="849465" y="2213581"/>
            <a:ext cx="9619901" cy="4483100"/>
            <a:chOff x="216" y="1248"/>
            <a:chExt cx="5448" cy="2824"/>
          </a:xfrm>
        </p:grpSpPr>
        <p:sp>
          <p:nvSpPr>
            <p:cNvPr id="24" name="Rectangle 14">
              <a:extLst>
                <a:ext uri="{FF2B5EF4-FFF2-40B4-BE49-F238E27FC236}">
                  <a16:creationId xmlns:a16="http://schemas.microsoft.com/office/drawing/2014/main" id="{482ACCEB-1070-4395-A499-50CB9AAB4338}"/>
                </a:ext>
              </a:extLst>
            </p:cNvPr>
            <p:cNvSpPr>
              <a:spLocks noChangeArrowheads="1"/>
            </p:cNvSpPr>
            <p:nvPr/>
          </p:nvSpPr>
          <p:spPr bwMode="auto">
            <a:xfrm>
              <a:off x="216" y="1248"/>
              <a:ext cx="5400" cy="2824"/>
            </a:xfrm>
            <a:prstGeom prst="rect">
              <a:avLst/>
            </a:prstGeom>
            <a:gradFill rotWithShape="0">
              <a:gsLst>
                <a:gs pos="0">
                  <a:srgbClr val="CCECFF"/>
                </a:gs>
                <a:gs pos="100000">
                  <a:srgbClr val="FFFFFF"/>
                </a:gs>
              </a:gsLst>
              <a:path path="shape">
                <a:fillToRect l="50000" t="50000" r="50000" b="50000"/>
              </a:path>
            </a:gra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1" lang="en-US" altLang="zh-CN" sz="2400" dirty="0">
                <a:latin typeface="宋体" panose="02010600030101010101" pitchFamily="2" charset="-122"/>
              </a:endParaRPr>
            </a:p>
            <a:p>
              <a:endParaRPr kumimoji="1" lang="en-US" altLang="zh-CN" sz="2400" dirty="0">
                <a:latin typeface="宋体" panose="02010600030101010101" pitchFamily="2" charset="-122"/>
              </a:endParaRPr>
            </a:p>
            <a:p>
              <a:pPr algn="just"/>
              <a:r>
                <a:rPr kumimoji="1" lang="zh-CN" altLang="en-US" sz="2400" dirty="0">
                  <a:latin typeface="宋体" panose="02010600030101010101" pitchFamily="2" charset="-122"/>
                </a:rPr>
                <a:t>那么</a:t>
              </a:r>
              <a:r>
                <a:rPr kumimoji="1" lang="en-US" altLang="zh-CN" sz="2400" dirty="0">
                  <a:latin typeface="宋体" panose="02010600030101010101" pitchFamily="2" charset="-122"/>
                </a:rPr>
                <a:t> </a:t>
              </a:r>
              <a:r>
                <a:rPr kumimoji="1" lang="zh-CN" altLang="en-US" sz="2400" dirty="0">
                  <a:latin typeface="宋体" panose="02010600030101010101" pitchFamily="2" charset="-122"/>
                </a:rPr>
                <a:t>个工件、 台机器的流水车间调度问题的完工时间：</a:t>
              </a:r>
            </a:p>
            <a:p>
              <a:endParaRPr kumimoji="1" lang="zh-CN" altLang="en-US" sz="2400" dirty="0">
                <a:latin typeface="宋体" panose="02010600030101010101" pitchFamily="2" charset="-122"/>
              </a:endParaRPr>
            </a:p>
            <a:p>
              <a:endParaRPr kumimoji="1" lang="zh-CN" altLang="en-US" sz="2400" dirty="0">
                <a:latin typeface="宋体" panose="02010600030101010101" pitchFamily="2" charset="-122"/>
              </a:endParaRPr>
            </a:p>
            <a:p>
              <a:endParaRPr kumimoji="1" lang="zh-CN" altLang="en-US" sz="2400" dirty="0">
                <a:latin typeface="宋体" panose="02010600030101010101" pitchFamily="2" charset="-122"/>
              </a:endParaRPr>
            </a:p>
            <a:p>
              <a:endParaRPr kumimoji="1" lang="zh-CN" altLang="en-US" sz="2400" dirty="0">
                <a:latin typeface="宋体" panose="02010600030101010101" pitchFamily="2" charset="-122"/>
              </a:endParaRPr>
            </a:p>
            <a:p>
              <a:endParaRPr kumimoji="1" lang="zh-CN" altLang="en-US" sz="2400" dirty="0">
                <a:latin typeface="宋体" panose="02010600030101010101" pitchFamily="2" charset="-122"/>
              </a:endParaRPr>
            </a:p>
            <a:p>
              <a:r>
                <a:rPr kumimoji="1" lang="zh-CN" altLang="en-US" sz="2400" dirty="0">
                  <a:latin typeface="宋体" panose="02010600030101010101" pitchFamily="2" charset="-122"/>
                </a:rPr>
                <a:t> </a:t>
              </a:r>
            </a:p>
            <a:p>
              <a:endParaRPr kumimoji="1" lang="zh-CN" altLang="en-US" sz="2400" dirty="0">
                <a:latin typeface="宋体" panose="02010600030101010101" pitchFamily="2" charset="-122"/>
              </a:endParaRPr>
            </a:p>
            <a:p>
              <a:endParaRPr kumimoji="1" lang="zh-CN" altLang="en-US" sz="2400" dirty="0">
                <a:latin typeface="Times New Roman" panose="02020603050405020304" pitchFamily="18" charset="0"/>
              </a:endParaRPr>
            </a:p>
            <a:p>
              <a:endParaRPr kumimoji="1" lang="en-US" altLang="zh-CN" sz="2400" dirty="0">
                <a:latin typeface="Times New Roman" panose="02020603050405020304" pitchFamily="18" charset="0"/>
              </a:endParaRPr>
            </a:p>
          </p:txBody>
        </p:sp>
        <p:graphicFrame>
          <p:nvGraphicFramePr>
            <p:cNvPr id="25" name="Object 15">
              <a:extLst>
                <a:ext uri="{FF2B5EF4-FFF2-40B4-BE49-F238E27FC236}">
                  <a16:creationId xmlns:a16="http://schemas.microsoft.com/office/drawing/2014/main" id="{11EF25B8-6069-44AD-83BF-F1AD22AAEBF2}"/>
                </a:ext>
              </a:extLst>
            </p:cNvPr>
            <p:cNvGraphicFramePr>
              <a:graphicFrameLocks noChangeAspect="1"/>
            </p:cNvGraphicFramePr>
            <p:nvPr>
              <p:extLst>
                <p:ext uri="{D42A27DB-BD31-4B8C-83A1-F6EECF244321}">
                  <p14:modId xmlns:p14="http://schemas.microsoft.com/office/powerpoint/2010/main" val="1639004360"/>
                </p:ext>
              </p:extLst>
            </p:nvPr>
          </p:nvGraphicFramePr>
          <p:xfrm>
            <a:off x="240" y="1456"/>
            <a:ext cx="3362" cy="272"/>
          </p:xfrm>
          <a:graphic>
            <a:graphicData uri="http://schemas.openxmlformats.org/presentationml/2006/ole">
              <mc:AlternateContent xmlns:mc="http://schemas.openxmlformats.org/markup-compatibility/2006">
                <mc:Choice xmlns:v="urn:schemas-microsoft-com:vml" Requires="v">
                  <p:oleObj spid="_x0000_s14698" name="Equation" r:id="rId5" imgW="2806560" imgH="228600" progId="Equation.3">
                    <p:embed/>
                  </p:oleObj>
                </mc:Choice>
                <mc:Fallback>
                  <p:oleObj name="Equation" r:id="rId5" imgW="2806560" imgH="228600" progId="Equation.3">
                    <p:embed/>
                    <p:pic>
                      <p:nvPicPr>
                        <p:cNvPr id="6" name="Object 15">
                          <a:extLst>
                            <a:ext uri="{FF2B5EF4-FFF2-40B4-BE49-F238E27FC236}">
                              <a16:creationId xmlns:a16="http://schemas.microsoft.com/office/drawing/2014/main" id="{32F54157-ABC8-46D2-B789-6D2E1CB89A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1456"/>
                          <a:ext cx="3362"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6">
              <a:extLst>
                <a:ext uri="{FF2B5EF4-FFF2-40B4-BE49-F238E27FC236}">
                  <a16:creationId xmlns:a16="http://schemas.microsoft.com/office/drawing/2014/main" id="{F1A37A80-BE2E-43CA-8467-04B9B73203A0}"/>
                </a:ext>
              </a:extLst>
            </p:cNvPr>
            <p:cNvGraphicFramePr>
              <a:graphicFrameLocks noChangeAspect="1"/>
            </p:cNvGraphicFramePr>
            <p:nvPr/>
          </p:nvGraphicFramePr>
          <p:xfrm>
            <a:off x="3603" y="1440"/>
            <a:ext cx="2061" cy="266"/>
          </p:xfrm>
          <a:graphic>
            <a:graphicData uri="http://schemas.openxmlformats.org/presentationml/2006/ole">
              <mc:AlternateContent xmlns:mc="http://schemas.openxmlformats.org/markup-compatibility/2006">
                <mc:Choice xmlns:v="urn:schemas-microsoft-com:vml" Requires="v">
                  <p:oleObj spid="_x0000_s14699" name="Equation" r:id="rId7" imgW="1765080" imgH="228600" progId="Equation.3">
                    <p:embed/>
                  </p:oleObj>
                </mc:Choice>
                <mc:Fallback>
                  <p:oleObj name="Equation" r:id="rId7" imgW="1765080" imgH="228600" progId="Equation.3">
                    <p:embed/>
                    <p:pic>
                      <p:nvPicPr>
                        <p:cNvPr id="7" name="Object 16">
                          <a:extLst>
                            <a:ext uri="{FF2B5EF4-FFF2-40B4-BE49-F238E27FC236}">
                              <a16:creationId xmlns:a16="http://schemas.microsoft.com/office/drawing/2014/main" id="{B7286405-58E5-42D3-ABD2-FFFC4CAA07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3" y="1440"/>
                          <a:ext cx="2061"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17">
              <a:extLst>
                <a:ext uri="{FF2B5EF4-FFF2-40B4-BE49-F238E27FC236}">
                  <a16:creationId xmlns:a16="http://schemas.microsoft.com/office/drawing/2014/main" id="{7C3DDD89-D11A-449A-899B-15B64179EB62}"/>
                </a:ext>
              </a:extLst>
            </p:cNvPr>
            <p:cNvGraphicFramePr>
              <a:graphicFrameLocks noChangeAspect="1"/>
            </p:cNvGraphicFramePr>
            <p:nvPr/>
          </p:nvGraphicFramePr>
          <p:xfrm>
            <a:off x="1884" y="2064"/>
            <a:ext cx="996" cy="288"/>
          </p:xfrm>
          <a:graphic>
            <a:graphicData uri="http://schemas.openxmlformats.org/presentationml/2006/ole">
              <mc:AlternateContent xmlns:mc="http://schemas.openxmlformats.org/markup-compatibility/2006">
                <mc:Choice xmlns:v="urn:schemas-microsoft-com:vml" Requires="v">
                  <p:oleObj spid="_x0000_s14700" name="Equation" r:id="rId9" imgW="736560" imgH="241200" progId="Equation.3">
                    <p:embed/>
                  </p:oleObj>
                </mc:Choice>
                <mc:Fallback>
                  <p:oleObj name="Equation" r:id="rId9" imgW="736560" imgH="241200" progId="Equation.3">
                    <p:embed/>
                    <p:pic>
                      <p:nvPicPr>
                        <p:cNvPr id="8" name="Object 17">
                          <a:extLst>
                            <a:ext uri="{FF2B5EF4-FFF2-40B4-BE49-F238E27FC236}">
                              <a16:creationId xmlns:a16="http://schemas.microsoft.com/office/drawing/2014/main" id="{E155D31C-9959-4A43-B777-07AA861157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4" y="2064"/>
                          <a:ext cx="996"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8">
              <a:extLst>
                <a:ext uri="{FF2B5EF4-FFF2-40B4-BE49-F238E27FC236}">
                  <a16:creationId xmlns:a16="http://schemas.microsoft.com/office/drawing/2014/main" id="{756DFC82-E52E-4F7C-8C5F-0D6A83F3D826}"/>
                </a:ext>
              </a:extLst>
            </p:cNvPr>
            <p:cNvGraphicFramePr>
              <a:graphicFrameLocks noChangeAspect="1"/>
            </p:cNvGraphicFramePr>
            <p:nvPr/>
          </p:nvGraphicFramePr>
          <p:xfrm>
            <a:off x="1104" y="2304"/>
            <a:ext cx="2603" cy="308"/>
          </p:xfrm>
          <a:graphic>
            <a:graphicData uri="http://schemas.openxmlformats.org/presentationml/2006/ole">
              <mc:AlternateContent xmlns:mc="http://schemas.openxmlformats.org/markup-compatibility/2006">
                <mc:Choice xmlns:v="urn:schemas-microsoft-com:vml" Requires="v">
                  <p:oleObj spid="_x0000_s14701" name="Equation" r:id="rId11" imgW="2374560" imgH="241200" progId="Equation.3">
                    <p:embed/>
                  </p:oleObj>
                </mc:Choice>
                <mc:Fallback>
                  <p:oleObj name="Equation" r:id="rId11" imgW="2374560" imgH="241200" progId="Equation.3">
                    <p:embed/>
                    <p:pic>
                      <p:nvPicPr>
                        <p:cNvPr id="9" name="Object 18">
                          <a:extLst>
                            <a:ext uri="{FF2B5EF4-FFF2-40B4-BE49-F238E27FC236}">
                              <a16:creationId xmlns:a16="http://schemas.microsoft.com/office/drawing/2014/main" id="{07B2951C-9F82-440B-99D1-71E20EAB3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 y="2304"/>
                          <a:ext cx="2603"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9">
              <a:extLst>
                <a:ext uri="{FF2B5EF4-FFF2-40B4-BE49-F238E27FC236}">
                  <a16:creationId xmlns:a16="http://schemas.microsoft.com/office/drawing/2014/main" id="{5A658AEA-25FC-4A4A-A703-435A84E9A3E0}"/>
                </a:ext>
              </a:extLst>
            </p:cNvPr>
            <p:cNvGraphicFramePr>
              <a:graphicFrameLocks noChangeAspect="1"/>
            </p:cNvGraphicFramePr>
            <p:nvPr/>
          </p:nvGraphicFramePr>
          <p:xfrm>
            <a:off x="1104" y="2640"/>
            <a:ext cx="2736" cy="310"/>
          </p:xfrm>
          <a:graphic>
            <a:graphicData uri="http://schemas.openxmlformats.org/presentationml/2006/ole">
              <mc:AlternateContent xmlns:mc="http://schemas.openxmlformats.org/markup-compatibility/2006">
                <mc:Choice xmlns:v="urn:schemas-microsoft-com:vml" Requires="v">
                  <p:oleObj spid="_x0000_s14702" name="Equation" r:id="rId13" imgW="2095200" imgH="241200" progId="Equation.3">
                    <p:embed/>
                  </p:oleObj>
                </mc:Choice>
                <mc:Fallback>
                  <p:oleObj name="Equation" r:id="rId13" imgW="2095200" imgH="241200" progId="Equation.3">
                    <p:embed/>
                    <p:pic>
                      <p:nvPicPr>
                        <p:cNvPr id="10" name="Object 19">
                          <a:extLst>
                            <a:ext uri="{FF2B5EF4-FFF2-40B4-BE49-F238E27FC236}">
                              <a16:creationId xmlns:a16="http://schemas.microsoft.com/office/drawing/2014/main" id="{28DDB152-DEE6-4E0D-B009-1133091983C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4" y="2640"/>
                          <a:ext cx="2736"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0">
              <a:extLst>
                <a:ext uri="{FF2B5EF4-FFF2-40B4-BE49-F238E27FC236}">
                  <a16:creationId xmlns:a16="http://schemas.microsoft.com/office/drawing/2014/main" id="{AEDD88CB-9B2A-4B1B-BFA7-9E2D4EAAB30A}"/>
                </a:ext>
              </a:extLst>
            </p:cNvPr>
            <p:cNvGraphicFramePr>
              <a:graphicFrameLocks noChangeAspect="1"/>
            </p:cNvGraphicFramePr>
            <p:nvPr/>
          </p:nvGraphicFramePr>
          <p:xfrm>
            <a:off x="488" y="2980"/>
            <a:ext cx="4792" cy="284"/>
          </p:xfrm>
          <a:graphic>
            <a:graphicData uri="http://schemas.openxmlformats.org/presentationml/2006/ole">
              <mc:AlternateContent xmlns:mc="http://schemas.openxmlformats.org/markup-compatibility/2006">
                <mc:Choice xmlns:v="urn:schemas-microsoft-com:vml" Requires="v">
                  <p:oleObj spid="_x0000_s14703" name="Equation" r:id="rId15" imgW="4012920" imgH="241200" progId="Equation.3">
                    <p:embed/>
                  </p:oleObj>
                </mc:Choice>
                <mc:Fallback>
                  <p:oleObj name="Equation" r:id="rId15" imgW="4012920" imgH="241200" progId="Equation.3">
                    <p:embed/>
                    <p:pic>
                      <p:nvPicPr>
                        <p:cNvPr id="11" name="Object 20">
                          <a:extLst>
                            <a:ext uri="{FF2B5EF4-FFF2-40B4-BE49-F238E27FC236}">
                              <a16:creationId xmlns:a16="http://schemas.microsoft.com/office/drawing/2014/main" id="{55DCA293-16C6-43A8-B62A-751E81B400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8" y="2980"/>
                          <a:ext cx="4792" cy="2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21">
              <a:extLst>
                <a:ext uri="{FF2B5EF4-FFF2-40B4-BE49-F238E27FC236}">
                  <a16:creationId xmlns:a16="http://schemas.microsoft.com/office/drawing/2014/main" id="{8017D359-1EBA-457B-B534-64E1BBFA081B}"/>
                </a:ext>
              </a:extLst>
            </p:cNvPr>
            <p:cNvGraphicFramePr>
              <a:graphicFrameLocks noChangeAspect="1"/>
            </p:cNvGraphicFramePr>
            <p:nvPr/>
          </p:nvGraphicFramePr>
          <p:xfrm>
            <a:off x="247" y="3330"/>
            <a:ext cx="2345" cy="270"/>
          </p:xfrm>
          <a:graphic>
            <a:graphicData uri="http://schemas.openxmlformats.org/presentationml/2006/ole">
              <mc:AlternateContent xmlns:mc="http://schemas.openxmlformats.org/markup-compatibility/2006">
                <mc:Choice xmlns:v="urn:schemas-microsoft-com:vml" Requires="v">
                  <p:oleObj spid="_x0000_s14704" name="Equation" r:id="rId17" imgW="1981080" imgH="228600" progId="Equation.3">
                    <p:embed/>
                  </p:oleObj>
                </mc:Choice>
                <mc:Fallback>
                  <p:oleObj name="Equation" r:id="rId17" imgW="1981080" imgH="228600" progId="Equation.3">
                    <p:embed/>
                    <p:pic>
                      <p:nvPicPr>
                        <p:cNvPr id="12" name="Object 21">
                          <a:extLst>
                            <a:ext uri="{FF2B5EF4-FFF2-40B4-BE49-F238E27FC236}">
                              <a16:creationId xmlns:a16="http://schemas.microsoft.com/office/drawing/2014/main" id="{70721D0E-33F7-401E-AB4F-C5BDAD7FD43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7" y="3330"/>
                          <a:ext cx="2345" cy="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22">
              <a:extLst>
                <a:ext uri="{FF2B5EF4-FFF2-40B4-BE49-F238E27FC236}">
                  <a16:creationId xmlns:a16="http://schemas.microsoft.com/office/drawing/2014/main" id="{916A2298-0B7D-4AD5-B0E1-9611CEC58F7F}"/>
                </a:ext>
              </a:extLst>
            </p:cNvPr>
            <p:cNvGraphicFramePr>
              <a:graphicFrameLocks noChangeAspect="1"/>
            </p:cNvGraphicFramePr>
            <p:nvPr>
              <p:extLst>
                <p:ext uri="{D42A27DB-BD31-4B8C-83A1-F6EECF244321}">
                  <p14:modId xmlns:p14="http://schemas.microsoft.com/office/powerpoint/2010/main" val="4070348781"/>
                </p:ext>
              </p:extLst>
            </p:nvPr>
          </p:nvGraphicFramePr>
          <p:xfrm>
            <a:off x="592" y="1744"/>
            <a:ext cx="166" cy="192"/>
          </p:xfrm>
          <a:graphic>
            <a:graphicData uri="http://schemas.openxmlformats.org/presentationml/2006/ole">
              <mc:AlternateContent xmlns:mc="http://schemas.openxmlformats.org/markup-compatibility/2006">
                <mc:Choice xmlns:v="urn:schemas-microsoft-com:vml" Requires="v">
                  <p:oleObj spid="_x0000_s14705" r:id="rId19" imgW="126835" imgH="139518" progId="Equation.3">
                    <p:embed/>
                  </p:oleObj>
                </mc:Choice>
                <mc:Fallback>
                  <p:oleObj r:id="rId19" imgW="126835" imgH="139518" progId="Equation.3">
                    <p:embed/>
                    <p:pic>
                      <p:nvPicPr>
                        <p:cNvPr id="13" name="Object 22">
                          <a:extLst>
                            <a:ext uri="{FF2B5EF4-FFF2-40B4-BE49-F238E27FC236}">
                              <a16:creationId xmlns:a16="http://schemas.microsoft.com/office/drawing/2014/main" id="{AF1E08F9-5867-419A-BE3D-12504AEC1A1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2" y="1744"/>
                          <a:ext cx="166"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23">
              <a:extLst>
                <a:ext uri="{FF2B5EF4-FFF2-40B4-BE49-F238E27FC236}">
                  <a16:creationId xmlns:a16="http://schemas.microsoft.com/office/drawing/2014/main" id="{500B270C-F160-4FD7-9665-0EFE34D831FD}"/>
                </a:ext>
              </a:extLst>
            </p:cNvPr>
            <p:cNvGraphicFramePr>
              <a:graphicFrameLocks noChangeAspect="1"/>
            </p:cNvGraphicFramePr>
            <p:nvPr>
              <p:extLst>
                <p:ext uri="{D42A27DB-BD31-4B8C-83A1-F6EECF244321}">
                  <p14:modId xmlns:p14="http://schemas.microsoft.com/office/powerpoint/2010/main" val="2565806268"/>
                </p:ext>
              </p:extLst>
            </p:nvPr>
          </p:nvGraphicFramePr>
          <p:xfrm>
            <a:off x="1299" y="1761"/>
            <a:ext cx="240" cy="211"/>
          </p:xfrm>
          <a:graphic>
            <a:graphicData uri="http://schemas.openxmlformats.org/presentationml/2006/ole">
              <mc:AlternateContent xmlns:mc="http://schemas.openxmlformats.org/markup-compatibility/2006">
                <mc:Choice xmlns:v="urn:schemas-microsoft-com:vml" Requires="v">
                  <p:oleObj spid="_x0000_s14706" r:id="rId21" imgW="164957" imgH="139579" progId="Equation.3">
                    <p:embed/>
                  </p:oleObj>
                </mc:Choice>
                <mc:Fallback>
                  <p:oleObj r:id="rId21" imgW="164957" imgH="139579" progId="Equation.3">
                    <p:embed/>
                    <p:pic>
                      <p:nvPicPr>
                        <p:cNvPr id="14" name="Object 23">
                          <a:extLst>
                            <a:ext uri="{FF2B5EF4-FFF2-40B4-BE49-F238E27FC236}">
                              <a16:creationId xmlns:a16="http://schemas.microsoft.com/office/drawing/2014/main" id="{4D90E420-4876-4B75-88F2-BE2FC0D19A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99" y="1761"/>
                          <a:ext cx="240" cy="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24">
              <a:extLst>
                <a:ext uri="{FF2B5EF4-FFF2-40B4-BE49-F238E27FC236}">
                  <a16:creationId xmlns:a16="http://schemas.microsoft.com/office/drawing/2014/main" id="{A879BA6B-BAB7-4CD4-A3AB-2FF2331B7321}"/>
                </a:ext>
              </a:extLst>
            </p:cNvPr>
            <p:cNvGraphicFramePr>
              <a:graphicFrameLocks noChangeAspect="1"/>
            </p:cNvGraphicFramePr>
            <p:nvPr/>
          </p:nvGraphicFramePr>
          <p:xfrm>
            <a:off x="240" y="3718"/>
            <a:ext cx="3173" cy="266"/>
          </p:xfrm>
          <a:graphic>
            <a:graphicData uri="http://schemas.openxmlformats.org/presentationml/2006/ole">
              <mc:AlternateContent xmlns:mc="http://schemas.openxmlformats.org/markup-compatibility/2006">
                <mc:Choice xmlns:v="urn:schemas-microsoft-com:vml" Requires="v">
                  <p:oleObj spid="_x0000_s14707" name="Equation" r:id="rId23" imgW="2717640" imgH="228600" progId="Equation.3">
                    <p:embed/>
                  </p:oleObj>
                </mc:Choice>
                <mc:Fallback>
                  <p:oleObj name="Equation" r:id="rId23" imgW="2717640" imgH="228600" progId="Equation.3">
                    <p:embed/>
                    <p:pic>
                      <p:nvPicPr>
                        <p:cNvPr id="15" name="Object 24">
                          <a:extLst>
                            <a:ext uri="{FF2B5EF4-FFF2-40B4-BE49-F238E27FC236}">
                              <a16:creationId xmlns:a16="http://schemas.microsoft.com/office/drawing/2014/main" id="{F9E0897B-06F7-4009-9741-C012C68E1C7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0" y="3718"/>
                          <a:ext cx="3173" cy="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2749743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3"/>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2" name="矩形 1">
            <a:extLst>
              <a:ext uri="{FF2B5EF4-FFF2-40B4-BE49-F238E27FC236}">
                <a16:creationId xmlns:a16="http://schemas.microsoft.com/office/drawing/2014/main" id="{D8F2D8B5-6DA1-4B5C-AA6D-16C6A8A16CC7}"/>
              </a:ext>
            </a:extLst>
          </p:cNvPr>
          <p:cNvSpPr/>
          <p:nvPr/>
        </p:nvSpPr>
        <p:spPr>
          <a:xfrm>
            <a:off x="685331" y="1127028"/>
            <a:ext cx="4318184" cy="584775"/>
          </a:xfrm>
          <a:prstGeom prst="rect">
            <a:avLst/>
          </a:prstGeom>
        </p:spPr>
        <p:txBody>
          <a:bodyPr wrap="square">
            <a:spAutoFit/>
          </a:bodyPr>
          <a:lstStyle/>
          <a:p>
            <a:r>
              <a:rPr lang="zh-CN" altLang="en-US" sz="3200" b="1" dirty="0">
                <a:solidFill>
                  <a:srgbClr val="0070C0"/>
                </a:solidFill>
                <a:latin typeface="楷体" panose="02010609060101010101" pitchFamily="49" charset="-122"/>
                <a:ea typeface="楷体" panose="02010609060101010101" pitchFamily="49" charset="-122"/>
              </a:rPr>
              <a:t>流水车间调度问题 </a:t>
            </a:r>
            <a:r>
              <a:rPr lang="en-US" altLang="zh-CN" sz="3200" b="1" dirty="0">
                <a:solidFill>
                  <a:srgbClr val="0070C0"/>
                </a:solidFill>
                <a:latin typeface="楷体" panose="02010609060101010101" pitchFamily="49" charset="-122"/>
                <a:ea typeface="楷体" panose="02010609060101010101" pitchFamily="49" charset="-122"/>
              </a:rPr>
              <a:t>FSP</a:t>
            </a:r>
            <a:endParaRPr lang="zh-CN" altLang="en-US" sz="3200" dirty="0">
              <a:solidFill>
                <a:srgbClr val="0070C0"/>
              </a:solidFill>
              <a:latin typeface="楷体" panose="02010609060101010101" pitchFamily="49" charset="-122"/>
              <a:ea typeface="楷体" panose="02010609060101010101" pitchFamily="49" charset="-122"/>
            </a:endParaRPr>
          </a:p>
        </p:txBody>
      </p:sp>
      <p:sp>
        <p:nvSpPr>
          <p:cNvPr id="16" name="Rectangle 3">
            <a:extLst>
              <a:ext uri="{FF2B5EF4-FFF2-40B4-BE49-F238E27FC236}">
                <a16:creationId xmlns:a16="http://schemas.microsoft.com/office/drawing/2014/main" id="{7EA765D9-CDE9-43C2-8150-C682C8A13E09}"/>
              </a:ext>
            </a:extLst>
          </p:cNvPr>
          <p:cNvSpPr>
            <a:spLocks noChangeArrowheads="1"/>
          </p:cNvSpPr>
          <p:nvPr/>
        </p:nvSpPr>
        <p:spPr bwMode="auto">
          <a:xfrm>
            <a:off x="685330" y="2550696"/>
            <a:ext cx="885936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1025525" indent="-457200">
              <a:defRPr>
                <a:solidFill>
                  <a:schemeClr val="tx1"/>
                </a:solidFill>
                <a:latin typeface="Arial" panose="020B0604020202020204" pitchFamily="34" charset="0"/>
                <a:ea typeface="宋体" panose="02010600030101010101" pitchFamily="2" charset="-122"/>
              </a:defRPr>
            </a:lvl2pPr>
            <a:lvl3pPr marL="1673225" indent="-457200">
              <a:defRPr>
                <a:solidFill>
                  <a:schemeClr val="tx1"/>
                </a:solidFill>
                <a:latin typeface="Arial" panose="020B0604020202020204" pitchFamily="34" charset="0"/>
                <a:ea typeface="宋体" panose="02010600030101010101" pitchFamily="2" charset="-122"/>
              </a:defRPr>
            </a:lvl3pPr>
            <a:lvl4pPr marL="2320925" indent="-457200">
              <a:defRPr>
                <a:solidFill>
                  <a:schemeClr val="tx1"/>
                </a:solidFill>
                <a:latin typeface="Arial" panose="020B0604020202020204" pitchFamily="34" charset="0"/>
                <a:ea typeface="宋体" panose="02010600030101010101" pitchFamily="2" charset="-122"/>
              </a:defRPr>
            </a:lvl4pPr>
            <a:lvl5pPr marL="2968625" indent="-457200">
              <a:defRPr>
                <a:solidFill>
                  <a:schemeClr val="tx1"/>
                </a:solidFill>
                <a:latin typeface="Arial" panose="020B0604020202020204" pitchFamily="34" charset="0"/>
                <a:ea typeface="宋体" panose="02010600030101010101" pitchFamily="2" charset="-122"/>
              </a:defRPr>
            </a:lvl5pPr>
            <a:lvl6pPr marL="3425825"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883025"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4340225"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797425"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dirty="0">
                <a:solidFill>
                  <a:srgbClr val="7030A0"/>
                </a:solidFill>
                <a:latin typeface="楷体" panose="02010609060101010101" pitchFamily="49" charset="-122"/>
                <a:ea typeface="楷体" panose="02010609060101010101" pitchFamily="49" charset="-122"/>
              </a:rPr>
              <a:t>（</a:t>
            </a:r>
            <a:r>
              <a:rPr kumimoji="1" lang="en-US" altLang="zh-CN" sz="2800" b="1" dirty="0">
                <a:solidFill>
                  <a:srgbClr val="7030A0"/>
                </a:solidFill>
                <a:latin typeface="楷体" panose="02010609060101010101" pitchFamily="49" charset="-122"/>
                <a:ea typeface="楷体" panose="02010609060101010101" pitchFamily="49" charset="-122"/>
              </a:rPr>
              <a:t>1</a:t>
            </a:r>
            <a:r>
              <a:rPr kumimoji="1" lang="zh-CN" altLang="en-US" sz="2800" b="1" dirty="0">
                <a:solidFill>
                  <a:srgbClr val="7030A0"/>
                </a:solidFill>
                <a:latin typeface="楷体" panose="02010609060101010101" pitchFamily="49" charset="-122"/>
                <a:ea typeface="楷体" panose="02010609060101010101" pitchFamily="49" charset="-122"/>
              </a:rPr>
              <a:t>） </a:t>
            </a:r>
            <a:r>
              <a:rPr kumimoji="1" lang="en-US" altLang="zh-CN" sz="2800" b="1" dirty="0">
                <a:solidFill>
                  <a:srgbClr val="7030A0"/>
                </a:solidFill>
                <a:latin typeface="楷体" panose="02010609060101010101" pitchFamily="49" charset="-122"/>
                <a:ea typeface="楷体" panose="02010609060101010101" pitchFamily="49" charset="-122"/>
              </a:rPr>
              <a:t>FSP</a:t>
            </a:r>
            <a:r>
              <a:rPr kumimoji="1" lang="zh-CN" altLang="en-US" sz="2800" b="1" dirty="0">
                <a:solidFill>
                  <a:srgbClr val="7030A0"/>
                </a:solidFill>
                <a:latin typeface="楷体" panose="02010609060101010101" pitchFamily="49" charset="-122"/>
                <a:ea typeface="楷体" panose="02010609060101010101" pitchFamily="49" charset="-122"/>
              </a:rPr>
              <a:t>的编码方法</a:t>
            </a:r>
          </a:p>
          <a:p>
            <a:pPr algn="just">
              <a:spcBef>
                <a:spcPct val="50000"/>
              </a:spcBef>
              <a:buFontTx/>
              <a:buBlip>
                <a:blip r:embed="rId4"/>
              </a:buBlip>
            </a:pPr>
            <a:r>
              <a:rPr kumimoji="1" lang="zh-CN" altLang="en-US" sz="2800" dirty="0">
                <a:latin typeface="楷体" panose="02010609060101010101" pitchFamily="49" charset="-122"/>
                <a:ea typeface="楷体" panose="02010609060101010101" pitchFamily="49" charset="-122"/>
              </a:rPr>
              <a:t> </a:t>
            </a:r>
            <a:r>
              <a:rPr kumimoji="1" lang="zh-CN" altLang="en-US" sz="2600" dirty="0">
                <a:latin typeface="楷体" panose="02010609060101010101" pitchFamily="49" charset="-122"/>
                <a:ea typeface="楷体" panose="02010609060101010101" pitchFamily="49" charset="-122"/>
              </a:rPr>
              <a:t>对于</a:t>
            </a:r>
            <a:r>
              <a:rPr kumimoji="1" lang="en-US" altLang="zh-CN" sz="2600" dirty="0">
                <a:latin typeface="楷体" panose="02010609060101010101" pitchFamily="49" charset="-122"/>
                <a:ea typeface="楷体" panose="02010609060101010101" pitchFamily="49" charset="-122"/>
              </a:rPr>
              <a:t>FSP</a:t>
            </a:r>
            <a:r>
              <a:rPr kumimoji="1" lang="zh-CN" altLang="en-US" sz="2600" dirty="0">
                <a:latin typeface="楷体" panose="02010609060101010101" pitchFamily="49" charset="-122"/>
                <a:ea typeface="楷体" panose="02010609060101010101" pitchFamily="49" charset="-122"/>
              </a:rPr>
              <a:t>，最自然的编码方式是用染色体表示工件的顺序。</a:t>
            </a:r>
          </a:p>
        </p:txBody>
      </p:sp>
      <p:grpSp>
        <p:nvGrpSpPr>
          <p:cNvPr id="17" name="Group 7">
            <a:extLst>
              <a:ext uri="{FF2B5EF4-FFF2-40B4-BE49-F238E27FC236}">
                <a16:creationId xmlns:a16="http://schemas.microsoft.com/office/drawing/2014/main" id="{076D5D19-A5E3-46BF-AC42-07F72C678898}"/>
              </a:ext>
            </a:extLst>
          </p:cNvPr>
          <p:cNvGrpSpPr>
            <a:grpSpLocks/>
          </p:cNvGrpSpPr>
          <p:nvPr/>
        </p:nvGrpSpPr>
        <p:grpSpPr bwMode="auto">
          <a:xfrm>
            <a:off x="961556" y="3965521"/>
            <a:ext cx="8859361" cy="1060450"/>
            <a:chOff x="366" y="2059"/>
            <a:chExt cx="5232" cy="668"/>
          </a:xfrm>
        </p:grpSpPr>
        <p:sp>
          <p:nvSpPr>
            <p:cNvPr id="18" name="Rectangle 8">
              <a:extLst>
                <a:ext uri="{FF2B5EF4-FFF2-40B4-BE49-F238E27FC236}">
                  <a16:creationId xmlns:a16="http://schemas.microsoft.com/office/drawing/2014/main" id="{EF52E9B7-CC9B-47BA-ACB9-D9F855D8F2A5}"/>
                </a:ext>
              </a:extLst>
            </p:cNvPr>
            <p:cNvSpPr>
              <a:spLocks noChangeArrowheads="1"/>
            </p:cNvSpPr>
            <p:nvPr/>
          </p:nvSpPr>
          <p:spPr bwMode="auto">
            <a:xfrm>
              <a:off x="366" y="2059"/>
              <a:ext cx="5232" cy="661"/>
            </a:xfrm>
            <a:prstGeom prst="rect">
              <a:avLst/>
            </a:prstGeom>
            <a:solidFill>
              <a:srgbClr val="FFFFFF"/>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kumimoji="1" lang="zh-CN" altLang="en-US" sz="2400" dirty="0">
                  <a:latin typeface="楷体" panose="02010609060101010101" pitchFamily="49" charset="-122"/>
                  <a:ea typeface="楷体" panose="02010609060101010101" pitchFamily="49" charset="-122"/>
                </a:rPr>
                <a:t>对于有四个工件的</a:t>
              </a:r>
              <a:r>
                <a:rPr kumimoji="1" lang="en-US" altLang="zh-CN" sz="2400" dirty="0">
                  <a:latin typeface="楷体" panose="02010609060101010101" pitchFamily="49" charset="-122"/>
                  <a:ea typeface="楷体" panose="02010609060101010101" pitchFamily="49" charset="-122"/>
                  <a:cs typeface="Times New Roman" panose="02020603050405020304" pitchFamily="18" charset="0"/>
                </a:rPr>
                <a:t>FSP</a:t>
              </a:r>
              <a:r>
                <a:rPr kumimoji="1" lang="zh-CN" altLang="en-US" sz="2400" dirty="0">
                  <a:latin typeface="楷体" panose="02010609060101010101" pitchFamily="49" charset="-122"/>
                  <a:ea typeface="楷体" panose="02010609060101010101" pitchFamily="49" charset="-122"/>
                </a:rPr>
                <a:t>，第  个染色体           ，表示工件的加工顺序为：            。</a:t>
              </a:r>
              <a:r>
                <a:rPr kumimoji="1" lang="zh-CN" altLang="en-US" sz="1100" dirty="0">
                  <a:latin typeface="楷体" panose="02010609060101010101" pitchFamily="49" charset="-122"/>
                  <a:ea typeface="楷体" panose="02010609060101010101" pitchFamily="49" charset="-122"/>
                </a:rPr>
                <a:t> </a:t>
              </a:r>
              <a:endParaRPr kumimoji="1" lang="zh-CN" altLang="en-US" sz="2400" dirty="0">
                <a:latin typeface="楷体" panose="02010609060101010101" pitchFamily="49" charset="-122"/>
                <a:ea typeface="楷体" panose="02010609060101010101" pitchFamily="49" charset="-122"/>
              </a:endParaRPr>
            </a:p>
          </p:txBody>
        </p:sp>
        <p:graphicFrame>
          <p:nvGraphicFramePr>
            <p:cNvPr id="19" name="Object 9">
              <a:extLst>
                <a:ext uri="{FF2B5EF4-FFF2-40B4-BE49-F238E27FC236}">
                  <a16:creationId xmlns:a16="http://schemas.microsoft.com/office/drawing/2014/main" id="{9F411616-7D3F-42A7-A819-9D8C8EB6A814}"/>
                </a:ext>
              </a:extLst>
            </p:cNvPr>
            <p:cNvGraphicFramePr>
              <a:graphicFrameLocks noChangeAspect="1"/>
            </p:cNvGraphicFramePr>
            <p:nvPr>
              <p:extLst>
                <p:ext uri="{D42A27DB-BD31-4B8C-83A1-F6EECF244321}">
                  <p14:modId xmlns:p14="http://schemas.microsoft.com/office/powerpoint/2010/main" val="3072904141"/>
                </p:ext>
              </p:extLst>
            </p:nvPr>
          </p:nvGraphicFramePr>
          <p:xfrm>
            <a:off x="2498" y="2154"/>
            <a:ext cx="164" cy="240"/>
          </p:xfrm>
          <a:graphic>
            <a:graphicData uri="http://schemas.openxmlformats.org/presentationml/2006/ole">
              <mc:AlternateContent xmlns:mc="http://schemas.openxmlformats.org/markup-compatibility/2006">
                <mc:Choice xmlns:v="urn:schemas-microsoft-com:vml" Requires="v">
                  <p:oleObj spid="_x0000_s15461" r:id="rId5" imgW="126725" imgH="177415" progId="Equation.3">
                    <p:embed/>
                  </p:oleObj>
                </mc:Choice>
                <mc:Fallback>
                  <p:oleObj r:id="rId5" imgW="126725" imgH="177415" progId="Equation.3">
                    <p:embed/>
                    <p:pic>
                      <p:nvPicPr>
                        <p:cNvPr id="6" name="Object 9">
                          <a:extLst>
                            <a:ext uri="{FF2B5EF4-FFF2-40B4-BE49-F238E27FC236}">
                              <a16:creationId xmlns:a16="http://schemas.microsoft.com/office/drawing/2014/main" id="{9151C231-9046-43C2-B48F-12A4D751BC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8" y="2154"/>
                          <a:ext cx="164"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0">
              <a:extLst>
                <a:ext uri="{FF2B5EF4-FFF2-40B4-BE49-F238E27FC236}">
                  <a16:creationId xmlns:a16="http://schemas.microsoft.com/office/drawing/2014/main" id="{056D5A35-03BF-4B9E-A1F8-8E1624DE6442}"/>
                </a:ext>
              </a:extLst>
            </p:cNvPr>
            <p:cNvGraphicFramePr>
              <a:graphicFrameLocks noChangeAspect="1"/>
            </p:cNvGraphicFramePr>
            <p:nvPr>
              <p:extLst>
                <p:ext uri="{D42A27DB-BD31-4B8C-83A1-F6EECF244321}">
                  <p14:modId xmlns:p14="http://schemas.microsoft.com/office/powerpoint/2010/main" val="3302098384"/>
                </p:ext>
              </p:extLst>
            </p:nvPr>
          </p:nvGraphicFramePr>
          <p:xfrm>
            <a:off x="3398" y="2116"/>
            <a:ext cx="1008" cy="285"/>
          </p:xfrm>
          <a:graphic>
            <a:graphicData uri="http://schemas.openxmlformats.org/presentationml/2006/ole">
              <mc:AlternateContent xmlns:mc="http://schemas.openxmlformats.org/markup-compatibility/2006">
                <mc:Choice xmlns:v="urn:schemas-microsoft-com:vml" Requires="v">
                  <p:oleObj spid="_x0000_s15462" r:id="rId7" imgW="812447" imgH="228501" progId="Equation.3">
                    <p:embed/>
                  </p:oleObj>
                </mc:Choice>
                <mc:Fallback>
                  <p:oleObj r:id="rId7" imgW="812447" imgH="228501" progId="Equation.3">
                    <p:embed/>
                    <p:pic>
                      <p:nvPicPr>
                        <p:cNvPr id="7" name="Object 10">
                          <a:extLst>
                            <a:ext uri="{FF2B5EF4-FFF2-40B4-BE49-F238E27FC236}">
                              <a16:creationId xmlns:a16="http://schemas.microsoft.com/office/drawing/2014/main" id="{43BB26A0-251E-48A8-8661-967BFB5127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8" y="2116"/>
                          <a:ext cx="1008"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1">
              <a:extLst>
                <a:ext uri="{FF2B5EF4-FFF2-40B4-BE49-F238E27FC236}">
                  <a16:creationId xmlns:a16="http://schemas.microsoft.com/office/drawing/2014/main" id="{51F94129-4135-4D39-A584-D22D4B50BA8F}"/>
                </a:ext>
              </a:extLst>
            </p:cNvPr>
            <p:cNvGraphicFramePr>
              <a:graphicFrameLocks noChangeAspect="1"/>
            </p:cNvGraphicFramePr>
            <p:nvPr>
              <p:extLst>
                <p:ext uri="{D42A27DB-BD31-4B8C-83A1-F6EECF244321}">
                  <p14:modId xmlns:p14="http://schemas.microsoft.com/office/powerpoint/2010/main" val="714835778"/>
                </p:ext>
              </p:extLst>
            </p:nvPr>
          </p:nvGraphicFramePr>
          <p:xfrm>
            <a:off x="1490" y="2401"/>
            <a:ext cx="1008" cy="326"/>
          </p:xfrm>
          <a:graphic>
            <a:graphicData uri="http://schemas.openxmlformats.org/presentationml/2006/ole">
              <mc:AlternateContent xmlns:mc="http://schemas.openxmlformats.org/markup-compatibility/2006">
                <mc:Choice xmlns:v="urn:schemas-microsoft-com:vml" Requires="v">
                  <p:oleObj spid="_x0000_s15463" r:id="rId9" imgW="736600" imgH="241300" progId="Equation.3">
                    <p:embed/>
                  </p:oleObj>
                </mc:Choice>
                <mc:Fallback>
                  <p:oleObj r:id="rId9" imgW="736600" imgH="241300" progId="Equation.3">
                    <p:embed/>
                    <p:pic>
                      <p:nvPicPr>
                        <p:cNvPr id="8" name="Object 11">
                          <a:extLst>
                            <a:ext uri="{FF2B5EF4-FFF2-40B4-BE49-F238E27FC236}">
                              <a16:creationId xmlns:a16="http://schemas.microsoft.com/office/drawing/2014/main" id="{A851B292-B290-4A23-BD85-D744008ACF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0" y="2401"/>
                          <a:ext cx="1008" cy="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 name="Rectangle 5">
            <a:extLst>
              <a:ext uri="{FF2B5EF4-FFF2-40B4-BE49-F238E27FC236}">
                <a16:creationId xmlns:a16="http://schemas.microsoft.com/office/drawing/2014/main" id="{72716D08-ADFB-4A4C-BF52-10E985AB0DA2}"/>
              </a:ext>
            </a:extLst>
          </p:cNvPr>
          <p:cNvSpPr>
            <a:spLocks noChangeArrowheads="1"/>
          </p:cNvSpPr>
          <p:nvPr/>
        </p:nvSpPr>
        <p:spPr bwMode="auto">
          <a:xfrm>
            <a:off x="685331" y="1845276"/>
            <a:ext cx="838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Blip>
                <a:blip r:embed="rId4"/>
              </a:buBlip>
            </a:pPr>
            <a:r>
              <a:rPr kumimoji="1" lang="zh-CN" altLang="en-US" sz="2800" b="1" dirty="0">
                <a:latin typeface="楷体" panose="02010609060101010101" pitchFamily="49" charset="-122"/>
                <a:ea typeface="楷体" panose="02010609060101010101" pitchFamily="49" charset="-122"/>
              </a:rPr>
              <a:t> 求解流水车间调度问题遗传算法设计</a:t>
            </a:r>
          </a:p>
        </p:txBody>
      </p:sp>
    </p:spTree>
    <p:extLst>
      <p:ext uri="{BB962C8B-B14F-4D97-AF65-F5344CB8AC3E}">
        <p14:creationId xmlns:p14="http://schemas.microsoft.com/office/powerpoint/2010/main" val="361197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2"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3"/>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2" name="矩形 1">
            <a:extLst>
              <a:ext uri="{FF2B5EF4-FFF2-40B4-BE49-F238E27FC236}">
                <a16:creationId xmlns:a16="http://schemas.microsoft.com/office/drawing/2014/main" id="{D8F2D8B5-6DA1-4B5C-AA6D-16C6A8A16CC7}"/>
              </a:ext>
            </a:extLst>
          </p:cNvPr>
          <p:cNvSpPr/>
          <p:nvPr/>
        </p:nvSpPr>
        <p:spPr>
          <a:xfrm>
            <a:off x="685331" y="1127028"/>
            <a:ext cx="4318184" cy="584775"/>
          </a:xfrm>
          <a:prstGeom prst="rect">
            <a:avLst/>
          </a:prstGeom>
        </p:spPr>
        <p:txBody>
          <a:bodyPr wrap="square">
            <a:spAutoFit/>
          </a:bodyPr>
          <a:lstStyle/>
          <a:p>
            <a:r>
              <a:rPr lang="zh-CN" altLang="en-US" sz="3200" b="1" dirty="0">
                <a:solidFill>
                  <a:srgbClr val="0070C0"/>
                </a:solidFill>
                <a:latin typeface="楷体" panose="02010609060101010101" pitchFamily="49" charset="-122"/>
                <a:ea typeface="楷体" panose="02010609060101010101" pitchFamily="49" charset="-122"/>
              </a:rPr>
              <a:t>流水车间调度问题 </a:t>
            </a:r>
            <a:r>
              <a:rPr lang="en-US" altLang="zh-CN" sz="3200" b="1" dirty="0">
                <a:solidFill>
                  <a:srgbClr val="0070C0"/>
                </a:solidFill>
                <a:latin typeface="楷体" panose="02010609060101010101" pitchFamily="49" charset="-122"/>
                <a:ea typeface="楷体" panose="02010609060101010101" pitchFamily="49" charset="-122"/>
              </a:rPr>
              <a:t>FSP</a:t>
            </a:r>
            <a:endParaRPr lang="zh-CN" altLang="en-US" sz="3200" dirty="0">
              <a:solidFill>
                <a:srgbClr val="0070C0"/>
              </a:solidFill>
              <a:latin typeface="楷体" panose="02010609060101010101" pitchFamily="49" charset="-122"/>
              <a:ea typeface="楷体" panose="02010609060101010101" pitchFamily="49" charset="-122"/>
            </a:endParaRPr>
          </a:p>
        </p:txBody>
      </p:sp>
      <p:sp>
        <p:nvSpPr>
          <p:cNvPr id="6" name="Rectangle 5">
            <a:extLst>
              <a:ext uri="{FF2B5EF4-FFF2-40B4-BE49-F238E27FC236}">
                <a16:creationId xmlns:a16="http://schemas.microsoft.com/office/drawing/2014/main" id="{D065B37A-8E5B-45EA-8183-5876BC14A468}"/>
              </a:ext>
            </a:extLst>
          </p:cNvPr>
          <p:cNvSpPr>
            <a:spLocks noChangeArrowheads="1"/>
          </p:cNvSpPr>
          <p:nvPr/>
        </p:nvSpPr>
        <p:spPr bwMode="auto">
          <a:xfrm>
            <a:off x="685332" y="1792607"/>
            <a:ext cx="838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Tx/>
              <a:buBlip>
                <a:blip r:embed="rId4"/>
              </a:buBlip>
            </a:pPr>
            <a:r>
              <a:rPr kumimoji="1" lang="zh-CN" altLang="en-US" sz="2800" b="1" dirty="0">
                <a:latin typeface="楷体" panose="02010609060101010101" pitchFamily="49" charset="-122"/>
                <a:ea typeface="楷体" panose="02010609060101010101" pitchFamily="49" charset="-122"/>
              </a:rPr>
              <a:t> 求解流水车间调度问题遗传算法设计</a:t>
            </a:r>
          </a:p>
        </p:txBody>
      </p:sp>
      <p:sp>
        <p:nvSpPr>
          <p:cNvPr id="7" name="Rectangle 3">
            <a:extLst>
              <a:ext uri="{FF2B5EF4-FFF2-40B4-BE49-F238E27FC236}">
                <a16:creationId xmlns:a16="http://schemas.microsoft.com/office/drawing/2014/main" id="{34A2050D-B502-4CF3-A81E-E5E65E728AA9}"/>
              </a:ext>
            </a:extLst>
          </p:cNvPr>
          <p:cNvSpPr>
            <a:spLocks noChangeArrowheads="1"/>
          </p:cNvSpPr>
          <p:nvPr/>
        </p:nvSpPr>
        <p:spPr bwMode="auto">
          <a:xfrm>
            <a:off x="837732" y="2396789"/>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dirty="0">
                <a:solidFill>
                  <a:srgbClr val="7030A0"/>
                </a:solidFill>
                <a:latin typeface="楷体" panose="02010609060101010101" pitchFamily="49" charset="-122"/>
                <a:ea typeface="楷体" panose="02010609060101010101" pitchFamily="49" charset="-122"/>
              </a:rPr>
              <a:t>（</a:t>
            </a:r>
            <a:r>
              <a:rPr kumimoji="1" lang="en-US" altLang="zh-CN" sz="2800" b="1" dirty="0">
                <a:solidFill>
                  <a:srgbClr val="7030A0"/>
                </a:solidFill>
                <a:latin typeface="楷体" panose="02010609060101010101" pitchFamily="49" charset="-122"/>
                <a:ea typeface="楷体" panose="02010609060101010101" pitchFamily="49" charset="-122"/>
              </a:rPr>
              <a:t>2</a:t>
            </a:r>
            <a:r>
              <a:rPr kumimoji="1" lang="zh-CN" altLang="en-US" sz="2800" b="1" dirty="0">
                <a:solidFill>
                  <a:srgbClr val="7030A0"/>
                </a:solidFill>
                <a:latin typeface="楷体" panose="02010609060101010101" pitchFamily="49" charset="-122"/>
                <a:ea typeface="楷体" panose="02010609060101010101" pitchFamily="49" charset="-122"/>
              </a:rPr>
              <a:t>）</a:t>
            </a:r>
            <a:r>
              <a:rPr kumimoji="1" lang="en-US" altLang="zh-CN" sz="2800" b="1" dirty="0">
                <a:solidFill>
                  <a:srgbClr val="7030A0"/>
                </a:solidFill>
                <a:latin typeface="楷体" panose="02010609060101010101" pitchFamily="49" charset="-122"/>
                <a:ea typeface="楷体" panose="02010609060101010101" pitchFamily="49" charset="-122"/>
              </a:rPr>
              <a:t>FSP</a:t>
            </a:r>
            <a:r>
              <a:rPr kumimoji="1" lang="zh-CN" altLang="en-US" sz="2800" b="1" dirty="0">
                <a:solidFill>
                  <a:srgbClr val="7030A0"/>
                </a:solidFill>
                <a:latin typeface="楷体" panose="02010609060101010101" pitchFamily="49" charset="-122"/>
                <a:ea typeface="楷体" panose="02010609060101010101" pitchFamily="49" charset="-122"/>
              </a:rPr>
              <a:t>的适应度函数</a:t>
            </a:r>
            <a:r>
              <a:rPr kumimoji="1" lang="zh-CN" altLang="en-US" sz="2800" dirty="0">
                <a:solidFill>
                  <a:srgbClr val="7030A0"/>
                </a:solidFill>
                <a:latin typeface="楷体" panose="02010609060101010101" pitchFamily="49" charset="-122"/>
                <a:ea typeface="楷体" panose="02010609060101010101" pitchFamily="49" charset="-122"/>
              </a:rPr>
              <a:t> </a:t>
            </a:r>
          </a:p>
        </p:txBody>
      </p:sp>
      <p:grpSp>
        <p:nvGrpSpPr>
          <p:cNvPr id="9" name="Group 5">
            <a:extLst>
              <a:ext uri="{FF2B5EF4-FFF2-40B4-BE49-F238E27FC236}">
                <a16:creationId xmlns:a16="http://schemas.microsoft.com/office/drawing/2014/main" id="{993278C1-C3EF-4CDA-916D-E4DF3CA31393}"/>
              </a:ext>
            </a:extLst>
          </p:cNvPr>
          <p:cNvGrpSpPr>
            <a:grpSpLocks/>
          </p:cNvGrpSpPr>
          <p:nvPr/>
        </p:nvGrpSpPr>
        <p:grpSpPr bwMode="auto">
          <a:xfrm>
            <a:off x="1218732" y="3158789"/>
            <a:ext cx="8099929" cy="2495550"/>
            <a:chOff x="336" y="1536"/>
            <a:chExt cx="4176" cy="1572"/>
          </a:xfrm>
        </p:grpSpPr>
        <p:sp>
          <p:nvSpPr>
            <p:cNvPr id="12" name="Rectangle 6">
              <a:extLst>
                <a:ext uri="{FF2B5EF4-FFF2-40B4-BE49-F238E27FC236}">
                  <a16:creationId xmlns:a16="http://schemas.microsoft.com/office/drawing/2014/main" id="{F10AA5E4-BB84-4E0A-9B0E-E32F22CFAF0C}"/>
                </a:ext>
              </a:extLst>
            </p:cNvPr>
            <p:cNvSpPr>
              <a:spLocks noChangeArrowheads="1"/>
            </p:cNvSpPr>
            <p:nvPr/>
          </p:nvSpPr>
          <p:spPr bwMode="auto">
            <a:xfrm>
              <a:off x="336" y="1536"/>
              <a:ext cx="4176" cy="1572"/>
            </a:xfrm>
            <a:prstGeom prst="rect">
              <a:avLst/>
            </a:prstGeom>
            <a:gradFill rotWithShape="0">
              <a:gsLst>
                <a:gs pos="0">
                  <a:srgbClr val="CCFFCC"/>
                </a:gs>
                <a:gs pos="100000">
                  <a:schemeClr val="bg1"/>
                </a:gs>
              </a:gsLst>
              <a:path path="shape">
                <a:fillToRect l="50000" t="50000" r="50000" b="50000"/>
              </a:path>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kumimoji="1" lang="en-US" altLang="zh-CN" sz="2800" dirty="0">
                  <a:latin typeface="楷体" panose="02010609060101010101" pitchFamily="49" charset="-122"/>
                  <a:ea typeface="楷体" panose="02010609060101010101" pitchFamily="49" charset="-122"/>
                </a:rPr>
                <a:t>    :  </a:t>
              </a:r>
              <a:r>
                <a:rPr kumimoji="1" lang="zh-CN" altLang="en-US" sz="2800" dirty="0">
                  <a:latin typeface="楷体" panose="02010609060101010101" pitchFamily="49" charset="-122"/>
                  <a:ea typeface="楷体" panose="02010609060101010101" pitchFamily="49" charset="-122"/>
                </a:rPr>
                <a:t>个染色体    的最大流程时间，</a:t>
              </a:r>
            </a:p>
            <a:p>
              <a:pPr>
                <a:lnSpc>
                  <a:spcPct val="140000"/>
                </a:lnSpc>
              </a:pPr>
              <a:r>
                <a:rPr kumimoji="1" lang="en-US" altLang="zh-CN" sz="2800" dirty="0">
                  <a:latin typeface="楷体" panose="02010609060101010101" pitchFamily="49" charset="-122"/>
                  <a:ea typeface="楷体" panose="02010609060101010101" pitchFamily="49" charset="-122"/>
                </a:rPr>
                <a:t>FSP</a:t>
              </a:r>
              <a:r>
                <a:rPr kumimoji="1" lang="zh-CN" altLang="en-US" sz="2800" dirty="0">
                  <a:latin typeface="楷体" panose="02010609060101010101" pitchFamily="49" charset="-122"/>
                  <a:ea typeface="楷体" panose="02010609060101010101" pitchFamily="49" charset="-122"/>
                </a:rPr>
                <a:t>的适应度函数：</a:t>
              </a:r>
            </a:p>
            <a:p>
              <a:pPr>
                <a:lnSpc>
                  <a:spcPct val="140000"/>
                </a:lnSpc>
              </a:pPr>
              <a:endParaRPr kumimoji="1" lang="zh-CN" altLang="en-US" sz="2800" dirty="0">
                <a:latin typeface="楷体" panose="02010609060101010101" pitchFamily="49" charset="-122"/>
                <a:ea typeface="楷体" panose="02010609060101010101" pitchFamily="49" charset="-122"/>
              </a:endParaRPr>
            </a:p>
            <a:p>
              <a:pPr>
                <a:lnSpc>
                  <a:spcPct val="140000"/>
                </a:lnSpc>
              </a:pPr>
              <a:r>
                <a:rPr kumimoji="1" lang="zh-CN" altLang="en-US" sz="2800" dirty="0">
                  <a:latin typeface="楷体" panose="02010609060101010101" pitchFamily="49" charset="-122"/>
                  <a:ea typeface="楷体" panose="02010609060101010101" pitchFamily="49" charset="-122"/>
                </a:rPr>
                <a:t> </a:t>
              </a:r>
            </a:p>
          </p:txBody>
        </p:sp>
        <p:graphicFrame>
          <p:nvGraphicFramePr>
            <p:cNvPr id="13" name="Object 7">
              <a:extLst>
                <a:ext uri="{FF2B5EF4-FFF2-40B4-BE49-F238E27FC236}">
                  <a16:creationId xmlns:a16="http://schemas.microsoft.com/office/drawing/2014/main" id="{8C9C471A-CAE0-4C6B-80E1-B8B0B7A15CA6}"/>
                </a:ext>
              </a:extLst>
            </p:cNvPr>
            <p:cNvGraphicFramePr>
              <a:graphicFrameLocks noChangeAspect="1"/>
            </p:cNvGraphicFramePr>
            <p:nvPr/>
          </p:nvGraphicFramePr>
          <p:xfrm>
            <a:off x="384" y="1632"/>
            <a:ext cx="336" cy="290"/>
          </p:xfrm>
          <a:graphic>
            <a:graphicData uri="http://schemas.openxmlformats.org/presentationml/2006/ole">
              <mc:AlternateContent xmlns:mc="http://schemas.openxmlformats.org/markup-compatibility/2006">
                <mc:Choice xmlns:v="urn:schemas-microsoft-com:vml" Requires="v">
                  <p:oleObj spid="_x0000_s16518" r:id="rId5" imgW="279279" imgH="241195" progId="Equation.3">
                    <p:embed/>
                  </p:oleObj>
                </mc:Choice>
                <mc:Fallback>
                  <p:oleObj r:id="rId5" imgW="279279" imgH="241195" progId="Equation.3">
                    <p:embed/>
                    <p:pic>
                      <p:nvPicPr>
                        <p:cNvPr id="14" name="Object 7">
                          <a:extLst>
                            <a:ext uri="{FF2B5EF4-FFF2-40B4-BE49-F238E27FC236}">
                              <a16:creationId xmlns:a16="http://schemas.microsoft.com/office/drawing/2014/main" id="{B31BA69C-CCAB-46D7-A1E5-403A7211BC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 y="1632"/>
                          <a:ext cx="336"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8">
              <a:extLst>
                <a:ext uri="{FF2B5EF4-FFF2-40B4-BE49-F238E27FC236}">
                  <a16:creationId xmlns:a16="http://schemas.microsoft.com/office/drawing/2014/main" id="{0130A561-8CCE-40DE-9E44-DDBFC1B96B0C}"/>
                </a:ext>
              </a:extLst>
            </p:cNvPr>
            <p:cNvGraphicFramePr>
              <a:graphicFrameLocks noChangeAspect="1"/>
            </p:cNvGraphicFramePr>
            <p:nvPr>
              <p:extLst>
                <p:ext uri="{D42A27DB-BD31-4B8C-83A1-F6EECF244321}">
                  <p14:modId xmlns:p14="http://schemas.microsoft.com/office/powerpoint/2010/main" val="1373127453"/>
                </p:ext>
              </p:extLst>
            </p:nvPr>
          </p:nvGraphicFramePr>
          <p:xfrm>
            <a:off x="909" y="1618"/>
            <a:ext cx="197" cy="288"/>
          </p:xfrm>
          <a:graphic>
            <a:graphicData uri="http://schemas.openxmlformats.org/presentationml/2006/ole">
              <mc:AlternateContent xmlns:mc="http://schemas.openxmlformats.org/markup-compatibility/2006">
                <mc:Choice xmlns:v="urn:schemas-microsoft-com:vml" Requires="v">
                  <p:oleObj spid="_x0000_s16519" r:id="rId7" imgW="126725" imgH="177415" progId="Equation.3">
                    <p:embed/>
                  </p:oleObj>
                </mc:Choice>
                <mc:Fallback>
                  <p:oleObj r:id="rId7" imgW="126725" imgH="177415" progId="Equation.3">
                    <p:embed/>
                    <p:pic>
                      <p:nvPicPr>
                        <p:cNvPr id="15" name="Object 8">
                          <a:extLst>
                            <a:ext uri="{FF2B5EF4-FFF2-40B4-BE49-F238E27FC236}">
                              <a16:creationId xmlns:a16="http://schemas.microsoft.com/office/drawing/2014/main" id="{9EC538DC-1EB2-4B45-957C-09D9B64BD5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 y="1618"/>
                          <a:ext cx="197"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9">
              <a:extLst>
                <a:ext uri="{FF2B5EF4-FFF2-40B4-BE49-F238E27FC236}">
                  <a16:creationId xmlns:a16="http://schemas.microsoft.com/office/drawing/2014/main" id="{3BC29D5E-A973-42E8-A997-C5687C51D8F3}"/>
                </a:ext>
              </a:extLst>
            </p:cNvPr>
            <p:cNvGraphicFramePr>
              <a:graphicFrameLocks noChangeAspect="1"/>
            </p:cNvGraphicFramePr>
            <p:nvPr>
              <p:extLst>
                <p:ext uri="{D42A27DB-BD31-4B8C-83A1-F6EECF244321}">
                  <p14:modId xmlns:p14="http://schemas.microsoft.com/office/powerpoint/2010/main" val="1646706698"/>
                </p:ext>
              </p:extLst>
            </p:nvPr>
          </p:nvGraphicFramePr>
          <p:xfrm>
            <a:off x="1852" y="1570"/>
            <a:ext cx="272" cy="384"/>
          </p:xfrm>
          <a:graphic>
            <a:graphicData uri="http://schemas.openxmlformats.org/presentationml/2006/ole">
              <mc:AlternateContent xmlns:mc="http://schemas.openxmlformats.org/markup-compatibility/2006">
                <mc:Choice xmlns:v="urn:schemas-microsoft-com:vml" Requires="v">
                  <p:oleObj spid="_x0000_s16520" r:id="rId9" imgW="165028" imgH="228501" progId="Equation.3">
                    <p:embed/>
                  </p:oleObj>
                </mc:Choice>
                <mc:Fallback>
                  <p:oleObj r:id="rId9" imgW="165028" imgH="228501" progId="Equation.3">
                    <p:embed/>
                    <p:pic>
                      <p:nvPicPr>
                        <p:cNvPr id="16" name="Object 9">
                          <a:extLst>
                            <a:ext uri="{FF2B5EF4-FFF2-40B4-BE49-F238E27FC236}">
                              <a16:creationId xmlns:a16="http://schemas.microsoft.com/office/drawing/2014/main" id="{F946EE73-94E7-495A-945C-08D451AE60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2" y="1570"/>
                          <a:ext cx="272"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0">
              <a:extLst>
                <a:ext uri="{FF2B5EF4-FFF2-40B4-BE49-F238E27FC236}">
                  <a16:creationId xmlns:a16="http://schemas.microsoft.com/office/drawing/2014/main" id="{46D732AE-6CF9-4B46-8E94-802B170773CF}"/>
                </a:ext>
              </a:extLst>
            </p:cNvPr>
            <p:cNvGraphicFramePr>
              <a:graphicFrameLocks noChangeAspect="1"/>
            </p:cNvGraphicFramePr>
            <p:nvPr/>
          </p:nvGraphicFramePr>
          <p:xfrm>
            <a:off x="1632" y="2304"/>
            <a:ext cx="1584" cy="685"/>
          </p:xfrm>
          <a:graphic>
            <a:graphicData uri="http://schemas.openxmlformats.org/presentationml/2006/ole">
              <mc:AlternateContent xmlns:mc="http://schemas.openxmlformats.org/markup-compatibility/2006">
                <mc:Choice xmlns:v="urn:schemas-microsoft-com:vml" Requires="v">
                  <p:oleObj spid="_x0000_s16521" r:id="rId11" imgW="990170" imgH="431613" progId="Equation.3">
                    <p:embed/>
                  </p:oleObj>
                </mc:Choice>
                <mc:Fallback>
                  <p:oleObj r:id="rId11" imgW="990170" imgH="431613" progId="Equation.3">
                    <p:embed/>
                    <p:pic>
                      <p:nvPicPr>
                        <p:cNvPr id="17" name="Object 10">
                          <a:extLst>
                            <a:ext uri="{FF2B5EF4-FFF2-40B4-BE49-F238E27FC236}">
                              <a16:creationId xmlns:a16="http://schemas.microsoft.com/office/drawing/2014/main" id="{D2271062-8991-48FF-AD5F-BE8C98DCF6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2" y="2304"/>
                          <a:ext cx="1584" cy="6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72620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6" presetClass="entr" presetSubtype="26"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3"/>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5" name="Rectangle 3">
            <a:extLst>
              <a:ext uri="{FF2B5EF4-FFF2-40B4-BE49-F238E27FC236}">
                <a16:creationId xmlns:a16="http://schemas.microsoft.com/office/drawing/2014/main" id="{18C92500-D049-4B4F-A5AD-0E194D998520}"/>
              </a:ext>
            </a:extLst>
          </p:cNvPr>
          <p:cNvSpPr>
            <a:spLocks noChangeArrowheads="1"/>
          </p:cNvSpPr>
          <p:nvPr/>
        </p:nvSpPr>
        <p:spPr bwMode="auto">
          <a:xfrm>
            <a:off x="622695" y="1832415"/>
            <a:ext cx="85883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dirty="0">
                <a:solidFill>
                  <a:srgbClr val="0070C0"/>
                </a:solidFill>
                <a:latin typeface="宋体" panose="02010600030101010101" pitchFamily="2" charset="-122"/>
              </a:rPr>
              <a:t>例</a:t>
            </a:r>
            <a:r>
              <a:rPr kumimoji="1" lang="zh-CN" altLang="en-US" sz="2800" b="1" dirty="0">
                <a:latin typeface="宋体" panose="02010600030101010101" pitchFamily="2" charset="-122"/>
              </a:rPr>
              <a:t> </a:t>
            </a:r>
            <a:r>
              <a:rPr kumimoji="1" lang="en-US" altLang="zh-CN" sz="2800" b="1" dirty="0">
                <a:solidFill>
                  <a:srgbClr val="0070C0"/>
                </a:solidFill>
                <a:latin typeface="Times New Roman" panose="02020603050405020304" pitchFamily="18" charset="0"/>
              </a:rPr>
              <a:t>Ho </a:t>
            </a:r>
            <a:r>
              <a:rPr kumimoji="1" lang="zh-CN" altLang="en-US" sz="2800" b="1" dirty="0">
                <a:solidFill>
                  <a:srgbClr val="0070C0"/>
                </a:solidFill>
                <a:latin typeface="Times New Roman" panose="02020603050405020304" pitchFamily="18" charset="0"/>
              </a:rPr>
              <a:t>和 </a:t>
            </a:r>
            <a:r>
              <a:rPr kumimoji="1" lang="en-US" altLang="zh-CN" sz="2800" b="1" dirty="0">
                <a:solidFill>
                  <a:srgbClr val="0070C0"/>
                </a:solidFill>
                <a:latin typeface="Times New Roman" panose="02020603050405020304" pitchFamily="18" charset="0"/>
              </a:rPr>
              <a:t>Chang(1991) </a:t>
            </a:r>
            <a:r>
              <a:rPr kumimoji="1" lang="zh-CN" altLang="en-US" sz="2800" b="1" dirty="0">
                <a:solidFill>
                  <a:srgbClr val="0070C0"/>
                </a:solidFill>
                <a:latin typeface="Times New Roman" panose="02020603050405020304" pitchFamily="18" charset="0"/>
              </a:rPr>
              <a:t>给出</a:t>
            </a:r>
            <a:r>
              <a:rPr kumimoji="1" lang="zh-CN" altLang="en-US" sz="2800" b="1" dirty="0">
                <a:solidFill>
                  <a:srgbClr val="0070C0"/>
                </a:solidFill>
                <a:latin typeface="宋体" panose="02010600030101010101" pitchFamily="2" charset="-122"/>
              </a:rPr>
              <a:t>的</a:t>
            </a:r>
            <a:r>
              <a:rPr kumimoji="1" lang="en-US" altLang="zh-CN" sz="2800" b="1" dirty="0">
                <a:solidFill>
                  <a:srgbClr val="0070C0"/>
                </a:solidFill>
                <a:latin typeface="Times New Roman" panose="02020603050405020304" pitchFamily="18" charset="0"/>
              </a:rPr>
              <a:t>5</a:t>
            </a:r>
            <a:r>
              <a:rPr kumimoji="1" lang="zh-CN" altLang="en-US" sz="2800" b="1" dirty="0">
                <a:solidFill>
                  <a:srgbClr val="0070C0"/>
                </a:solidFill>
                <a:latin typeface="宋体" panose="02010600030101010101" pitchFamily="2" charset="-122"/>
              </a:rPr>
              <a:t>个工件、</a:t>
            </a:r>
            <a:r>
              <a:rPr kumimoji="1" lang="en-US" altLang="zh-CN" sz="2800" b="1" dirty="0">
                <a:solidFill>
                  <a:srgbClr val="0070C0"/>
                </a:solidFill>
                <a:latin typeface="Times New Roman" panose="02020603050405020304" pitchFamily="18" charset="0"/>
              </a:rPr>
              <a:t>4</a:t>
            </a:r>
            <a:r>
              <a:rPr kumimoji="1" lang="zh-CN" altLang="en-US" sz="2800" b="1" dirty="0">
                <a:solidFill>
                  <a:srgbClr val="0070C0"/>
                </a:solidFill>
                <a:latin typeface="宋体" panose="02010600030101010101" pitchFamily="2" charset="-122"/>
              </a:rPr>
              <a:t>台机器问题</a:t>
            </a:r>
            <a:r>
              <a:rPr kumimoji="1" lang="zh-CN" altLang="en-US" sz="2800" dirty="0">
                <a:latin typeface="宋体" panose="02010600030101010101" pitchFamily="2" charset="-122"/>
              </a:rPr>
              <a:t>。</a:t>
            </a:r>
            <a:r>
              <a:rPr kumimoji="1" lang="zh-CN" altLang="en-US" sz="2800" dirty="0">
                <a:latin typeface="Times New Roman" panose="02020603050405020304" pitchFamily="18" charset="0"/>
              </a:rPr>
              <a:t> </a:t>
            </a:r>
          </a:p>
        </p:txBody>
      </p:sp>
      <p:grpSp>
        <p:nvGrpSpPr>
          <p:cNvPr id="6" name="Group 4">
            <a:extLst>
              <a:ext uri="{FF2B5EF4-FFF2-40B4-BE49-F238E27FC236}">
                <a16:creationId xmlns:a16="http://schemas.microsoft.com/office/drawing/2014/main" id="{E285C6CC-5C62-46C1-97B3-4F6BD1A6490F}"/>
              </a:ext>
            </a:extLst>
          </p:cNvPr>
          <p:cNvGrpSpPr>
            <a:grpSpLocks/>
          </p:cNvGrpSpPr>
          <p:nvPr/>
        </p:nvGrpSpPr>
        <p:grpSpPr bwMode="auto">
          <a:xfrm>
            <a:off x="2155003" y="2357713"/>
            <a:ext cx="5562600" cy="3810000"/>
            <a:chOff x="1152" y="1488"/>
            <a:chExt cx="3504" cy="2400"/>
          </a:xfrm>
        </p:grpSpPr>
        <p:graphicFrame>
          <p:nvGraphicFramePr>
            <p:cNvPr id="7" name="Object 5">
              <a:extLst>
                <a:ext uri="{FF2B5EF4-FFF2-40B4-BE49-F238E27FC236}">
                  <a16:creationId xmlns:a16="http://schemas.microsoft.com/office/drawing/2014/main" id="{28E87F98-D52D-43FD-B9F5-01BE3AE8F03E}"/>
                </a:ext>
              </a:extLst>
            </p:cNvPr>
            <p:cNvGraphicFramePr>
              <a:graphicFrameLocks noChangeAspect="1"/>
            </p:cNvGraphicFramePr>
            <p:nvPr/>
          </p:nvGraphicFramePr>
          <p:xfrm>
            <a:off x="1680" y="1920"/>
            <a:ext cx="156" cy="240"/>
          </p:xfrm>
          <a:graphic>
            <a:graphicData uri="http://schemas.openxmlformats.org/presentationml/2006/ole">
              <mc:AlternateContent xmlns:mc="http://schemas.openxmlformats.org/markup-compatibility/2006">
                <mc:Choice xmlns:v="urn:schemas-microsoft-com:vml" Requires="v">
                  <p:oleObj spid="_x0000_s17575" r:id="rId4" imgW="126890" imgH="190335" progId="Equation.3">
                    <p:embed/>
                  </p:oleObj>
                </mc:Choice>
                <mc:Fallback>
                  <p:oleObj r:id="rId4" imgW="126890" imgH="190335" progId="Equation.3">
                    <p:embed/>
                    <p:pic>
                      <p:nvPicPr>
                        <p:cNvPr id="5" name="Object 5">
                          <a:extLst>
                            <a:ext uri="{FF2B5EF4-FFF2-40B4-BE49-F238E27FC236}">
                              <a16:creationId xmlns:a16="http://schemas.microsoft.com/office/drawing/2014/main" id="{65026E35-3FDB-456B-A2A8-D12551D135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 y="1920"/>
                          <a:ext cx="15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6">
              <a:extLst>
                <a:ext uri="{FF2B5EF4-FFF2-40B4-BE49-F238E27FC236}">
                  <a16:creationId xmlns:a16="http://schemas.microsoft.com/office/drawing/2014/main" id="{341BA092-61A9-4DBC-A258-D3B3F26619AB}"/>
                </a:ext>
              </a:extLst>
            </p:cNvPr>
            <p:cNvGrpSpPr>
              <a:grpSpLocks/>
            </p:cNvGrpSpPr>
            <p:nvPr/>
          </p:nvGrpSpPr>
          <p:grpSpPr bwMode="auto">
            <a:xfrm>
              <a:off x="1152" y="1488"/>
              <a:ext cx="3504" cy="2400"/>
              <a:chOff x="1152" y="1488"/>
              <a:chExt cx="3504" cy="2400"/>
            </a:xfrm>
          </p:grpSpPr>
          <p:graphicFrame>
            <p:nvGraphicFramePr>
              <p:cNvPr id="12" name="Object 7">
                <a:extLst>
                  <a:ext uri="{FF2B5EF4-FFF2-40B4-BE49-F238E27FC236}">
                    <a16:creationId xmlns:a16="http://schemas.microsoft.com/office/drawing/2014/main" id="{E82D5406-1513-4900-8C2A-D2ED8E86852D}"/>
                  </a:ext>
                </a:extLst>
              </p:cNvPr>
              <p:cNvGraphicFramePr>
                <a:graphicFrameLocks noChangeAspect="1"/>
              </p:cNvGraphicFramePr>
              <p:nvPr/>
            </p:nvGraphicFramePr>
            <p:xfrm>
              <a:off x="2112" y="1872"/>
              <a:ext cx="255" cy="336"/>
            </p:xfrm>
            <a:graphic>
              <a:graphicData uri="http://schemas.openxmlformats.org/presentationml/2006/ole">
                <mc:AlternateContent xmlns:mc="http://schemas.openxmlformats.org/markup-compatibility/2006">
                  <mc:Choice xmlns:v="urn:schemas-microsoft-com:vml" Requires="v">
                    <p:oleObj spid="_x0000_s17576" r:id="rId6" imgW="177646" imgH="241091" progId="Equation.3">
                      <p:embed/>
                    </p:oleObj>
                  </mc:Choice>
                  <mc:Fallback>
                    <p:oleObj r:id="rId6" imgW="177646" imgH="241091" progId="Equation.3">
                      <p:embed/>
                      <p:pic>
                        <p:nvPicPr>
                          <p:cNvPr id="7" name="Object 7">
                            <a:extLst>
                              <a:ext uri="{FF2B5EF4-FFF2-40B4-BE49-F238E27FC236}">
                                <a16:creationId xmlns:a16="http://schemas.microsoft.com/office/drawing/2014/main" id="{CB6C501A-4773-4EAD-824E-6CEFCFD984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 y="1872"/>
                            <a:ext cx="255"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8">
                <a:extLst>
                  <a:ext uri="{FF2B5EF4-FFF2-40B4-BE49-F238E27FC236}">
                    <a16:creationId xmlns:a16="http://schemas.microsoft.com/office/drawing/2014/main" id="{EB0E1ACA-80F6-4391-9B6D-158D79AEFF78}"/>
                  </a:ext>
                </a:extLst>
              </p:cNvPr>
              <p:cNvGraphicFramePr>
                <a:graphicFrameLocks noChangeAspect="1"/>
              </p:cNvGraphicFramePr>
              <p:nvPr/>
            </p:nvGraphicFramePr>
            <p:xfrm>
              <a:off x="2832" y="1872"/>
              <a:ext cx="268" cy="336"/>
            </p:xfrm>
            <a:graphic>
              <a:graphicData uri="http://schemas.openxmlformats.org/presentationml/2006/ole">
                <mc:AlternateContent xmlns:mc="http://schemas.openxmlformats.org/markup-compatibility/2006">
                  <mc:Choice xmlns:v="urn:schemas-microsoft-com:vml" Requires="v">
                    <p:oleObj spid="_x0000_s17577" r:id="rId8" imgW="190417" imgH="241195" progId="Equation.3">
                      <p:embed/>
                    </p:oleObj>
                  </mc:Choice>
                  <mc:Fallback>
                    <p:oleObj r:id="rId8" imgW="190417" imgH="241195" progId="Equation.3">
                      <p:embed/>
                      <p:pic>
                        <p:nvPicPr>
                          <p:cNvPr id="8" name="Object 8">
                            <a:extLst>
                              <a:ext uri="{FF2B5EF4-FFF2-40B4-BE49-F238E27FC236}">
                                <a16:creationId xmlns:a16="http://schemas.microsoft.com/office/drawing/2014/main" id="{11D40B5F-F123-4278-9D22-FFB0FE729F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2" y="1872"/>
                            <a:ext cx="268"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9">
                <a:extLst>
                  <a:ext uri="{FF2B5EF4-FFF2-40B4-BE49-F238E27FC236}">
                    <a16:creationId xmlns:a16="http://schemas.microsoft.com/office/drawing/2014/main" id="{E21108BD-CF56-4477-B373-201530E1B791}"/>
                  </a:ext>
                </a:extLst>
              </p:cNvPr>
              <p:cNvGraphicFramePr>
                <a:graphicFrameLocks noChangeAspect="1"/>
              </p:cNvGraphicFramePr>
              <p:nvPr/>
            </p:nvGraphicFramePr>
            <p:xfrm>
              <a:off x="3504" y="1872"/>
              <a:ext cx="269" cy="336"/>
            </p:xfrm>
            <a:graphic>
              <a:graphicData uri="http://schemas.openxmlformats.org/presentationml/2006/ole">
                <mc:AlternateContent xmlns:mc="http://schemas.openxmlformats.org/markup-compatibility/2006">
                  <mc:Choice xmlns:v="urn:schemas-microsoft-com:vml" Requires="v">
                    <p:oleObj spid="_x0000_s17578" r:id="rId10" imgW="190417" imgH="241195" progId="Equation.3">
                      <p:embed/>
                    </p:oleObj>
                  </mc:Choice>
                  <mc:Fallback>
                    <p:oleObj r:id="rId10" imgW="190417" imgH="241195" progId="Equation.3">
                      <p:embed/>
                      <p:pic>
                        <p:nvPicPr>
                          <p:cNvPr id="9" name="Object 9">
                            <a:extLst>
                              <a:ext uri="{FF2B5EF4-FFF2-40B4-BE49-F238E27FC236}">
                                <a16:creationId xmlns:a16="http://schemas.microsoft.com/office/drawing/2014/main" id="{485FAFA7-6041-4D9F-8826-F84FCD860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4" y="1872"/>
                            <a:ext cx="269"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0">
                <a:extLst>
                  <a:ext uri="{FF2B5EF4-FFF2-40B4-BE49-F238E27FC236}">
                    <a16:creationId xmlns:a16="http://schemas.microsoft.com/office/drawing/2014/main" id="{BFDA7204-2EF5-458F-9221-2CEAE050B988}"/>
                  </a:ext>
                </a:extLst>
              </p:cNvPr>
              <p:cNvGraphicFramePr>
                <a:graphicFrameLocks noChangeAspect="1"/>
              </p:cNvGraphicFramePr>
              <p:nvPr/>
            </p:nvGraphicFramePr>
            <p:xfrm>
              <a:off x="4224" y="1872"/>
              <a:ext cx="269" cy="336"/>
            </p:xfrm>
            <a:graphic>
              <a:graphicData uri="http://schemas.openxmlformats.org/presentationml/2006/ole">
                <mc:AlternateContent xmlns:mc="http://schemas.openxmlformats.org/markup-compatibility/2006">
                  <mc:Choice xmlns:v="urn:schemas-microsoft-com:vml" Requires="v">
                    <p:oleObj spid="_x0000_s17579" r:id="rId12" imgW="190417" imgH="241195" progId="Equation.3">
                      <p:embed/>
                    </p:oleObj>
                  </mc:Choice>
                  <mc:Fallback>
                    <p:oleObj r:id="rId12" imgW="190417" imgH="241195" progId="Equation.3">
                      <p:embed/>
                      <p:pic>
                        <p:nvPicPr>
                          <p:cNvPr id="10" name="Object 10">
                            <a:extLst>
                              <a:ext uri="{FF2B5EF4-FFF2-40B4-BE49-F238E27FC236}">
                                <a16:creationId xmlns:a16="http://schemas.microsoft.com/office/drawing/2014/main" id="{3D819045-C230-486F-BF26-59F7AB6575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4" y="1872"/>
                            <a:ext cx="269"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Group 11">
                <a:extLst>
                  <a:ext uri="{FF2B5EF4-FFF2-40B4-BE49-F238E27FC236}">
                    <a16:creationId xmlns:a16="http://schemas.microsoft.com/office/drawing/2014/main" id="{AF7F133C-CA07-42C1-A5C0-2F92B088EDE3}"/>
                  </a:ext>
                </a:extLst>
              </p:cNvPr>
              <p:cNvGrpSpPr>
                <a:grpSpLocks/>
              </p:cNvGrpSpPr>
              <p:nvPr/>
            </p:nvGrpSpPr>
            <p:grpSpPr bwMode="auto">
              <a:xfrm>
                <a:off x="1152" y="1488"/>
                <a:ext cx="3504" cy="2400"/>
                <a:chOff x="1200" y="1488"/>
                <a:chExt cx="3504" cy="2400"/>
              </a:xfrm>
            </p:grpSpPr>
            <p:grpSp>
              <p:nvGrpSpPr>
                <p:cNvPr id="17" name="Group 12">
                  <a:extLst>
                    <a:ext uri="{FF2B5EF4-FFF2-40B4-BE49-F238E27FC236}">
                      <a16:creationId xmlns:a16="http://schemas.microsoft.com/office/drawing/2014/main" id="{EE6D9611-0462-4C73-B1B5-7E046855B285}"/>
                    </a:ext>
                  </a:extLst>
                </p:cNvPr>
                <p:cNvGrpSpPr>
                  <a:grpSpLocks/>
                </p:cNvGrpSpPr>
                <p:nvPr/>
              </p:nvGrpSpPr>
              <p:grpSpPr bwMode="auto">
                <a:xfrm>
                  <a:off x="1200" y="1872"/>
                  <a:ext cx="3504" cy="2016"/>
                  <a:chOff x="-3" y="-3"/>
                  <a:chExt cx="2578" cy="2310"/>
                </a:xfrm>
              </p:grpSpPr>
              <p:grpSp>
                <p:nvGrpSpPr>
                  <p:cNvPr id="19" name="Group 13">
                    <a:extLst>
                      <a:ext uri="{FF2B5EF4-FFF2-40B4-BE49-F238E27FC236}">
                        <a16:creationId xmlns:a16="http://schemas.microsoft.com/office/drawing/2014/main" id="{423C0618-2A3A-4808-B0A4-555FD3294828}"/>
                      </a:ext>
                    </a:extLst>
                  </p:cNvPr>
                  <p:cNvGrpSpPr>
                    <a:grpSpLocks/>
                  </p:cNvGrpSpPr>
                  <p:nvPr/>
                </p:nvGrpSpPr>
                <p:grpSpPr bwMode="auto">
                  <a:xfrm>
                    <a:off x="0" y="0"/>
                    <a:ext cx="2572" cy="2304"/>
                    <a:chOff x="0" y="0"/>
                    <a:chExt cx="2572" cy="2304"/>
                  </a:xfrm>
                </p:grpSpPr>
                <p:grpSp>
                  <p:nvGrpSpPr>
                    <p:cNvPr id="21" name="Group 14">
                      <a:extLst>
                        <a:ext uri="{FF2B5EF4-FFF2-40B4-BE49-F238E27FC236}">
                          <a16:creationId xmlns:a16="http://schemas.microsoft.com/office/drawing/2014/main" id="{CCFAA499-87C3-43BA-91B4-0DE3091D674D}"/>
                        </a:ext>
                      </a:extLst>
                    </p:cNvPr>
                    <p:cNvGrpSpPr>
                      <a:grpSpLocks/>
                    </p:cNvGrpSpPr>
                    <p:nvPr/>
                  </p:nvGrpSpPr>
                  <p:grpSpPr bwMode="auto">
                    <a:xfrm>
                      <a:off x="0" y="0"/>
                      <a:ext cx="478" cy="384"/>
                      <a:chOff x="0" y="0"/>
                      <a:chExt cx="478" cy="384"/>
                    </a:xfrm>
                  </p:grpSpPr>
                  <p:sp>
                    <p:nvSpPr>
                      <p:cNvPr id="109" name="Rectangle 15">
                        <a:extLst>
                          <a:ext uri="{FF2B5EF4-FFF2-40B4-BE49-F238E27FC236}">
                            <a16:creationId xmlns:a16="http://schemas.microsoft.com/office/drawing/2014/main" id="{EE9A6B39-7676-4599-962C-AC20ABB6E9DB}"/>
                          </a:ext>
                        </a:extLst>
                      </p:cNvPr>
                      <p:cNvSpPr>
                        <a:spLocks noChangeArrowheads="1"/>
                      </p:cNvSpPr>
                      <p:nvPr/>
                    </p:nvSpPr>
                    <p:spPr bwMode="auto">
                      <a:xfrm>
                        <a:off x="43" y="0"/>
                        <a:ext cx="39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r>
                          <a:rPr kumimoji="1" lang="zh-CN" altLang="en-US" sz="2400">
                            <a:latin typeface="Times New Roman" panose="02020603050405020304" pitchFamily="18" charset="0"/>
                          </a:rPr>
                          <a:t>工件</a:t>
                        </a:r>
                      </a:p>
                      <a:p>
                        <a:pPr algn="ctr" eaLnBrk="0" hangingPunct="0"/>
                        <a:endParaRPr kumimoji="1" lang="en-US" altLang="zh-CN" sz="2400">
                          <a:latin typeface="Times New Roman" panose="02020603050405020304" pitchFamily="18" charset="0"/>
                        </a:endParaRPr>
                      </a:p>
                    </p:txBody>
                  </p:sp>
                  <p:sp>
                    <p:nvSpPr>
                      <p:cNvPr id="110" name="Rectangle 16">
                        <a:extLst>
                          <a:ext uri="{FF2B5EF4-FFF2-40B4-BE49-F238E27FC236}">
                            <a16:creationId xmlns:a16="http://schemas.microsoft.com/office/drawing/2014/main" id="{10E70437-78A8-4AB8-A6EB-F831976A7C6D}"/>
                          </a:ext>
                        </a:extLst>
                      </p:cNvPr>
                      <p:cNvSpPr>
                        <a:spLocks noChangeArrowheads="1"/>
                      </p:cNvSpPr>
                      <p:nvPr/>
                    </p:nvSpPr>
                    <p:spPr bwMode="auto">
                      <a:xfrm>
                        <a:off x="0" y="0"/>
                        <a:ext cx="47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17">
                      <a:extLst>
                        <a:ext uri="{FF2B5EF4-FFF2-40B4-BE49-F238E27FC236}">
                          <a16:creationId xmlns:a16="http://schemas.microsoft.com/office/drawing/2014/main" id="{8ECE2C02-233B-46BC-B430-2C4E5652817F}"/>
                        </a:ext>
                      </a:extLst>
                    </p:cNvPr>
                    <p:cNvGrpSpPr>
                      <a:grpSpLocks/>
                    </p:cNvGrpSpPr>
                    <p:nvPr/>
                  </p:nvGrpSpPr>
                  <p:grpSpPr bwMode="auto">
                    <a:xfrm>
                      <a:off x="478" y="0"/>
                      <a:ext cx="540" cy="384"/>
                      <a:chOff x="478" y="0"/>
                      <a:chExt cx="540" cy="384"/>
                    </a:xfrm>
                  </p:grpSpPr>
                  <p:sp>
                    <p:nvSpPr>
                      <p:cNvPr id="107" name="Rectangle 18">
                        <a:extLst>
                          <a:ext uri="{FF2B5EF4-FFF2-40B4-BE49-F238E27FC236}">
                            <a16:creationId xmlns:a16="http://schemas.microsoft.com/office/drawing/2014/main" id="{6CD233CC-A6DA-4E4C-87E0-31EC6EE423F3}"/>
                          </a:ext>
                        </a:extLst>
                      </p:cNvPr>
                      <p:cNvSpPr>
                        <a:spLocks noChangeArrowheads="1" noTextEdit="1"/>
                      </p:cNvSpPr>
                      <p:nvPr/>
                    </p:nvSpPr>
                    <p:spPr bwMode="auto">
                      <a:xfrm>
                        <a:off x="521" y="0"/>
                        <a:ext cx="4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 name="Rectangle 19">
                        <a:extLst>
                          <a:ext uri="{FF2B5EF4-FFF2-40B4-BE49-F238E27FC236}">
                            <a16:creationId xmlns:a16="http://schemas.microsoft.com/office/drawing/2014/main" id="{B68CD9D7-8157-419C-BE27-66B275A41CA0}"/>
                          </a:ext>
                        </a:extLst>
                      </p:cNvPr>
                      <p:cNvSpPr>
                        <a:spLocks noChangeArrowheads="1"/>
                      </p:cNvSpPr>
                      <p:nvPr/>
                    </p:nvSpPr>
                    <p:spPr bwMode="auto">
                      <a:xfrm>
                        <a:off x="478" y="0"/>
                        <a:ext cx="5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20">
                      <a:extLst>
                        <a:ext uri="{FF2B5EF4-FFF2-40B4-BE49-F238E27FC236}">
                          <a16:creationId xmlns:a16="http://schemas.microsoft.com/office/drawing/2014/main" id="{3793FC4B-5078-48A1-AE8A-DD873B15DCA8}"/>
                        </a:ext>
                      </a:extLst>
                    </p:cNvPr>
                    <p:cNvGrpSpPr>
                      <a:grpSpLocks/>
                    </p:cNvGrpSpPr>
                    <p:nvPr/>
                  </p:nvGrpSpPr>
                  <p:grpSpPr bwMode="auto">
                    <a:xfrm>
                      <a:off x="1018" y="0"/>
                      <a:ext cx="518" cy="384"/>
                      <a:chOff x="1018" y="0"/>
                      <a:chExt cx="518" cy="384"/>
                    </a:xfrm>
                  </p:grpSpPr>
                  <p:sp>
                    <p:nvSpPr>
                      <p:cNvPr id="105" name="Rectangle 21">
                        <a:extLst>
                          <a:ext uri="{FF2B5EF4-FFF2-40B4-BE49-F238E27FC236}">
                            <a16:creationId xmlns:a16="http://schemas.microsoft.com/office/drawing/2014/main" id="{B605A863-B2C3-4E8C-A73B-1EA6C9B632EE}"/>
                          </a:ext>
                        </a:extLst>
                      </p:cNvPr>
                      <p:cNvSpPr>
                        <a:spLocks noChangeArrowheads="1" noTextEdit="1"/>
                      </p:cNvSpPr>
                      <p:nvPr/>
                    </p:nvSpPr>
                    <p:spPr bwMode="auto">
                      <a:xfrm>
                        <a:off x="1061"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6" name="Rectangle 22">
                        <a:extLst>
                          <a:ext uri="{FF2B5EF4-FFF2-40B4-BE49-F238E27FC236}">
                            <a16:creationId xmlns:a16="http://schemas.microsoft.com/office/drawing/2014/main" id="{2A0481DD-E4D9-4B94-AD05-20EDAE98B883}"/>
                          </a:ext>
                        </a:extLst>
                      </p:cNvPr>
                      <p:cNvSpPr>
                        <a:spLocks noChangeArrowheads="1"/>
                      </p:cNvSpPr>
                      <p:nvPr/>
                    </p:nvSpPr>
                    <p:spPr bwMode="auto">
                      <a:xfrm>
                        <a:off x="1018"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 name="Group 23">
                      <a:extLst>
                        <a:ext uri="{FF2B5EF4-FFF2-40B4-BE49-F238E27FC236}">
                          <a16:creationId xmlns:a16="http://schemas.microsoft.com/office/drawing/2014/main" id="{272C9B96-CFD0-4C23-91AD-74BBF89337AD}"/>
                        </a:ext>
                      </a:extLst>
                    </p:cNvPr>
                    <p:cNvGrpSpPr>
                      <a:grpSpLocks/>
                    </p:cNvGrpSpPr>
                    <p:nvPr/>
                  </p:nvGrpSpPr>
                  <p:grpSpPr bwMode="auto">
                    <a:xfrm>
                      <a:off x="1536" y="0"/>
                      <a:ext cx="518" cy="384"/>
                      <a:chOff x="1536" y="0"/>
                      <a:chExt cx="518" cy="384"/>
                    </a:xfrm>
                  </p:grpSpPr>
                  <p:sp>
                    <p:nvSpPr>
                      <p:cNvPr id="103" name="Rectangle 24">
                        <a:extLst>
                          <a:ext uri="{FF2B5EF4-FFF2-40B4-BE49-F238E27FC236}">
                            <a16:creationId xmlns:a16="http://schemas.microsoft.com/office/drawing/2014/main" id="{19C6D289-E777-48A9-B9BC-F2AC6DBBB89A}"/>
                          </a:ext>
                        </a:extLst>
                      </p:cNvPr>
                      <p:cNvSpPr>
                        <a:spLocks noChangeArrowheads="1" noTextEdit="1"/>
                      </p:cNvSpPr>
                      <p:nvPr/>
                    </p:nvSpPr>
                    <p:spPr bwMode="auto">
                      <a:xfrm>
                        <a:off x="1579"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4" name="Rectangle 25">
                        <a:extLst>
                          <a:ext uri="{FF2B5EF4-FFF2-40B4-BE49-F238E27FC236}">
                            <a16:creationId xmlns:a16="http://schemas.microsoft.com/office/drawing/2014/main" id="{2E2A759A-3FCB-4734-BE2A-2284A5C9BD2B}"/>
                          </a:ext>
                        </a:extLst>
                      </p:cNvPr>
                      <p:cNvSpPr>
                        <a:spLocks noChangeArrowheads="1"/>
                      </p:cNvSpPr>
                      <p:nvPr/>
                    </p:nvSpPr>
                    <p:spPr bwMode="auto">
                      <a:xfrm>
                        <a:off x="1536"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 name="Group 26">
                      <a:extLst>
                        <a:ext uri="{FF2B5EF4-FFF2-40B4-BE49-F238E27FC236}">
                          <a16:creationId xmlns:a16="http://schemas.microsoft.com/office/drawing/2014/main" id="{8208C848-DD41-45B6-A5CD-16E9AAB69231}"/>
                        </a:ext>
                      </a:extLst>
                    </p:cNvPr>
                    <p:cNvGrpSpPr>
                      <a:grpSpLocks/>
                    </p:cNvGrpSpPr>
                    <p:nvPr/>
                  </p:nvGrpSpPr>
                  <p:grpSpPr bwMode="auto">
                    <a:xfrm>
                      <a:off x="2054" y="0"/>
                      <a:ext cx="518" cy="384"/>
                      <a:chOff x="2054" y="0"/>
                      <a:chExt cx="518" cy="384"/>
                    </a:xfrm>
                  </p:grpSpPr>
                  <p:sp>
                    <p:nvSpPr>
                      <p:cNvPr id="101" name="Rectangle 27">
                        <a:extLst>
                          <a:ext uri="{FF2B5EF4-FFF2-40B4-BE49-F238E27FC236}">
                            <a16:creationId xmlns:a16="http://schemas.microsoft.com/office/drawing/2014/main" id="{2027EA86-FECD-4DAC-B411-F20B8502D95A}"/>
                          </a:ext>
                        </a:extLst>
                      </p:cNvPr>
                      <p:cNvSpPr>
                        <a:spLocks noChangeArrowheads="1" noTextEdit="1"/>
                      </p:cNvSpPr>
                      <p:nvPr/>
                    </p:nvSpPr>
                    <p:spPr bwMode="auto">
                      <a:xfrm>
                        <a:off x="2097" y="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2" name="Rectangle 28">
                        <a:extLst>
                          <a:ext uri="{FF2B5EF4-FFF2-40B4-BE49-F238E27FC236}">
                            <a16:creationId xmlns:a16="http://schemas.microsoft.com/office/drawing/2014/main" id="{6D11FB90-B984-4877-A8EB-4A91CDB50B3C}"/>
                          </a:ext>
                        </a:extLst>
                      </p:cNvPr>
                      <p:cNvSpPr>
                        <a:spLocks noChangeArrowheads="1"/>
                      </p:cNvSpPr>
                      <p:nvPr/>
                    </p:nvSpPr>
                    <p:spPr bwMode="auto">
                      <a:xfrm>
                        <a:off x="2054" y="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 name="Group 29">
                      <a:extLst>
                        <a:ext uri="{FF2B5EF4-FFF2-40B4-BE49-F238E27FC236}">
                          <a16:creationId xmlns:a16="http://schemas.microsoft.com/office/drawing/2014/main" id="{86981B29-6F7D-4345-8F72-14D0CF9063ED}"/>
                        </a:ext>
                      </a:extLst>
                    </p:cNvPr>
                    <p:cNvGrpSpPr>
                      <a:grpSpLocks/>
                    </p:cNvGrpSpPr>
                    <p:nvPr/>
                  </p:nvGrpSpPr>
                  <p:grpSpPr bwMode="auto">
                    <a:xfrm>
                      <a:off x="0" y="384"/>
                      <a:ext cx="478" cy="384"/>
                      <a:chOff x="0" y="384"/>
                      <a:chExt cx="478" cy="384"/>
                    </a:xfrm>
                  </p:grpSpPr>
                  <p:sp>
                    <p:nvSpPr>
                      <p:cNvPr id="99" name="Rectangle 30">
                        <a:extLst>
                          <a:ext uri="{FF2B5EF4-FFF2-40B4-BE49-F238E27FC236}">
                            <a16:creationId xmlns:a16="http://schemas.microsoft.com/office/drawing/2014/main" id="{407A2531-052A-43C3-AE1F-F7F68C59F595}"/>
                          </a:ext>
                        </a:extLst>
                      </p:cNvPr>
                      <p:cNvSpPr>
                        <a:spLocks noChangeArrowheads="1"/>
                      </p:cNvSpPr>
                      <p:nvPr/>
                    </p:nvSpPr>
                    <p:spPr bwMode="auto">
                      <a:xfrm>
                        <a:off x="43" y="384"/>
                        <a:ext cx="39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1</a:t>
                        </a:r>
                      </a:p>
                      <a:p>
                        <a:pPr algn="ctr" eaLnBrk="0" hangingPunct="0"/>
                        <a:endParaRPr kumimoji="1" lang="en-US" altLang="zh-CN" sz="2800">
                          <a:latin typeface="Times New Roman" panose="02020603050405020304" pitchFamily="18" charset="0"/>
                        </a:endParaRPr>
                      </a:p>
                    </p:txBody>
                  </p:sp>
                  <p:sp>
                    <p:nvSpPr>
                      <p:cNvPr id="100" name="Rectangle 31">
                        <a:extLst>
                          <a:ext uri="{FF2B5EF4-FFF2-40B4-BE49-F238E27FC236}">
                            <a16:creationId xmlns:a16="http://schemas.microsoft.com/office/drawing/2014/main" id="{A9AD3353-3331-42D6-9067-D6BF43CEA48D}"/>
                          </a:ext>
                        </a:extLst>
                      </p:cNvPr>
                      <p:cNvSpPr>
                        <a:spLocks noChangeArrowheads="1"/>
                      </p:cNvSpPr>
                      <p:nvPr/>
                    </p:nvSpPr>
                    <p:spPr bwMode="auto">
                      <a:xfrm>
                        <a:off x="0" y="384"/>
                        <a:ext cx="47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7" name="Group 32">
                      <a:extLst>
                        <a:ext uri="{FF2B5EF4-FFF2-40B4-BE49-F238E27FC236}">
                          <a16:creationId xmlns:a16="http://schemas.microsoft.com/office/drawing/2014/main" id="{E9A0D6A4-B34F-491E-A476-3FBD619F7D84}"/>
                        </a:ext>
                      </a:extLst>
                    </p:cNvPr>
                    <p:cNvGrpSpPr>
                      <a:grpSpLocks/>
                    </p:cNvGrpSpPr>
                    <p:nvPr/>
                  </p:nvGrpSpPr>
                  <p:grpSpPr bwMode="auto">
                    <a:xfrm>
                      <a:off x="478" y="384"/>
                      <a:ext cx="540" cy="384"/>
                      <a:chOff x="478" y="384"/>
                      <a:chExt cx="540" cy="384"/>
                    </a:xfrm>
                  </p:grpSpPr>
                  <p:sp>
                    <p:nvSpPr>
                      <p:cNvPr id="97" name="Rectangle 33">
                        <a:extLst>
                          <a:ext uri="{FF2B5EF4-FFF2-40B4-BE49-F238E27FC236}">
                            <a16:creationId xmlns:a16="http://schemas.microsoft.com/office/drawing/2014/main" id="{A97A660E-2F1C-4994-81AC-4507B96939A3}"/>
                          </a:ext>
                        </a:extLst>
                      </p:cNvPr>
                      <p:cNvSpPr>
                        <a:spLocks noChangeArrowheads="1"/>
                      </p:cNvSpPr>
                      <p:nvPr/>
                    </p:nvSpPr>
                    <p:spPr bwMode="auto">
                      <a:xfrm>
                        <a:off x="521" y="384"/>
                        <a:ext cx="4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2800">
                          <a:latin typeface="Times New Roman" panose="02020603050405020304" pitchFamily="18" charset="0"/>
                        </a:endParaRPr>
                      </a:p>
                      <a:p>
                        <a:pPr algn="ctr"/>
                        <a:r>
                          <a:rPr kumimoji="1" lang="en-US" altLang="zh-CN" sz="2800">
                            <a:latin typeface="Times New Roman" panose="02020603050405020304" pitchFamily="18" charset="0"/>
                          </a:rPr>
                          <a:t>31</a:t>
                        </a:r>
                      </a:p>
                      <a:p>
                        <a:pPr algn="ctr" eaLnBrk="0" hangingPunct="0"/>
                        <a:endParaRPr kumimoji="1" lang="en-US" altLang="zh-CN" sz="2800">
                          <a:latin typeface="Times New Roman" panose="02020603050405020304" pitchFamily="18" charset="0"/>
                        </a:endParaRPr>
                      </a:p>
                    </p:txBody>
                  </p:sp>
                  <p:sp>
                    <p:nvSpPr>
                      <p:cNvPr id="98" name="Rectangle 34">
                        <a:extLst>
                          <a:ext uri="{FF2B5EF4-FFF2-40B4-BE49-F238E27FC236}">
                            <a16:creationId xmlns:a16="http://schemas.microsoft.com/office/drawing/2014/main" id="{B207850E-5B9A-4E8D-91D3-466495B652ED}"/>
                          </a:ext>
                        </a:extLst>
                      </p:cNvPr>
                      <p:cNvSpPr>
                        <a:spLocks noChangeArrowheads="1"/>
                      </p:cNvSpPr>
                      <p:nvPr/>
                    </p:nvSpPr>
                    <p:spPr bwMode="auto">
                      <a:xfrm>
                        <a:off x="478" y="384"/>
                        <a:ext cx="5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 name="Group 35">
                      <a:extLst>
                        <a:ext uri="{FF2B5EF4-FFF2-40B4-BE49-F238E27FC236}">
                          <a16:creationId xmlns:a16="http://schemas.microsoft.com/office/drawing/2014/main" id="{3EF4DF6D-FEE5-4F15-9DF9-07E64E1FA788}"/>
                        </a:ext>
                      </a:extLst>
                    </p:cNvPr>
                    <p:cNvGrpSpPr>
                      <a:grpSpLocks/>
                    </p:cNvGrpSpPr>
                    <p:nvPr/>
                  </p:nvGrpSpPr>
                  <p:grpSpPr bwMode="auto">
                    <a:xfrm>
                      <a:off x="1018" y="384"/>
                      <a:ext cx="518" cy="384"/>
                      <a:chOff x="1018" y="384"/>
                      <a:chExt cx="518" cy="384"/>
                    </a:xfrm>
                  </p:grpSpPr>
                  <p:sp>
                    <p:nvSpPr>
                      <p:cNvPr id="95" name="Rectangle 36">
                        <a:extLst>
                          <a:ext uri="{FF2B5EF4-FFF2-40B4-BE49-F238E27FC236}">
                            <a16:creationId xmlns:a16="http://schemas.microsoft.com/office/drawing/2014/main" id="{BE9FF9AF-7037-4089-9626-D9CC75D198BA}"/>
                          </a:ext>
                        </a:extLst>
                      </p:cNvPr>
                      <p:cNvSpPr>
                        <a:spLocks noChangeArrowheads="1"/>
                      </p:cNvSpPr>
                      <p:nvPr/>
                    </p:nvSpPr>
                    <p:spPr bwMode="auto">
                      <a:xfrm>
                        <a:off x="1061"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41</a:t>
                        </a:r>
                      </a:p>
                      <a:p>
                        <a:pPr algn="ctr" eaLnBrk="0" hangingPunct="0"/>
                        <a:endParaRPr kumimoji="1" lang="en-US" altLang="zh-CN" sz="2800">
                          <a:latin typeface="Times New Roman" panose="02020603050405020304" pitchFamily="18" charset="0"/>
                        </a:endParaRPr>
                      </a:p>
                    </p:txBody>
                  </p:sp>
                  <p:sp>
                    <p:nvSpPr>
                      <p:cNvPr id="96" name="Rectangle 37">
                        <a:extLst>
                          <a:ext uri="{FF2B5EF4-FFF2-40B4-BE49-F238E27FC236}">
                            <a16:creationId xmlns:a16="http://schemas.microsoft.com/office/drawing/2014/main" id="{A7B71FDE-4206-46C0-B846-0A9C13C1185B}"/>
                          </a:ext>
                        </a:extLst>
                      </p:cNvPr>
                      <p:cNvSpPr>
                        <a:spLocks noChangeArrowheads="1"/>
                      </p:cNvSpPr>
                      <p:nvPr/>
                    </p:nvSpPr>
                    <p:spPr bwMode="auto">
                      <a:xfrm>
                        <a:off x="1018"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 name="Group 38">
                      <a:extLst>
                        <a:ext uri="{FF2B5EF4-FFF2-40B4-BE49-F238E27FC236}">
                          <a16:creationId xmlns:a16="http://schemas.microsoft.com/office/drawing/2014/main" id="{D79511E9-9521-4E7A-8BCD-89E06CB9379C}"/>
                        </a:ext>
                      </a:extLst>
                    </p:cNvPr>
                    <p:cNvGrpSpPr>
                      <a:grpSpLocks/>
                    </p:cNvGrpSpPr>
                    <p:nvPr/>
                  </p:nvGrpSpPr>
                  <p:grpSpPr bwMode="auto">
                    <a:xfrm>
                      <a:off x="1536" y="384"/>
                      <a:ext cx="518" cy="384"/>
                      <a:chOff x="1536" y="384"/>
                      <a:chExt cx="518" cy="384"/>
                    </a:xfrm>
                  </p:grpSpPr>
                  <p:sp>
                    <p:nvSpPr>
                      <p:cNvPr id="93" name="Rectangle 39">
                        <a:extLst>
                          <a:ext uri="{FF2B5EF4-FFF2-40B4-BE49-F238E27FC236}">
                            <a16:creationId xmlns:a16="http://schemas.microsoft.com/office/drawing/2014/main" id="{CA6FAA86-7F05-4463-A0B3-84DDB68D947B}"/>
                          </a:ext>
                        </a:extLst>
                      </p:cNvPr>
                      <p:cNvSpPr>
                        <a:spLocks noChangeArrowheads="1"/>
                      </p:cNvSpPr>
                      <p:nvPr/>
                    </p:nvSpPr>
                    <p:spPr bwMode="auto">
                      <a:xfrm>
                        <a:off x="1579"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25</a:t>
                        </a:r>
                      </a:p>
                      <a:p>
                        <a:pPr algn="ctr" eaLnBrk="0" hangingPunct="0"/>
                        <a:endParaRPr kumimoji="1" lang="en-US" altLang="zh-CN" sz="2400">
                          <a:latin typeface="Times New Roman" panose="02020603050405020304" pitchFamily="18" charset="0"/>
                        </a:endParaRPr>
                      </a:p>
                    </p:txBody>
                  </p:sp>
                  <p:sp>
                    <p:nvSpPr>
                      <p:cNvPr id="94" name="Rectangle 40">
                        <a:extLst>
                          <a:ext uri="{FF2B5EF4-FFF2-40B4-BE49-F238E27FC236}">
                            <a16:creationId xmlns:a16="http://schemas.microsoft.com/office/drawing/2014/main" id="{170BC272-0129-4591-A3C9-AA2F32778516}"/>
                          </a:ext>
                        </a:extLst>
                      </p:cNvPr>
                      <p:cNvSpPr>
                        <a:spLocks noChangeArrowheads="1"/>
                      </p:cNvSpPr>
                      <p:nvPr/>
                    </p:nvSpPr>
                    <p:spPr bwMode="auto">
                      <a:xfrm>
                        <a:off x="1536"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0" name="Group 41">
                      <a:extLst>
                        <a:ext uri="{FF2B5EF4-FFF2-40B4-BE49-F238E27FC236}">
                          <a16:creationId xmlns:a16="http://schemas.microsoft.com/office/drawing/2014/main" id="{B8E3F0B4-9AC4-4036-8AD3-B71A5416AA3F}"/>
                        </a:ext>
                      </a:extLst>
                    </p:cNvPr>
                    <p:cNvGrpSpPr>
                      <a:grpSpLocks/>
                    </p:cNvGrpSpPr>
                    <p:nvPr/>
                  </p:nvGrpSpPr>
                  <p:grpSpPr bwMode="auto">
                    <a:xfrm>
                      <a:off x="2054" y="384"/>
                      <a:ext cx="518" cy="384"/>
                      <a:chOff x="2054" y="384"/>
                      <a:chExt cx="518" cy="384"/>
                    </a:xfrm>
                  </p:grpSpPr>
                  <p:sp>
                    <p:nvSpPr>
                      <p:cNvPr id="91" name="Rectangle 42">
                        <a:extLst>
                          <a:ext uri="{FF2B5EF4-FFF2-40B4-BE49-F238E27FC236}">
                            <a16:creationId xmlns:a16="http://schemas.microsoft.com/office/drawing/2014/main" id="{897BEFF8-64D7-48DA-93E0-56EE6CDC978D}"/>
                          </a:ext>
                        </a:extLst>
                      </p:cNvPr>
                      <p:cNvSpPr>
                        <a:spLocks noChangeArrowheads="1"/>
                      </p:cNvSpPr>
                      <p:nvPr/>
                    </p:nvSpPr>
                    <p:spPr bwMode="auto">
                      <a:xfrm>
                        <a:off x="2097" y="38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30</a:t>
                        </a:r>
                      </a:p>
                      <a:p>
                        <a:pPr algn="ctr" eaLnBrk="0" hangingPunct="0"/>
                        <a:endParaRPr kumimoji="1" lang="en-US" altLang="zh-CN" sz="2400">
                          <a:latin typeface="Times New Roman" panose="02020603050405020304" pitchFamily="18" charset="0"/>
                        </a:endParaRPr>
                      </a:p>
                    </p:txBody>
                  </p:sp>
                  <p:sp>
                    <p:nvSpPr>
                      <p:cNvPr id="92" name="Rectangle 43">
                        <a:extLst>
                          <a:ext uri="{FF2B5EF4-FFF2-40B4-BE49-F238E27FC236}">
                            <a16:creationId xmlns:a16="http://schemas.microsoft.com/office/drawing/2014/main" id="{C6B02795-E056-4C99-A81F-501D075107A2}"/>
                          </a:ext>
                        </a:extLst>
                      </p:cNvPr>
                      <p:cNvSpPr>
                        <a:spLocks noChangeArrowheads="1"/>
                      </p:cNvSpPr>
                      <p:nvPr/>
                    </p:nvSpPr>
                    <p:spPr bwMode="auto">
                      <a:xfrm>
                        <a:off x="2054" y="38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1" name="Group 44">
                      <a:extLst>
                        <a:ext uri="{FF2B5EF4-FFF2-40B4-BE49-F238E27FC236}">
                          <a16:creationId xmlns:a16="http://schemas.microsoft.com/office/drawing/2014/main" id="{EE0F4AB5-D0B7-46A3-A73B-0B0E86D0D412}"/>
                        </a:ext>
                      </a:extLst>
                    </p:cNvPr>
                    <p:cNvGrpSpPr>
                      <a:grpSpLocks/>
                    </p:cNvGrpSpPr>
                    <p:nvPr/>
                  </p:nvGrpSpPr>
                  <p:grpSpPr bwMode="auto">
                    <a:xfrm>
                      <a:off x="0" y="768"/>
                      <a:ext cx="478" cy="384"/>
                      <a:chOff x="0" y="768"/>
                      <a:chExt cx="478" cy="384"/>
                    </a:xfrm>
                  </p:grpSpPr>
                  <p:sp>
                    <p:nvSpPr>
                      <p:cNvPr id="89" name="Rectangle 45">
                        <a:extLst>
                          <a:ext uri="{FF2B5EF4-FFF2-40B4-BE49-F238E27FC236}">
                            <a16:creationId xmlns:a16="http://schemas.microsoft.com/office/drawing/2014/main" id="{10BE2557-F611-4D52-BCD3-81CB0075C348}"/>
                          </a:ext>
                        </a:extLst>
                      </p:cNvPr>
                      <p:cNvSpPr>
                        <a:spLocks noChangeArrowheads="1"/>
                      </p:cNvSpPr>
                      <p:nvPr/>
                    </p:nvSpPr>
                    <p:spPr bwMode="auto">
                      <a:xfrm>
                        <a:off x="43" y="768"/>
                        <a:ext cx="39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2</a:t>
                        </a:r>
                      </a:p>
                      <a:p>
                        <a:pPr algn="ctr" eaLnBrk="0" hangingPunct="0"/>
                        <a:endParaRPr kumimoji="1" lang="en-US" altLang="zh-CN" sz="2800">
                          <a:latin typeface="Times New Roman" panose="02020603050405020304" pitchFamily="18" charset="0"/>
                        </a:endParaRPr>
                      </a:p>
                    </p:txBody>
                  </p:sp>
                  <p:sp>
                    <p:nvSpPr>
                      <p:cNvPr id="90" name="Rectangle 46">
                        <a:extLst>
                          <a:ext uri="{FF2B5EF4-FFF2-40B4-BE49-F238E27FC236}">
                            <a16:creationId xmlns:a16="http://schemas.microsoft.com/office/drawing/2014/main" id="{4C9B7706-770F-4884-B688-75FBA2F45087}"/>
                          </a:ext>
                        </a:extLst>
                      </p:cNvPr>
                      <p:cNvSpPr>
                        <a:spLocks noChangeArrowheads="1"/>
                      </p:cNvSpPr>
                      <p:nvPr/>
                    </p:nvSpPr>
                    <p:spPr bwMode="auto">
                      <a:xfrm>
                        <a:off x="0" y="768"/>
                        <a:ext cx="47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 name="Group 47">
                      <a:extLst>
                        <a:ext uri="{FF2B5EF4-FFF2-40B4-BE49-F238E27FC236}">
                          <a16:creationId xmlns:a16="http://schemas.microsoft.com/office/drawing/2014/main" id="{1A5D0BEB-B0D3-4F75-BCC8-2A736214ACF1}"/>
                        </a:ext>
                      </a:extLst>
                    </p:cNvPr>
                    <p:cNvGrpSpPr>
                      <a:grpSpLocks/>
                    </p:cNvGrpSpPr>
                    <p:nvPr/>
                  </p:nvGrpSpPr>
                  <p:grpSpPr bwMode="auto">
                    <a:xfrm>
                      <a:off x="478" y="768"/>
                      <a:ext cx="540" cy="384"/>
                      <a:chOff x="478" y="768"/>
                      <a:chExt cx="540" cy="384"/>
                    </a:xfrm>
                  </p:grpSpPr>
                  <p:sp>
                    <p:nvSpPr>
                      <p:cNvPr id="87" name="Rectangle 48">
                        <a:extLst>
                          <a:ext uri="{FF2B5EF4-FFF2-40B4-BE49-F238E27FC236}">
                            <a16:creationId xmlns:a16="http://schemas.microsoft.com/office/drawing/2014/main" id="{0EC539A3-E290-4DDA-B9B3-9480F4E57B2B}"/>
                          </a:ext>
                        </a:extLst>
                      </p:cNvPr>
                      <p:cNvSpPr>
                        <a:spLocks noChangeArrowheads="1"/>
                      </p:cNvSpPr>
                      <p:nvPr/>
                    </p:nvSpPr>
                    <p:spPr bwMode="auto">
                      <a:xfrm>
                        <a:off x="521" y="768"/>
                        <a:ext cx="4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19</a:t>
                        </a:r>
                      </a:p>
                      <a:p>
                        <a:pPr algn="ctr" eaLnBrk="0" hangingPunct="0"/>
                        <a:endParaRPr kumimoji="1" lang="en-US" altLang="zh-CN" sz="2400">
                          <a:latin typeface="Times New Roman" panose="02020603050405020304" pitchFamily="18" charset="0"/>
                        </a:endParaRPr>
                      </a:p>
                    </p:txBody>
                  </p:sp>
                  <p:sp>
                    <p:nvSpPr>
                      <p:cNvPr id="88" name="Rectangle 49">
                        <a:extLst>
                          <a:ext uri="{FF2B5EF4-FFF2-40B4-BE49-F238E27FC236}">
                            <a16:creationId xmlns:a16="http://schemas.microsoft.com/office/drawing/2014/main" id="{862EF169-496C-429F-A17D-D1FD722A23AD}"/>
                          </a:ext>
                        </a:extLst>
                      </p:cNvPr>
                      <p:cNvSpPr>
                        <a:spLocks noChangeArrowheads="1"/>
                      </p:cNvSpPr>
                      <p:nvPr/>
                    </p:nvSpPr>
                    <p:spPr bwMode="auto">
                      <a:xfrm>
                        <a:off x="478" y="768"/>
                        <a:ext cx="5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 name="Group 50">
                      <a:extLst>
                        <a:ext uri="{FF2B5EF4-FFF2-40B4-BE49-F238E27FC236}">
                          <a16:creationId xmlns:a16="http://schemas.microsoft.com/office/drawing/2014/main" id="{3FCD14CE-06F2-4313-92F7-7AB63AA9920C}"/>
                        </a:ext>
                      </a:extLst>
                    </p:cNvPr>
                    <p:cNvGrpSpPr>
                      <a:grpSpLocks/>
                    </p:cNvGrpSpPr>
                    <p:nvPr/>
                  </p:nvGrpSpPr>
                  <p:grpSpPr bwMode="auto">
                    <a:xfrm>
                      <a:off x="1018" y="768"/>
                      <a:ext cx="518" cy="384"/>
                      <a:chOff x="1018" y="768"/>
                      <a:chExt cx="518" cy="384"/>
                    </a:xfrm>
                  </p:grpSpPr>
                  <p:sp>
                    <p:nvSpPr>
                      <p:cNvPr id="85" name="Rectangle 51">
                        <a:extLst>
                          <a:ext uri="{FF2B5EF4-FFF2-40B4-BE49-F238E27FC236}">
                            <a16:creationId xmlns:a16="http://schemas.microsoft.com/office/drawing/2014/main" id="{71731EA5-467D-4177-B8C1-CAF50F3C1BD0}"/>
                          </a:ext>
                        </a:extLst>
                      </p:cNvPr>
                      <p:cNvSpPr>
                        <a:spLocks noChangeArrowheads="1"/>
                      </p:cNvSpPr>
                      <p:nvPr/>
                    </p:nvSpPr>
                    <p:spPr bwMode="auto">
                      <a:xfrm>
                        <a:off x="1061"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55</a:t>
                        </a:r>
                      </a:p>
                      <a:p>
                        <a:pPr algn="ctr" eaLnBrk="0" hangingPunct="0"/>
                        <a:endParaRPr kumimoji="1" lang="en-US" altLang="zh-CN" sz="2400">
                          <a:latin typeface="Times New Roman" panose="02020603050405020304" pitchFamily="18" charset="0"/>
                        </a:endParaRPr>
                      </a:p>
                    </p:txBody>
                  </p:sp>
                  <p:sp>
                    <p:nvSpPr>
                      <p:cNvPr id="86" name="Rectangle 52">
                        <a:extLst>
                          <a:ext uri="{FF2B5EF4-FFF2-40B4-BE49-F238E27FC236}">
                            <a16:creationId xmlns:a16="http://schemas.microsoft.com/office/drawing/2014/main" id="{D5653C2A-A98C-419C-A3AB-EF1A1DEB3B6F}"/>
                          </a:ext>
                        </a:extLst>
                      </p:cNvPr>
                      <p:cNvSpPr>
                        <a:spLocks noChangeArrowheads="1"/>
                      </p:cNvSpPr>
                      <p:nvPr/>
                    </p:nvSpPr>
                    <p:spPr bwMode="auto">
                      <a:xfrm>
                        <a:off x="1018"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 name="Group 53">
                      <a:extLst>
                        <a:ext uri="{FF2B5EF4-FFF2-40B4-BE49-F238E27FC236}">
                          <a16:creationId xmlns:a16="http://schemas.microsoft.com/office/drawing/2014/main" id="{AB20382C-2D95-46CA-BD1E-83DDBA56261B}"/>
                        </a:ext>
                      </a:extLst>
                    </p:cNvPr>
                    <p:cNvGrpSpPr>
                      <a:grpSpLocks/>
                    </p:cNvGrpSpPr>
                    <p:nvPr/>
                  </p:nvGrpSpPr>
                  <p:grpSpPr bwMode="auto">
                    <a:xfrm>
                      <a:off x="1536" y="768"/>
                      <a:ext cx="518" cy="384"/>
                      <a:chOff x="1536" y="768"/>
                      <a:chExt cx="518" cy="384"/>
                    </a:xfrm>
                  </p:grpSpPr>
                  <p:sp>
                    <p:nvSpPr>
                      <p:cNvPr id="83" name="Rectangle 54">
                        <a:extLst>
                          <a:ext uri="{FF2B5EF4-FFF2-40B4-BE49-F238E27FC236}">
                            <a16:creationId xmlns:a16="http://schemas.microsoft.com/office/drawing/2014/main" id="{E90708CE-8365-40B3-92DD-88AF063B82C6}"/>
                          </a:ext>
                        </a:extLst>
                      </p:cNvPr>
                      <p:cNvSpPr>
                        <a:spLocks noChangeArrowheads="1"/>
                      </p:cNvSpPr>
                      <p:nvPr/>
                    </p:nvSpPr>
                    <p:spPr bwMode="auto">
                      <a:xfrm>
                        <a:off x="1579"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3</a:t>
                        </a:r>
                      </a:p>
                      <a:p>
                        <a:pPr algn="ctr" eaLnBrk="0" hangingPunct="0"/>
                        <a:endParaRPr kumimoji="1" lang="en-US" altLang="zh-CN" sz="2400">
                          <a:latin typeface="Times New Roman" panose="02020603050405020304" pitchFamily="18" charset="0"/>
                        </a:endParaRPr>
                      </a:p>
                    </p:txBody>
                  </p:sp>
                  <p:sp>
                    <p:nvSpPr>
                      <p:cNvPr id="84" name="Rectangle 55">
                        <a:extLst>
                          <a:ext uri="{FF2B5EF4-FFF2-40B4-BE49-F238E27FC236}">
                            <a16:creationId xmlns:a16="http://schemas.microsoft.com/office/drawing/2014/main" id="{8B843ACD-E78D-4108-91A3-6929768BD69D}"/>
                          </a:ext>
                        </a:extLst>
                      </p:cNvPr>
                      <p:cNvSpPr>
                        <a:spLocks noChangeArrowheads="1"/>
                      </p:cNvSpPr>
                      <p:nvPr/>
                    </p:nvSpPr>
                    <p:spPr bwMode="auto">
                      <a:xfrm>
                        <a:off x="1536"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 name="Group 56">
                      <a:extLst>
                        <a:ext uri="{FF2B5EF4-FFF2-40B4-BE49-F238E27FC236}">
                          <a16:creationId xmlns:a16="http://schemas.microsoft.com/office/drawing/2014/main" id="{46B37F70-9957-4920-A07A-B8BDF06E8BB9}"/>
                        </a:ext>
                      </a:extLst>
                    </p:cNvPr>
                    <p:cNvGrpSpPr>
                      <a:grpSpLocks/>
                    </p:cNvGrpSpPr>
                    <p:nvPr/>
                  </p:nvGrpSpPr>
                  <p:grpSpPr bwMode="auto">
                    <a:xfrm>
                      <a:off x="2054" y="768"/>
                      <a:ext cx="518" cy="384"/>
                      <a:chOff x="2054" y="768"/>
                      <a:chExt cx="518" cy="384"/>
                    </a:xfrm>
                  </p:grpSpPr>
                  <p:sp>
                    <p:nvSpPr>
                      <p:cNvPr id="81" name="Rectangle 57">
                        <a:extLst>
                          <a:ext uri="{FF2B5EF4-FFF2-40B4-BE49-F238E27FC236}">
                            <a16:creationId xmlns:a16="http://schemas.microsoft.com/office/drawing/2014/main" id="{CCB3B1AF-839F-4571-A86D-6A7A603D7BBF}"/>
                          </a:ext>
                        </a:extLst>
                      </p:cNvPr>
                      <p:cNvSpPr>
                        <a:spLocks noChangeArrowheads="1"/>
                      </p:cNvSpPr>
                      <p:nvPr/>
                    </p:nvSpPr>
                    <p:spPr bwMode="auto">
                      <a:xfrm>
                        <a:off x="2097"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34</a:t>
                        </a:r>
                      </a:p>
                      <a:p>
                        <a:pPr algn="ctr" eaLnBrk="0" hangingPunct="0"/>
                        <a:endParaRPr kumimoji="1" lang="en-US" altLang="zh-CN" sz="2400">
                          <a:latin typeface="Times New Roman" panose="02020603050405020304" pitchFamily="18" charset="0"/>
                        </a:endParaRPr>
                      </a:p>
                    </p:txBody>
                  </p:sp>
                  <p:sp>
                    <p:nvSpPr>
                      <p:cNvPr id="82" name="Rectangle 58">
                        <a:extLst>
                          <a:ext uri="{FF2B5EF4-FFF2-40B4-BE49-F238E27FC236}">
                            <a16:creationId xmlns:a16="http://schemas.microsoft.com/office/drawing/2014/main" id="{BD6905C0-28D8-44A2-8819-0DF782E1F1F4}"/>
                          </a:ext>
                        </a:extLst>
                      </p:cNvPr>
                      <p:cNvSpPr>
                        <a:spLocks noChangeArrowheads="1"/>
                      </p:cNvSpPr>
                      <p:nvPr/>
                    </p:nvSpPr>
                    <p:spPr bwMode="auto">
                      <a:xfrm>
                        <a:off x="2054"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 name="Group 59">
                      <a:extLst>
                        <a:ext uri="{FF2B5EF4-FFF2-40B4-BE49-F238E27FC236}">
                          <a16:creationId xmlns:a16="http://schemas.microsoft.com/office/drawing/2014/main" id="{C9044757-3B6D-47A4-827C-CAF2E969EDC2}"/>
                        </a:ext>
                      </a:extLst>
                    </p:cNvPr>
                    <p:cNvGrpSpPr>
                      <a:grpSpLocks/>
                    </p:cNvGrpSpPr>
                    <p:nvPr/>
                  </p:nvGrpSpPr>
                  <p:grpSpPr bwMode="auto">
                    <a:xfrm>
                      <a:off x="0" y="1152"/>
                      <a:ext cx="478" cy="384"/>
                      <a:chOff x="0" y="1152"/>
                      <a:chExt cx="478" cy="384"/>
                    </a:xfrm>
                  </p:grpSpPr>
                  <p:sp>
                    <p:nvSpPr>
                      <p:cNvPr id="79" name="Rectangle 60">
                        <a:extLst>
                          <a:ext uri="{FF2B5EF4-FFF2-40B4-BE49-F238E27FC236}">
                            <a16:creationId xmlns:a16="http://schemas.microsoft.com/office/drawing/2014/main" id="{B0D7BC7B-24F4-45BB-8C29-A60DB56AED46}"/>
                          </a:ext>
                        </a:extLst>
                      </p:cNvPr>
                      <p:cNvSpPr>
                        <a:spLocks noChangeArrowheads="1"/>
                      </p:cNvSpPr>
                      <p:nvPr/>
                    </p:nvSpPr>
                    <p:spPr bwMode="auto">
                      <a:xfrm>
                        <a:off x="43" y="1152"/>
                        <a:ext cx="39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3</a:t>
                        </a:r>
                      </a:p>
                      <a:p>
                        <a:pPr algn="ctr" eaLnBrk="0" hangingPunct="0"/>
                        <a:endParaRPr kumimoji="1" lang="en-US" altLang="zh-CN" sz="2400">
                          <a:latin typeface="Times New Roman" panose="02020603050405020304" pitchFamily="18" charset="0"/>
                        </a:endParaRPr>
                      </a:p>
                    </p:txBody>
                  </p:sp>
                  <p:sp>
                    <p:nvSpPr>
                      <p:cNvPr id="80" name="Rectangle 61">
                        <a:extLst>
                          <a:ext uri="{FF2B5EF4-FFF2-40B4-BE49-F238E27FC236}">
                            <a16:creationId xmlns:a16="http://schemas.microsoft.com/office/drawing/2014/main" id="{D70E983D-4BE2-46C4-BD4B-73DCB52634B2}"/>
                          </a:ext>
                        </a:extLst>
                      </p:cNvPr>
                      <p:cNvSpPr>
                        <a:spLocks noChangeArrowheads="1"/>
                      </p:cNvSpPr>
                      <p:nvPr/>
                    </p:nvSpPr>
                    <p:spPr bwMode="auto">
                      <a:xfrm>
                        <a:off x="0" y="1152"/>
                        <a:ext cx="47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 name="Group 62">
                      <a:extLst>
                        <a:ext uri="{FF2B5EF4-FFF2-40B4-BE49-F238E27FC236}">
                          <a16:creationId xmlns:a16="http://schemas.microsoft.com/office/drawing/2014/main" id="{1A3AAE82-EBC0-4616-8077-4764BF602762}"/>
                        </a:ext>
                      </a:extLst>
                    </p:cNvPr>
                    <p:cNvGrpSpPr>
                      <a:grpSpLocks/>
                    </p:cNvGrpSpPr>
                    <p:nvPr/>
                  </p:nvGrpSpPr>
                  <p:grpSpPr bwMode="auto">
                    <a:xfrm>
                      <a:off x="478" y="1152"/>
                      <a:ext cx="540" cy="384"/>
                      <a:chOff x="478" y="1152"/>
                      <a:chExt cx="540" cy="384"/>
                    </a:xfrm>
                  </p:grpSpPr>
                  <p:sp>
                    <p:nvSpPr>
                      <p:cNvPr id="77" name="Rectangle 63">
                        <a:extLst>
                          <a:ext uri="{FF2B5EF4-FFF2-40B4-BE49-F238E27FC236}">
                            <a16:creationId xmlns:a16="http://schemas.microsoft.com/office/drawing/2014/main" id="{3FDAFDFB-97DA-4AEE-9AB4-50715D0257B3}"/>
                          </a:ext>
                        </a:extLst>
                      </p:cNvPr>
                      <p:cNvSpPr>
                        <a:spLocks noChangeArrowheads="1"/>
                      </p:cNvSpPr>
                      <p:nvPr/>
                    </p:nvSpPr>
                    <p:spPr bwMode="auto">
                      <a:xfrm>
                        <a:off x="521" y="1152"/>
                        <a:ext cx="4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23</a:t>
                        </a:r>
                      </a:p>
                      <a:p>
                        <a:pPr algn="ctr" eaLnBrk="0" hangingPunct="0"/>
                        <a:endParaRPr kumimoji="1" lang="en-US" altLang="zh-CN" sz="2400">
                          <a:latin typeface="Times New Roman" panose="02020603050405020304" pitchFamily="18" charset="0"/>
                        </a:endParaRPr>
                      </a:p>
                    </p:txBody>
                  </p:sp>
                  <p:sp>
                    <p:nvSpPr>
                      <p:cNvPr id="78" name="Rectangle 64">
                        <a:extLst>
                          <a:ext uri="{FF2B5EF4-FFF2-40B4-BE49-F238E27FC236}">
                            <a16:creationId xmlns:a16="http://schemas.microsoft.com/office/drawing/2014/main" id="{F7BA63BA-EBCA-4CE9-8DE5-F6DA7C4E67D2}"/>
                          </a:ext>
                        </a:extLst>
                      </p:cNvPr>
                      <p:cNvSpPr>
                        <a:spLocks noChangeArrowheads="1"/>
                      </p:cNvSpPr>
                      <p:nvPr/>
                    </p:nvSpPr>
                    <p:spPr bwMode="auto">
                      <a:xfrm>
                        <a:off x="478" y="1152"/>
                        <a:ext cx="5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8" name="Group 65">
                      <a:extLst>
                        <a:ext uri="{FF2B5EF4-FFF2-40B4-BE49-F238E27FC236}">
                          <a16:creationId xmlns:a16="http://schemas.microsoft.com/office/drawing/2014/main" id="{AD3D484A-BCE8-4E81-A125-B6EB72608591}"/>
                        </a:ext>
                      </a:extLst>
                    </p:cNvPr>
                    <p:cNvGrpSpPr>
                      <a:grpSpLocks/>
                    </p:cNvGrpSpPr>
                    <p:nvPr/>
                  </p:nvGrpSpPr>
                  <p:grpSpPr bwMode="auto">
                    <a:xfrm>
                      <a:off x="1018" y="1152"/>
                      <a:ext cx="518" cy="384"/>
                      <a:chOff x="1018" y="1152"/>
                      <a:chExt cx="518" cy="384"/>
                    </a:xfrm>
                  </p:grpSpPr>
                  <p:sp>
                    <p:nvSpPr>
                      <p:cNvPr id="75" name="Rectangle 66">
                        <a:extLst>
                          <a:ext uri="{FF2B5EF4-FFF2-40B4-BE49-F238E27FC236}">
                            <a16:creationId xmlns:a16="http://schemas.microsoft.com/office/drawing/2014/main" id="{75E10DCF-6652-4E66-BB53-7480B9BC379A}"/>
                          </a:ext>
                        </a:extLst>
                      </p:cNvPr>
                      <p:cNvSpPr>
                        <a:spLocks noChangeArrowheads="1"/>
                      </p:cNvSpPr>
                      <p:nvPr/>
                    </p:nvSpPr>
                    <p:spPr bwMode="auto">
                      <a:xfrm>
                        <a:off x="1061"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42</a:t>
                        </a:r>
                      </a:p>
                      <a:p>
                        <a:pPr algn="ctr" eaLnBrk="0" hangingPunct="0"/>
                        <a:endParaRPr kumimoji="1" lang="en-US" altLang="zh-CN" sz="2400">
                          <a:latin typeface="Times New Roman" panose="02020603050405020304" pitchFamily="18" charset="0"/>
                        </a:endParaRPr>
                      </a:p>
                    </p:txBody>
                  </p:sp>
                  <p:sp>
                    <p:nvSpPr>
                      <p:cNvPr id="76" name="Rectangle 67">
                        <a:extLst>
                          <a:ext uri="{FF2B5EF4-FFF2-40B4-BE49-F238E27FC236}">
                            <a16:creationId xmlns:a16="http://schemas.microsoft.com/office/drawing/2014/main" id="{9AF7DAF5-AF89-4761-9D00-3C661D6D14E8}"/>
                          </a:ext>
                        </a:extLst>
                      </p:cNvPr>
                      <p:cNvSpPr>
                        <a:spLocks noChangeArrowheads="1"/>
                      </p:cNvSpPr>
                      <p:nvPr/>
                    </p:nvSpPr>
                    <p:spPr bwMode="auto">
                      <a:xfrm>
                        <a:off x="1018"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 name="Group 68">
                      <a:extLst>
                        <a:ext uri="{FF2B5EF4-FFF2-40B4-BE49-F238E27FC236}">
                          <a16:creationId xmlns:a16="http://schemas.microsoft.com/office/drawing/2014/main" id="{1CA7FB2D-EB41-4610-B9CE-723F63F504C9}"/>
                        </a:ext>
                      </a:extLst>
                    </p:cNvPr>
                    <p:cNvGrpSpPr>
                      <a:grpSpLocks/>
                    </p:cNvGrpSpPr>
                    <p:nvPr/>
                  </p:nvGrpSpPr>
                  <p:grpSpPr bwMode="auto">
                    <a:xfrm>
                      <a:off x="1536" y="1152"/>
                      <a:ext cx="518" cy="384"/>
                      <a:chOff x="1536" y="1152"/>
                      <a:chExt cx="518" cy="384"/>
                    </a:xfrm>
                  </p:grpSpPr>
                  <p:sp>
                    <p:nvSpPr>
                      <p:cNvPr id="73" name="Rectangle 69">
                        <a:extLst>
                          <a:ext uri="{FF2B5EF4-FFF2-40B4-BE49-F238E27FC236}">
                            <a16:creationId xmlns:a16="http://schemas.microsoft.com/office/drawing/2014/main" id="{1C5C1634-61D3-40C4-B840-CF0A2DC0B2F0}"/>
                          </a:ext>
                        </a:extLst>
                      </p:cNvPr>
                      <p:cNvSpPr>
                        <a:spLocks noChangeArrowheads="1"/>
                      </p:cNvSpPr>
                      <p:nvPr/>
                    </p:nvSpPr>
                    <p:spPr bwMode="auto">
                      <a:xfrm>
                        <a:off x="1579"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27</a:t>
                        </a:r>
                      </a:p>
                      <a:p>
                        <a:pPr algn="ctr" eaLnBrk="0" hangingPunct="0"/>
                        <a:endParaRPr kumimoji="1" lang="en-US" altLang="zh-CN" sz="2400">
                          <a:latin typeface="Times New Roman" panose="02020603050405020304" pitchFamily="18" charset="0"/>
                        </a:endParaRPr>
                      </a:p>
                    </p:txBody>
                  </p:sp>
                  <p:sp>
                    <p:nvSpPr>
                      <p:cNvPr id="74" name="Rectangle 70">
                        <a:extLst>
                          <a:ext uri="{FF2B5EF4-FFF2-40B4-BE49-F238E27FC236}">
                            <a16:creationId xmlns:a16="http://schemas.microsoft.com/office/drawing/2014/main" id="{D8A4E6DE-42E6-471F-8846-A2C212D3507B}"/>
                          </a:ext>
                        </a:extLst>
                      </p:cNvPr>
                      <p:cNvSpPr>
                        <a:spLocks noChangeArrowheads="1"/>
                      </p:cNvSpPr>
                      <p:nvPr/>
                    </p:nvSpPr>
                    <p:spPr bwMode="auto">
                      <a:xfrm>
                        <a:off x="1536"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0" name="Group 71">
                      <a:extLst>
                        <a:ext uri="{FF2B5EF4-FFF2-40B4-BE49-F238E27FC236}">
                          <a16:creationId xmlns:a16="http://schemas.microsoft.com/office/drawing/2014/main" id="{0B8F0B99-BE66-471F-A674-64A24655839A}"/>
                        </a:ext>
                      </a:extLst>
                    </p:cNvPr>
                    <p:cNvGrpSpPr>
                      <a:grpSpLocks/>
                    </p:cNvGrpSpPr>
                    <p:nvPr/>
                  </p:nvGrpSpPr>
                  <p:grpSpPr bwMode="auto">
                    <a:xfrm>
                      <a:off x="2054" y="1152"/>
                      <a:ext cx="518" cy="384"/>
                      <a:chOff x="2054" y="1152"/>
                      <a:chExt cx="518" cy="384"/>
                    </a:xfrm>
                  </p:grpSpPr>
                  <p:sp>
                    <p:nvSpPr>
                      <p:cNvPr id="71" name="Rectangle 72">
                        <a:extLst>
                          <a:ext uri="{FF2B5EF4-FFF2-40B4-BE49-F238E27FC236}">
                            <a16:creationId xmlns:a16="http://schemas.microsoft.com/office/drawing/2014/main" id="{82BC7BFD-05BE-4093-9D30-AED9D910AE2A}"/>
                          </a:ext>
                        </a:extLst>
                      </p:cNvPr>
                      <p:cNvSpPr>
                        <a:spLocks noChangeArrowheads="1"/>
                      </p:cNvSpPr>
                      <p:nvPr/>
                    </p:nvSpPr>
                    <p:spPr bwMode="auto">
                      <a:xfrm>
                        <a:off x="2097"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6</a:t>
                        </a:r>
                      </a:p>
                      <a:p>
                        <a:pPr algn="ctr" eaLnBrk="0" hangingPunct="0"/>
                        <a:endParaRPr kumimoji="1" lang="en-US" altLang="zh-CN" sz="2400">
                          <a:latin typeface="Times New Roman" panose="02020603050405020304" pitchFamily="18" charset="0"/>
                        </a:endParaRPr>
                      </a:p>
                    </p:txBody>
                  </p:sp>
                  <p:sp>
                    <p:nvSpPr>
                      <p:cNvPr id="72" name="Rectangle 73">
                        <a:extLst>
                          <a:ext uri="{FF2B5EF4-FFF2-40B4-BE49-F238E27FC236}">
                            <a16:creationId xmlns:a16="http://schemas.microsoft.com/office/drawing/2014/main" id="{45F16A50-825E-400E-AD5F-348D7BF8A988}"/>
                          </a:ext>
                        </a:extLst>
                      </p:cNvPr>
                      <p:cNvSpPr>
                        <a:spLocks noChangeArrowheads="1"/>
                      </p:cNvSpPr>
                      <p:nvPr/>
                    </p:nvSpPr>
                    <p:spPr bwMode="auto">
                      <a:xfrm>
                        <a:off x="2054"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 name="Group 74">
                      <a:extLst>
                        <a:ext uri="{FF2B5EF4-FFF2-40B4-BE49-F238E27FC236}">
                          <a16:creationId xmlns:a16="http://schemas.microsoft.com/office/drawing/2014/main" id="{A2F289BE-5744-41D5-A96E-D11FED66EF0C}"/>
                        </a:ext>
                      </a:extLst>
                    </p:cNvPr>
                    <p:cNvGrpSpPr>
                      <a:grpSpLocks/>
                    </p:cNvGrpSpPr>
                    <p:nvPr/>
                  </p:nvGrpSpPr>
                  <p:grpSpPr bwMode="auto">
                    <a:xfrm>
                      <a:off x="0" y="1536"/>
                      <a:ext cx="478" cy="384"/>
                      <a:chOff x="0" y="1536"/>
                      <a:chExt cx="478" cy="384"/>
                    </a:xfrm>
                  </p:grpSpPr>
                  <p:sp>
                    <p:nvSpPr>
                      <p:cNvPr id="69" name="Rectangle 75">
                        <a:extLst>
                          <a:ext uri="{FF2B5EF4-FFF2-40B4-BE49-F238E27FC236}">
                            <a16:creationId xmlns:a16="http://schemas.microsoft.com/office/drawing/2014/main" id="{AA64D992-6B2E-46FF-9CFD-D3EB3263E9CC}"/>
                          </a:ext>
                        </a:extLst>
                      </p:cNvPr>
                      <p:cNvSpPr>
                        <a:spLocks noChangeArrowheads="1"/>
                      </p:cNvSpPr>
                      <p:nvPr/>
                    </p:nvSpPr>
                    <p:spPr bwMode="auto">
                      <a:xfrm>
                        <a:off x="43" y="1536"/>
                        <a:ext cx="39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4</a:t>
                        </a:r>
                      </a:p>
                      <a:p>
                        <a:pPr algn="ctr" eaLnBrk="0" hangingPunct="0"/>
                        <a:endParaRPr kumimoji="1" lang="en-US" altLang="zh-CN" sz="2400">
                          <a:latin typeface="Times New Roman" panose="02020603050405020304" pitchFamily="18" charset="0"/>
                        </a:endParaRPr>
                      </a:p>
                    </p:txBody>
                  </p:sp>
                  <p:sp>
                    <p:nvSpPr>
                      <p:cNvPr id="70" name="Rectangle 76">
                        <a:extLst>
                          <a:ext uri="{FF2B5EF4-FFF2-40B4-BE49-F238E27FC236}">
                            <a16:creationId xmlns:a16="http://schemas.microsoft.com/office/drawing/2014/main" id="{CA2D7275-8C0A-473A-98EB-359126858FC0}"/>
                          </a:ext>
                        </a:extLst>
                      </p:cNvPr>
                      <p:cNvSpPr>
                        <a:spLocks noChangeArrowheads="1"/>
                      </p:cNvSpPr>
                      <p:nvPr/>
                    </p:nvSpPr>
                    <p:spPr bwMode="auto">
                      <a:xfrm>
                        <a:off x="0" y="1536"/>
                        <a:ext cx="47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2" name="Group 77">
                      <a:extLst>
                        <a:ext uri="{FF2B5EF4-FFF2-40B4-BE49-F238E27FC236}">
                          <a16:creationId xmlns:a16="http://schemas.microsoft.com/office/drawing/2014/main" id="{08B696F3-BA1B-4D91-90D7-26D99FF87A3F}"/>
                        </a:ext>
                      </a:extLst>
                    </p:cNvPr>
                    <p:cNvGrpSpPr>
                      <a:grpSpLocks/>
                    </p:cNvGrpSpPr>
                    <p:nvPr/>
                  </p:nvGrpSpPr>
                  <p:grpSpPr bwMode="auto">
                    <a:xfrm>
                      <a:off x="478" y="1536"/>
                      <a:ext cx="540" cy="384"/>
                      <a:chOff x="478" y="1536"/>
                      <a:chExt cx="540" cy="384"/>
                    </a:xfrm>
                  </p:grpSpPr>
                  <p:sp>
                    <p:nvSpPr>
                      <p:cNvPr id="67" name="Rectangle 78">
                        <a:extLst>
                          <a:ext uri="{FF2B5EF4-FFF2-40B4-BE49-F238E27FC236}">
                            <a16:creationId xmlns:a16="http://schemas.microsoft.com/office/drawing/2014/main" id="{406D5849-7F0F-4AAE-8DD1-D6E9482AF95D}"/>
                          </a:ext>
                        </a:extLst>
                      </p:cNvPr>
                      <p:cNvSpPr>
                        <a:spLocks noChangeArrowheads="1"/>
                      </p:cNvSpPr>
                      <p:nvPr/>
                    </p:nvSpPr>
                    <p:spPr bwMode="auto">
                      <a:xfrm>
                        <a:off x="521" y="1536"/>
                        <a:ext cx="4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13</a:t>
                        </a:r>
                      </a:p>
                      <a:p>
                        <a:pPr algn="ctr" eaLnBrk="0" hangingPunct="0"/>
                        <a:endParaRPr kumimoji="1" lang="en-US" altLang="zh-CN" sz="2400">
                          <a:latin typeface="Times New Roman" panose="02020603050405020304" pitchFamily="18" charset="0"/>
                        </a:endParaRPr>
                      </a:p>
                    </p:txBody>
                  </p:sp>
                  <p:sp>
                    <p:nvSpPr>
                      <p:cNvPr id="68" name="Rectangle 79">
                        <a:extLst>
                          <a:ext uri="{FF2B5EF4-FFF2-40B4-BE49-F238E27FC236}">
                            <a16:creationId xmlns:a16="http://schemas.microsoft.com/office/drawing/2014/main" id="{9550DC4B-FA7C-49C2-9A42-D1D40C3DB2B6}"/>
                          </a:ext>
                        </a:extLst>
                      </p:cNvPr>
                      <p:cNvSpPr>
                        <a:spLocks noChangeArrowheads="1"/>
                      </p:cNvSpPr>
                      <p:nvPr/>
                    </p:nvSpPr>
                    <p:spPr bwMode="auto">
                      <a:xfrm>
                        <a:off x="478" y="1536"/>
                        <a:ext cx="5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3" name="Group 80">
                      <a:extLst>
                        <a:ext uri="{FF2B5EF4-FFF2-40B4-BE49-F238E27FC236}">
                          <a16:creationId xmlns:a16="http://schemas.microsoft.com/office/drawing/2014/main" id="{C913CE87-A115-4971-9EA6-72A4E8F4C56B}"/>
                        </a:ext>
                      </a:extLst>
                    </p:cNvPr>
                    <p:cNvGrpSpPr>
                      <a:grpSpLocks/>
                    </p:cNvGrpSpPr>
                    <p:nvPr/>
                  </p:nvGrpSpPr>
                  <p:grpSpPr bwMode="auto">
                    <a:xfrm>
                      <a:off x="1018" y="1536"/>
                      <a:ext cx="518" cy="384"/>
                      <a:chOff x="1018" y="1536"/>
                      <a:chExt cx="518" cy="384"/>
                    </a:xfrm>
                  </p:grpSpPr>
                  <p:sp>
                    <p:nvSpPr>
                      <p:cNvPr id="65" name="Rectangle 81">
                        <a:extLst>
                          <a:ext uri="{FF2B5EF4-FFF2-40B4-BE49-F238E27FC236}">
                            <a16:creationId xmlns:a16="http://schemas.microsoft.com/office/drawing/2014/main" id="{18FE8CBD-E76F-429C-8731-7450859FDB46}"/>
                          </a:ext>
                        </a:extLst>
                      </p:cNvPr>
                      <p:cNvSpPr>
                        <a:spLocks noChangeArrowheads="1"/>
                      </p:cNvSpPr>
                      <p:nvPr/>
                    </p:nvSpPr>
                    <p:spPr bwMode="auto">
                      <a:xfrm>
                        <a:off x="1061"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22</a:t>
                        </a:r>
                      </a:p>
                      <a:p>
                        <a:pPr algn="ctr" eaLnBrk="0" hangingPunct="0"/>
                        <a:endParaRPr kumimoji="1" lang="en-US" altLang="zh-CN" sz="2400">
                          <a:latin typeface="Times New Roman" panose="02020603050405020304" pitchFamily="18" charset="0"/>
                        </a:endParaRPr>
                      </a:p>
                    </p:txBody>
                  </p:sp>
                  <p:sp>
                    <p:nvSpPr>
                      <p:cNvPr id="66" name="Rectangle 82">
                        <a:extLst>
                          <a:ext uri="{FF2B5EF4-FFF2-40B4-BE49-F238E27FC236}">
                            <a16:creationId xmlns:a16="http://schemas.microsoft.com/office/drawing/2014/main" id="{FC7745D3-35A5-43CE-BCE3-DB3EBC42862B}"/>
                          </a:ext>
                        </a:extLst>
                      </p:cNvPr>
                      <p:cNvSpPr>
                        <a:spLocks noChangeArrowheads="1"/>
                      </p:cNvSpPr>
                      <p:nvPr/>
                    </p:nvSpPr>
                    <p:spPr bwMode="auto">
                      <a:xfrm>
                        <a:off x="1018" y="153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 name="Group 83">
                      <a:extLst>
                        <a:ext uri="{FF2B5EF4-FFF2-40B4-BE49-F238E27FC236}">
                          <a16:creationId xmlns:a16="http://schemas.microsoft.com/office/drawing/2014/main" id="{A97F3D74-7CB3-46D0-A7A0-701711B9ACDA}"/>
                        </a:ext>
                      </a:extLst>
                    </p:cNvPr>
                    <p:cNvGrpSpPr>
                      <a:grpSpLocks/>
                    </p:cNvGrpSpPr>
                    <p:nvPr/>
                  </p:nvGrpSpPr>
                  <p:grpSpPr bwMode="auto">
                    <a:xfrm>
                      <a:off x="1536" y="1536"/>
                      <a:ext cx="518" cy="384"/>
                      <a:chOff x="1536" y="1536"/>
                      <a:chExt cx="518" cy="384"/>
                    </a:xfrm>
                  </p:grpSpPr>
                  <p:sp>
                    <p:nvSpPr>
                      <p:cNvPr id="63" name="Rectangle 84">
                        <a:extLst>
                          <a:ext uri="{FF2B5EF4-FFF2-40B4-BE49-F238E27FC236}">
                            <a16:creationId xmlns:a16="http://schemas.microsoft.com/office/drawing/2014/main" id="{4C4FD704-DDDA-499D-A2FE-6F07AEFB1B26}"/>
                          </a:ext>
                        </a:extLst>
                      </p:cNvPr>
                      <p:cNvSpPr>
                        <a:spLocks noChangeArrowheads="1"/>
                      </p:cNvSpPr>
                      <p:nvPr/>
                    </p:nvSpPr>
                    <p:spPr bwMode="auto">
                      <a:xfrm>
                        <a:off x="1579"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14</a:t>
                        </a:r>
                      </a:p>
                      <a:p>
                        <a:pPr algn="ctr" eaLnBrk="0" hangingPunct="0"/>
                        <a:endParaRPr kumimoji="1" lang="en-US" altLang="zh-CN" sz="2400">
                          <a:latin typeface="Times New Roman" panose="02020603050405020304" pitchFamily="18" charset="0"/>
                        </a:endParaRPr>
                      </a:p>
                    </p:txBody>
                  </p:sp>
                  <p:sp>
                    <p:nvSpPr>
                      <p:cNvPr id="64" name="Rectangle 85">
                        <a:extLst>
                          <a:ext uri="{FF2B5EF4-FFF2-40B4-BE49-F238E27FC236}">
                            <a16:creationId xmlns:a16="http://schemas.microsoft.com/office/drawing/2014/main" id="{D28F43EC-31E0-4503-BDB4-424D182B3CF4}"/>
                          </a:ext>
                        </a:extLst>
                      </p:cNvPr>
                      <p:cNvSpPr>
                        <a:spLocks noChangeArrowheads="1"/>
                      </p:cNvSpPr>
                      <p:nvPr/>
                    </p:nvSpPr>
                    <p:spPr bwMode="auto">
                      <a:xfrm>
                        <a:off x="1536" y="153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5" name="Group 86">
                      <a:extLst>
                        <a:ext uri="{FF2B5EF4-FFF2-40B4-BE49-F238E27FC236}">
                          <a16:creationId xmlns:a16="http://schemas.microsoft.com/office/drawing/2014/main" id="{EF07C84B-1B17-41B3-A7B6-3655FAF389A5}"/>
                        </a:ext>
                      </a:extLst>
                    </p:cNvPr>
                    <p:cNvGrpSpPr>
                      <a:grpSpLocks/>
                    </p:cNvGrpSpPr>
                    <p:nvPr/>
                  </p:nvGrpSpPr>
                  <p:grpSpPr bwMode="auto">
                    <a:xfrm>
                      <a:off x="2054" y="1536"/>
                      <a:ext cx="518" cy="384"/>
                      <a:chOff x="2054" y="1536"/>
                      <a:chExt cx="518" cy="384"/>
                    </a:xfrm>
                  </p:grpSpPr>
                  <p:sp>
                    <p:nvSpPr>
                      <p:cNvPr id="61" name="Rectangle 87">
                        <a:extLst>
                          <a:ext uri="{FF2B5EF4-FFF2-40B4-BE49-F238E27FC236}">
                            <a16:creationId xmlns:a16="http://schemas.microsoft.com/office/drawing/2014/main" id="{24ED24C5-FC88-447D-B4D8-E4C7E6DED050}"/>
                          </a:ext>
                        </a:extLst>
                      </p:cNvPr>
                      <p:cNvSpPr>
                        <a:spLocks noChangeArrowheads="1"/>
                      </p:cNvSpPr>
                      <p:nvPr/>
                    </p:nvSpPr>
                    <p:spPr bwMode="auto">
                      <a:xfrm>
                        <a:off x="2097"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13</a:t>
                        </a:r>
                      </a:p>
                      <a:p>
                        <a:pPr algn="ctr" eaLnBrk="0" hangingPunct="0"/>
                        <a:endParaRPr kumimoji="1" lang="en-US" altLang="zh-CN" sz="2400">
                          <a:latin typeface="Times New Roman" panose="02020603050405020304" pitchFamily="18" charset="0"/>
                        </a:endParaRPr>
                      </a:p>
                    </p:txBody>
                  </p:sp>
                  <p:sp>
                    <p:nvSpPr>
                      <p:cNvPr id="62" name="Rectangle 88">
                        <a:extLst>
                          <a:ext uri="{FF2B5EF4-FFF2-40B4-BE49-F238E27FC236}">
                            <a16:creationId xmlns:a16="http://schemas.microsoft.com/office/drawing/2014/main" id="{75B366D4-2F95-436B-9B1B-47553A1C9CAB}"/>
                          </a:ext>
                        </a:extLst>
                      </p:cNvPr>
                      <p:cNvSpPr>
                        <a:spLocks noChangeArrowheads="1"/>
                      </p:cNvSpPr>
                      <p:nvPr/>
                    </p:nvSpPr>
                    <p:spPr bwMode="auto">
                      <a:xfrm>
                        <a:off x="2054" y="153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6" name="Group 89">
                      <a:extLst>
                        <a:ext uri="{FF2B5EF4-FFF2-40B4-BE49-F238E27FC236}">
                          <a16:creationId xmlns:a16="http://schemas.microsoft.com/office/drawing/2014/main" id="{1E9100A9-AF1A-45CD-AB91-79390C9CFB63}"/>
                        </a:ext>
                      </a:extLst>
                    </p:cNvPr>
                    <p:cNvGrpSpPr>
                      <a:grpSpLocks/>
                    </p:cNvGrpSpPr>
                    <p:nvPr/>
                  </p:nvGrpSpPr>
                  <p:grpSpPr bwMode="auto">
                    <a:xfrm>
                      <a:off x="0" y="1920"/>
                      <a:ext cx="478" cy="384"/>
                      <a:chOff x="0" y="1920"/>
                      <a:chExt cx="478" cy="384"/>
                    </a:xfrm>
                  </p:grpSpPr>
                  <p:sp>
                    <p:nvSpPr>
                      <p:cNvPr id="59" name="Rectangle 90">
                        <a:extLst>
                          <a:ext uri="{FF2B5EF4-FFF2-40B4-BE49-F238E27FC236}">
                            <a16:creationId xmlns:a16="http://schemas.microsoft.com/office/drawing/2014/main" id="{0B5F2B30-D5A8-4ADF-A19C-B677C7F915EE}"/>
                          </a:ext>
                        </a:extLst>
                      </p:cNvPr>
                      <p:cNvSpPr>
                        <a:spLocks noChangeArrowheads="1"/>
                      </p:cNvSpPr>
                      <p:nvPr/>
                    </p:nvSpPr>
                    <p:spPr bwMode="auto">
                      <a:xfrm>
                        <a:off x="43" y="1920"/>
                        <a:ext cx="39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5</a:t>
                        </a:r>
                      </a:p>
                      <a:p>
                        <a:pPr algn="ctr" eaLnBrk="0" hangingPunct="0"/>
                        <a:endParaRPr kumimoji="1" lang="en-US" altLang="zh-CN" sz="2400">
                          <a:latin typeface="Times New Roman" panose="02020603050405020304" pitchFamily="18" charset="0"/>
                        </a:endParaRPr>
                      </a:p>
                    </p:txBody>
                  </p:sp>
                  <p:sp>
                    <p:nvSpPr>
                      <p:cNvPr id="60" name="Rectangle 91">
                        <a:extLst>
                          <a:ext uri="{FF2B5EF4-FFF2-40B4-BE49-F238E27FC236}">
                            <a16:creationId xmlns:a16="http://schemas.microsoft.com/office/drawing/2014/main" id="{2A970BDA-21E8-420C-BCFF-849EF976CD24}"/>
                          </a:ext>
                        </a:extLst>
                      </p:cNvPr>
                      <p:cNvSpPr>
                        <a:spLocks noChangeArrowheads="1"/>
                      </p:cNvSpPr>
                      <p:nvPr/>
                    </p:nvSpPr>
                    <p:spPr bwMode="auto">
                      <a:xfrm>
                        <a:off x="0" y="1920"/>
                        <a:ext cx="47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 name="Group 92">
                      <a:extLst>
                        <a:ext uri="{FF2B5EF4-FFF2-40B4-BE49-F238E27FC236}">
                          <a16:creationId xmlns:a16="http://schemas.microsoft.com/office/drawing/2014/main" id="{139A1D1F-23C7-4772-81E8-D62EA4D3D55B}"/>
                        </a:ext>
                      </a:extLst>
                    </p:cNvPr>
                    <p:cNvGrpSpPr>
                      <a:grpSpLocks/>
                    </p:cNvGrpSpPr>
                    <p:nvPr/>
                  </p:nvGrpSpPr>
                  <p:grpSpPr bwMode="auto">
                    <a:xfrm>
                      <a:off x="478" y="1920"/>
                      <a:ext cx="540" cy="384"/>
                      <a:chOff x="478" y="1920"/>
                      <a:chExt cx="540" cy="384"/>
                    </a:xfrm>
                  </p:grpSpPr>
                  <p:sp>
                    <p:nvSpPr>
                      <p:cNvPr id="57" name="Rectangle 93">
                        <a:extLst>
                          <a:ext uri="{FF2B5EF4-FFF2-40B4-BE49-F238E27FC236}">
                            <a16:creationId xmlns:a16="http://schemas.microsoft.com/office/drawing/2014/main" id="{D12AD406-5669-41D7-B476-29091877E454}"/>
                          </a:ext>
                        </a:extLst>
                      </p:cNvPr>
                      <p:cNvSpPr>
                        <a:spLocks noChangeArrowheads="1"/>
                      </p:cNvSpPr>
                      <p:nvPr/>
                    </p:nvSpPr>
                    <p:spPr bwMode="auto">
                      <a:xfrm>
                        <a:off x="521" y="1920"/>
                        <a:ext cx="4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33</a:t>
                        </a:r>
                      </a:p>
                      <a:p>
                        <a:pPr algn="ctr" eaLnBrk="0" hangingPunct="0"/>
                        <a:endParaRPr kumimoji="1" lang="en-US" altLang="zh-CN" sz="2400">
                          <a:latin typeface="Times New Roman" panose="02020603050405020304" pitchFamily="18" charset="0"/>
                        </a:endParaRPr>
                      </a:p>
                    </p:txBody>
                  </p:sp>
                  <p:sp>
                    <p:nvSpPr>
                      <p:cNvPr id="58" name="Rectangle 94">
                        <a:extLst>
                          <a:ext uri="{FF2B5EF4-FFF2-40B4-BE49-F238E27FC236}">
                            <a16:creationId xmlns:a16="http://schemas.microsoft.com/office/drawing/2014/main" id="{4C070A10-FE6C-4E40-84D1-4CA2896E0EB1}"/>
                          </a:ext>
                        </a:extLst>
                      </p:cNvPr>
                      <p:cNvSpPr>
                        <a:spLocks noChangeArrowheads="1"/>
                      </p:cNvSpPr>
                      <p:nvPr/>
                    </p:nvSpPr>
                    <p:spPr bwMode="auto">
                      <a:xfrm>
                        <a:off x="478" y="1920"/>
                        <a:ext cx="54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8" name="Group 95">
                      <a:extLst>
                        <a:ext uri="{FF2B5EF4-FFF2-40B4-BE49-F238E27FC236}">
                          <a16:creationId xmlns:a16="http://schemas.microsoft.com/office/drawing/2014/main" id="{97FD1382-3663-4624-B199-74D2207F2CDF}"/>
                        </a:ext>
                      </a:extLst>
                    </p:cNvPr>
                    <p:cNvGrpSpPr>
                      <a:grpSpLocks/>
                    </p:cNvGrpSpPr>
                    <p:nvPr/>
                  </p:nvGrpSpPr>
                  <p:grpSpPr bwMode="auto">
                    <a:xfrm>
                      <a:off x="1018" y="1920"/>
                      <a:ext cx="518" cy="384"/>
                      <a:chOff x="1018" y="1920"/>
                      <a:chExt cx="518" cy="384"/>
                    </a:xfrm>
                  </p:grpSpPr>
                  <p:sp>
                    <p:nvSpPr>
                      <p:cNvPr id="55" name="Rectangle 96">
                        <a:extLst>
                          <a:ext uri="{FF2B5EF4-FFF2-40B4-BE49-F238E27FC236}">
                            <a16:creationId xmlns:a16="http://schemas.microsoft.com/office/drawing/2014/main" id="{F6C2C452-86EC-4951-B7FE-69E01C0F9A43}"/>
                          </a:ext>
                        </a:extLst>
                      </p:cNvPr>
                      <p:cNvSpPr>
                        <a:spLocks noChangeArrowheads="1"/>
                      </p:cNvSpPr>
                      <p:nvPr/>
                    </p:nvSpPr>
                    <p:spPr bwMode="auto">
                      <a:xfrm>
                        <a:off x="1061" y="192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5</a:t>
                        </a:r>
                      </a:p>
                      <a:p>
                        <a:pPr algn="ctr" eaLnBrk="0" hangingPunct="0"/>
                        <a:endParaRPr kumimoji="1" lang="en-US" altLang="zh-CN" sz="2400">
                          <a:latin typeface="Times New Roman" panose="02020603050405020304" pitchFamily="18" charset="0"/>
                        </a:endParaRPr>
                      </a:p>
                    </p:txBody>
                  </p:sp>
                  <p:sp>
                    <p:nvSpPr>
                      <p:cNvPr id="56" name="Rectangle 97">
                        <a:extLst>
                          <a:ext uri="{FF2B5EF4-FFF2-40B4-BE49-F238E27FC236}">
                            <a16:creationId xmlns:a16="http://schemas.microsoft.com/office/drawing/2014/main" id="{CBE77B1A-36C3-4244-B6D2-F286EDF5DE23}"/>
                          </a:ext>
                        </a:extLst>
                      </p:cNvPr>
                      <p:cNvSpPr>
                        <a:spLocks noChangeArrowheads="1"/>
                      </p:cNvSpPr>
                      <p:nvPr/>
                    </p:nvSpPr>
                    <p:spPr bwMode="auto">
                      <a:xfrm>
                        <a:off x="1018" y="192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 name="Group 98">
                      <a:extLst>
                        <a:ext uri="{FF2B5EF4-FFF2-40B4-BE49-F238E27FC236}">
                          <a16:creationId xmlns:a16="http://schemas.microsoft.com/office/drawing/2014/main" id="{96D88794-1708-4F24-9797-E521CAEAE1D6}"/>
                        </a:ext>
                      </a:extLst>
                    </p:cNvPr>
                    <p:cNvGrpSpPr>
                      <a:grpSpLocks/>
                    </p:cNvGrpSpPr>
                    <p:nvPr/>
                  </p:nvGrpSpPr>
                  <p:grpSpPr bwMode="auto">
                    <a:xfrm>
                      <a:off x="1536" y="1920"/>
                      <a:ext cx="518" cy="384"/>
                      <a:chOff x="1536" y="1920"/>
                      <a:chExt cx="518" cy="384"/>
                    </a:xfrm>
                  </p:grpSpPr>
                  <p:sp>
                    <p:nvSpPr>
                      <p:cNvPr id="53" name="Rectangle 99">
                        <a:extLst>
                          <a:ext uri="{FF2B5EF4-FFF2-40B4-BE49-F238E27FC236}">
                            <a16:creationId xmlns:a16="http://schemas.microsoft.com/office/drawing/2014/main" id="{2B782093-26BE-447E-8DC6-BB719074E06A}"/>
                          </a:ext>
                        </a:extLst>
                      </p:cNvPr>
                      <p:cNvSpPr>
                        <a:spLocks noChangeArrowheads="1"/>
                      </p:cNvSpPr>
                      <p:nvPr/>
                    </p:nvSpPr>
                    <p:spPr bwMode="auto">
                      <a:xfrm>
                        <a:off x="1579" y="192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57</a:t>
                        </a:r>
                      </a:p>
                      <a:p>
                        <a:pPr algn="ctr" eaLnBrk="0" hangingPunct="0"/>
                        <a:endParaRPr kumimoji="1" lang="en-US" altLang="zh-CN" sz="2400">
                          <a:latin typeface="Times New Roman" panose="02020603050405020304" pitchFamily="18" charset="0"/>
                        </a:endParaRPr>
                      </a:p>
                    </p:txBody>
                  </p:sp>
                  <p:sp>
                    <p:nvSpPr>
                      <p:cNvPr id="54" name="Rectangle 100">
                        <a:extLst>
                          <a:ext uri="{FF2B5EF4-FFF2-40B4-BE49-F238E27FC236}">
                            <a16:creationId xmlns:a16="http://schemas.microsoft.com/office/drawing/2014/main" id="{C592B760-0504-4FB7-8751-BBB49E1B601C}"/>
                          </a:ext>
                        </a:extLst>
                      </p:cNvPr>
                      <p:cNvSpPr>
                        <a:spLocks noChangeArrowheads="1"/>
                      </p:cNvSpPr>
                      <p:nvPr/>
                    </p:nvSpPr>
                    <p:spPr bwMode="auto">
                      <a:xfrm>
                        <a:off x="1536" y="192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0" name="Group 101">
                      <a:extLst>
                        <a:ext uri="{FF2B5EF4-FFF2-40B4-BE49-F238E27FC236}">
                          <a16:creationId xmlns:a16="http://schemas.microsoft.com/office/drawing/2014/main" id="{F260B21A-7596-4F01-9B06-D813D63C9849}"/>
                        </a:ext>
                      </a:extLst>
                    </p:cNvPr>
                    <p:cNvGrpSpPr>
                      <a:grpSpLocks/>
                    </p:cNvGrpSpPr>
                    <p:nvPr/>
                  </p:nvGrpSpPr>
                  <p:grpSpPr bwMode="auto">
                    <a:xfrm>
                      <a:off x="2054" y="1920"/>
                      <a:ext cx="518" cy="384"/>
                      <a:chOff x="2054" y="1920"/>
                      <a:chExt cx="518" cy="384"/>
                    </a:xfrm>
                  </p:grpSpPr>
                  <p:sp>
                    <p:nvSpPr>
                      <p:cNvPr id="51" name="Rectangle 102">
                        <a:extLst>
                          <a:ext uri="{FF2B5EF4-FFF2-40B4-BE49-F238E27FC236}">
                            <a16:creationId xmlns:a16="http://schemas.microsoft.com/office/drawing/2014/main" id="{3DF2F53B-5440-4B91-B78C-98FBF98981A8}"/>
                          </a:ext>
                        </a:extLst>
                      </p:cNvPr>
                      <p:cNvSpPr>
                        <a:spLocks noChangeArrowheads="1"/>
                      </p:cNvSpPr>
                      <p:nvPr/>
                    </p:nvSpPr>
                    <p:spPr bwMode="auto">
                      <a:xfrm>
                        <a:off x="2097" y="192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800">
                            <a:latin typeface="Times New Roman" panose="02020603050405020304" pitchFamily="18" charset="0"/>
                          </a:rPr>
                          <a:t>19</a:t>
                        </a:r>
                      </a:p>
                      <a:p>
                        <a:pPr algn="ctr" eaLnBrk="0" hangingPunct="0"/>
                        <a:endParaRPr kumimoji="1" lang="en-US" altLang="zh-CN" sz="2400">
                          <a:latin typeface="Times New Roman" panose="02020603050405020304" pitchFamily="18" charset="0"/>
                        </a:endParaRPr>
                      </a:p>
                    </p:txBody>
                  </p:sp>
                  <p:sp>
                    <p:nvSpPr>
                      <p:cNvPr id="52" name="Rectangle 103">
                        <a:extLst>
                          <a:ext uri="{FF2B5EF4-FFF2-40B4-BE49-F238E27FC236}">
                            <a16:creationId xmlns:a16="http://schemas.microsoft.com/office/drawing/2014/main" id="{820CF492-3111-4F9E-A69E-9422BC8A717A}"/>
                          </a:ext>
                        </a:extLst>
                      </p:cNvPr>
                      <p:cNvSpPr>
                        <a:spLocks noChangeArrowheads="1"/>
                      </p:cNvSpPr>
                      <p:nvPr/>
                    </p:nvSpPr>
                    <p:spPr bwMode="auto">
                      <a:xfrm>
                        <a:off x="2054" y="192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0" name="Rectangle 104">
                    <a:extLst>
                      <a:ext uri="{FF2B5EF4-FFF2-40B4-BE49-F238E27FC236}">
                        <a16:creationId xmlns:a16="http://schemas.microsoft.com/office/drawing/2014/main" id="{FBF91C4B-BC00-4D60-A600-B05A731A8E4D}"/>
                      </a:ext>
                    </a:extLst>
                  </p:cNvPr>
                  <p:cNvSpPr>
                    <a:spLocks noChangeArrowheads="1"/>
                  </p:cNvSpPr>
                  <p:nvPr/>
                </p:nvSpPr>
                <p:spPr bwMode="auto">
                  <a:xfrm>
                    <a:off x="-3" y="-3"/>
                    <a:ext cx="2578" cy="2310"/>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 name="Rectangle 105">
                  <a:extLst>
                    <a:ext uri="{FF2B5EF4-FFF2-40B4-BE49-F238E27FC236}">
                      <a16:creationId xmlns:a16="http://schemas.microsoft.com/office/drawing/2014/main" id="{8DC725E4-C131-46AC-B51A-FEC51B6D3604}"/>
                    </a:ext>
                  </a:extLst>
                </p:cNvPr>
                <p:cNvSpPr>
                  <a:spLocks noChangeArrowheads="1"/>
                </p:cNvSpPr>
                <p:nvPr/>
              </p:nvSpPr>
              <p:spPr bwMode="auto">
                <a:xfrm>
                  <a:off x="2016" y="1488"/>
                  <a:ext cx="18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宋体" panose="02010600030101010101" pitchFamily="2" charset="-122"/>
                    </a:rPr>
                    <a:t>   </a:t>
                  </a:r>
                  <a:r>
                    <a:rPr kumimoji="1" lang="zh-CN" altLang="en-US" sz="2400" b="1">
                      <a:latin typeface="宋体" panose="02010600030101010101" pitchFamily="2" charset="-122"/>
                    </a:rPr>
                    <a:t>加工时间表</a:t>
                  </a:r>
                  <a:r>
                    <a:rPr kumimoji="1" lang="zh-CN" altLang="en-US" sz="2800">
                      <a:latin typeface="Times New Roman" panose="02020603050405020304" pitchFamily="18" charset="0"/>
                    </a:rPr>
                    <a:t> </a:t>
                  </a:r>
                </a:p>
              </p:txBody>
            </p:sp>
          </p:grpSp>
        </p:grpSp>
      </p:grpSp>
      <p:sp>
        <p:nvSpPr>
          <p:cNvPr id="111" name="Rectangle 5">
            <a:extLst>
              <a:ext uri="{FF2B5EF4-FFF2-40B4-BE49-F238E27FC236}">
                <a16:creationId xmlns:a16="http://schemas.microsoft.com/office/drawing/2014/main" id="{7CD3B06B-8CA1-4F97-91E7-E0CC54F359FC}"/>
              </a:ext>
            </a:extLst>
          </p:cNvPr>
          <p:cNvSpPr>
            <a:spLocks noChangeArrowheads="1"/>
          </p:cNvSpPr>
          <p:nvPr/>
        </p:nvSpPr>
        <p:spPr bwMode="auto">
          <a:xfrm>
            <a:off x="631003" y="1143931"/>
            <a:ext cx="838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Blip>
                <a:blip r:embed="rId14"/>
              </a:buBlip>
            </a:pPr>
            <a:r>
              <a:rPr kumimoji="1" lang="zh-CN" altLang="en-US" sz="2800" b="1" dirty="0">
                <a:latin typeface="Times New Roman" panose="02020603050405020304" pitchFamily="18" charset="0"/>
              </a:rPr>
              <a:t>求解</a:t>
            </a:r>
            <a:r>
              <a:rPr kumimoji="1" lang="en-US" altLang="zh-CN" sz="2800" b="1" dirty="0">
                <a:latin typeface="Times New Roman" panose="02020603050405020304" pitchFamily="18" charset="0"/>
              </a:rPr>
              <a:t>FSP</a:t>
            </a:r>
            <a:r>
              <a:rPr kumimoji="1" lang="zh-CN" altLang="en-US" sz="2800" b="1" dirty="0">
                <a:latin typeface="Times New Roman" panose="02020603050405020304" pitchFamily="18" charset="0"/>
              </a:rPr>
              <a:t>的遗传算法实例</a:t>
            </a:r>
            <a:r>
              <a:rPr kumimoji="1" lang="zh-CN" altLang="en-US" sz="2400" dirty="0">
                <a:latin typeface="Times New Roman" panose="02020603050405020304" pitchFamily="18" charset="0"/>
              </a:rPr>
              <a:t> </a:t>
            </a:r>
          </a:p>
        </p:txBody>
      </p:sp>
    </p:spTree>
    <p:extLst>
      <p:ext uri="{BB962C8B-B14F-4D97-AF65-F5344CB8AC3E}">
        <p14:creationId xmlns:p14="http://schemas.microsoft.com/office/powerpoint/2010/main" val="7939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dissolve">
                                      <p:cBhvr>
                                        <p:cTn id="1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11"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3"/>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5" name="Rectangle 48">
            <a:extLst>
              <a:ext uri="{FF2B5EF4-FFF2-40B4-BE49-F238E27FC236}">
                <a16:creationId xmlns:a16="http://schemas.microsoft.com/office/drawing/2014/main" id="{2C7F20CF-F004-42BA-BFCA-1B8D7D27552F}"/>
              </a:ext>
            </a:extLst>
          </p:cNvPr>
          <p:cNvSpPr>
            <a:spLocks noChangeArrowheads="1"/>
          </p:cNvSpPr>
          <p:nvPr/>
        </p:nvSpPr>
        <p:spPr bwMode="auto">
          <a:xfrm>
            <a:off x="685332" y="1311695"/>
            <a:ext cx="8736013" cy="1065613"/>
          </a:xfrm>
          <a:prstGeom prst="rect">
            <a:avLst/>
          </a:prstGeom>
          <a:solidFill>
            <a:srgbClr val="FFFFFF"/>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kumimoji="1" lang="zh-CN" altLang="en-US" sz="2400" dirty="0">
                <a:latin typeface="宋体" panose="02010600030101010101" pitchFamily="2" charset="-122"/>
              </a:rPr>
              <a:t>用穷举法求得最优解：</a:t>
            </a:r>
            <a:r>
              <a:rPr kumimoji="1" lang="en-US" altLang="zh-CN" sz="2400" dirty="0">
                <a:latin typeface="Times New Roman" panose="02020603050405020304" pitchFamily="18" charset="0"/>
                <a:cs typeface="Times New Roman" panose="02020603050405020304" pitchFamily="18" charset="0"/>
              </a:rPr>
              <a:t>4-2-5-1-3</a:t>
            </a:r>
            <a:r>
              <a:rPr kumimoji="1" lang="zh-CN" altLang="en-US" sz="2400" dirty="0">
                <a:latin typeface="宋体" panose="02010600030101010101" pitchFamily="2" charset="-122"/>
              </a:rPr>
              <a:t>，加工时间：</a:t>
            </a:r>
            <a:r>
              <a:rPr kumimoji="1" lang="en-US" altLang="zh-CN" sz="2400" dirty="0">
                <a:solidFill>
                  <a:srgbClr val="FF0000"/>
                </a:solidFill>
                <a:latin typeface="Times New Roman" panose="02020603050405020304" pitchFamily="18" charset="0"/>
                <a:cs typeface="Times New Roman" panose="02020603050405020304" pitchFamily="18" charset="0"/>
              </a:rPr>
              <a:t>213</a:t>
            </a:r>
            <a:r>
              <a:rPr kumimoji="1" lang="zh-CN" altLang="en-US" sz="2400" dirty="0">
                <a:latin typeface="宋体" panose="02010600030101010101" pitchFamily="2" charset="-122"/>
              </a:rPr>
              <a:t>；</a:t>
            </a:r>
          </a:p>
          <a:p>
            <a:pPr>
              <a:lnSpc>
                <a:spcPct val="140000"/>
              </a:lnSpc>
            </a:pPr>
            <a:r>
              <a:rPr kumimoji="1" lang="zh-CN" altLang="en-US" sz="2400" dirty="0">
                <a:latin typeface="宋体" panose="02010600030101010101" pitchFamily="2" charset="-122"/>
              </a:rPr>
              <a:t>最劣解：</a:t>
            </a:r>
            <a:r>
              <a:rPr kumimoji="1" lang="en-US" altLang="zh-CN" sz="2400" dirty="0">
                <a:latin typeface="Times New Roman" panose="02020603050405020304" pitchFamily="18" charset="0"/>
                <a:cs typeface="Times New Roman" panose="02020603050405020304" pitchFamily="18" charset="0"/>
              </a:rPr>
              <a:t>1-4-2-3-5</a:t>
            </a:r>
            <a:r>
              <a:rPr kumimoji="1" lang="zh-CN" altLang="en-US" sz="2400" dirty="0">
                <a:latin typeface="宋体" panose="02010600030101010101" pitchFamily="2" charset="-122"/>
              </a:rPr>
              <a:t>，加工时间：</a:t>
            </a:r>
            <a:r>
              <a:rPr kumimoji="1" lang="en-US" altLang="zh-CN" sz="2400" dirty="0">
                <a:solidFill>
                  <a:srgbClr val="0070C0"/>
                </a:solidFill>
                <a:latin typeface="Times New Roman" panose="02020603050405020304" pitchFamily="18" charset="0"/>
                <a:cs typeface="Times New Roman" panose="02020603050405020304" pitchFamily="18" charset="0"/>
              </a:rPr>
              <a:t>294</a:t>
            </a:r>
            <a:r>
              <a:rPr kumimoji="1" lang="zh-CN" altLang="en-US" sz="2400" dirty="0">
                <a:latin typeface="宋体" panose="02010600030101010101" pitchFamily="2" charset="-122"/>
              </a:rPr>
              <a:t>；平均解的加工时间：</a:t>
            </a:r>
            <a:r>
              <a:rPr kumimoji="1" lang="en-US" altLang="zh-CN" sz="2400" dirty="0">
                <a:latin typeface="Times New Roman" panose="02020603050405020304" pitchFamily="18" charset="0"/>
                <a:cs typeface="Times New Roman" panose="02020603050405020304" pitchFamily="18" charset="0"/>
              </a:rPr>
              <a:t>265</a:t>
            </a:r>
            <a:r>
              <a:rPr kumimoji="1" lang="zh-CN" altLang="en-US" sz="2400" dirty="0">
                <a:latin typeface="宋体" panose="02010600030101010101" pitchFamily="2" charset="-122"/>
              </a:rPr>
              <a:t>。</a:t>
            </a:r>
            <a:r>
              <a:rPr kumimoji="1" lang="zh-CN" altLang="en-US" sz="1100" dirty="0">
                <a:latin typeface="宋体" panose="02010600030101010101" pitchFamily="2" charset="-122"/>
              </a:rPr>
              <a:t> </a:t>
            </a:r>
            <a:endParaRPr kumimoji="1" lang="zh-CN" altLang="en-US" sz="2400" dirty="0">
              <a:latin typeface="Times New Roman" panose="02020603050405020304" pitchFamily="18" charset="0"/>
            </a:endParaRPr>
          </a:p>
        </p:txBody>
      </p:sp>
      <p:sp>
        <p:nvSpPr>
          <p:cNvPr id="6" name="Rectangle 2">
            <a:extLst>
              <a:ext uri="{FF2B5EF4-FFF2-40B4-BE49-F238E27FC236}">
                <a16:creationId xmlns:a16="http://schemas.microsoft.com/office/drawing/2014/main" id="{E3EBDFE9-E429-4DE9-90CB-8649567A2446}"/>
              </a:ext>
            </a:extLst>
          </p:cNvPr>
          <p:cNvSpPr>
            <a:spLocks noChangeArrowheads="1"/>
          </p:cNvSpPr>
          <p:nvPr/>
        </p:nvSpPr>
        <p:spPr bwMode="auto">
          <a:xfrm>
            <a:off x="734545" y="2896111"/>
            <a:ext cx="8686800" cy="3168650"/>
          </a:xfrm>
          <a:prstGeom prst="rect">
            <a:avLst/>
          </a:prstGeom>
          <a:gradFill rotWithShape="0">
            <a:gsLst>
              <a:gs pos="0">
                <a:srgbClr val="CCECFF"/>
              </a:gs>
              <a:gs pos="100000">
                <a:srgbClr val="FFFFFF"/>
              </a:gs>
            </a:gsLst>
            <a:path path="shape">
              <a:fillToRect l="50000" t="50000" r="50000" b="50000"/>
            </a:path>
          </a:gradFill>
          <a:ln w="9525">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kumimoji="1" lang="zh-CN" altLang="en-US" sz="2400" dirty="0">
                <a:latin typeface="宋体" panose="02010600030101010101" pitchFamily="2" charset="-122"/>
              </a:rPr>
              <a:t>用遗传算法求解。选择交叉概率       ，变异概       </a:t>
            </a:r>
            <a:r>
              <a:rPr kumimoji="1" lang="en-US" altLang="zh-CN" sz="2400" dirty="0">
                <a:latin typeface="宋体" panose="02010600030101010101" pitchFamily="2" charset="-122"/>
              </a:rPr>
              <a:t>,</a:t>
            </a:r>
            <a:r>
              <a:rPr kumimoji="1" lang="zh-CN" altLang="en-US" sz="2400" dirty="0">
                <a:latin typeface="宋体" panose="02010600030101010101" pitchFamily="2" charset="-122"/>
              </a:rPr>
              <a:t>种群规模为</a:t>
            </a:r>
            <a:r>
              <a:rPr kumimoji="1" lang="en-US" altLang="zh-CN" sz="2400" dirty="0">
                <a:latin typeface="Times New Roman" panose="02020603050405020304" pitchFamily="18" charset="0"/>
                <a:cs typeface="Times New Roman" panose="02020603050405020304" pitchFamily="18" charset="0"/>
              </a:rPr>
              <a:t>20</a:t>
            </a:r>
            <a:r>
              <a:rPr kumimoji="1" lang="zh-CN" altLang="en-US" sz="2400" dirty="0">
                <a:latin typeface="宋体" panose="02010600030101010101" pitchFamily="2" charset="-122"/>
              </a:rPr>
              <a:t>，迭代次数       。</a:t>
            </a:r>
          </a:p>
          <a:p>
            <a:pPr>
              <a:lnSpc>
                <a:spcPct val="140000"/>
              </a:lnSpc>
            </a:pPr>
            <a:endParaRPr kumimoji="1" lang="zh-CN" altLang="en-US" sz="2400" dirty="0">
              <a:latin typeface="宋体" panose="02010600030101010101" pitchFamily="2" charset="-122"/>
            </a:endParaRPr>
          </a:p>
          <a:p>
            <a:pPr>
              <a:lnSpc>
                <a:spcPct val="140000"/>
              </a:lnSpc>
            </a:pPr>
            <a:endParaRPr kumimoji="1" lang="zh-CN" altLang="en-US" sz="2400" dirty="0">
              <a:latin typeface="宋体" panose="02010600030101010101" pitchFamily="2" charset="-122"/>
            </a:endParaRPr>
          </a:p>
          <a:p>
            <a:pPr>
              <a:lnSpc>
                <a:spcPct val="140000"/>
              </a:lnSpc>
            </a:pPr>
            <a:endParaRPr kumimoji="1" lang="zh-CN" altLang="en-US" sz="2400" dirty="0">
              <a:latin typeface="宋体" panose="02010600030101010101" pitchFamily="2" charset="-122"/>
            </a:endParaRPr>
          </a:p>
          <a:p>
            <a:pPr>
              <a:lnSpc>
                <a:spcPct val="140000"/>
              </a:lnSpc>
            </a:pPr>
            <a:r>
              <a:rPr kumimoji="1" lang="zh-CN" altLang="en-US" sz="2400" dirty="0">
                <a:latin typeface="宋体" panose="02010600030101010101" pitchFamily="2" charset="-122"/>
              </a:rPr>
              <a:t> </a:t>
            </a:r>
            <a:endParaRPr kumimoji="1" lang="zh-CN" altLang="en-US" sz="2400" dirty="0">
              <a:latin typeface="Times New Roman" panose="02020603050405020304" pitchFamily="18" charset="0"/>
            </a:endParaRPr>
          </a:p>
        </p:txBody>
      </p:sp>
      <p:graphicFrame>
        <p:nvGraphicFramePr>
          <p:cNvPr id="7" name="Object 3">
            <a:extLst>
              <a:ext uri="{FF2B5EF4-FFF2-40B4-BE49-F238E27FC236}">
                <a16:creationId xmlns:a16="http://schemas.microsoft.com/office/drawing/2014/main" id="{D87BE911-4755-4F0C-BF8A-DFC35E673877}"/>
              </a:ext>
            </a:extLst>
          </p:cNvPr>
          <p:cNvGraphicFramePr>
            <a:graphicFrameLocks noChangeAspect="1"/>
          </p:cNvGraphicFramePr>
          <p:nvPr>
            <p:extLst>
              <p:ext uri="{D42A27DB-BD31-4B8C-83A1-F6EECF244321}">
                <p14:modId xmlns:p14="http://schemas.microsoft.com/office/powerpoint/2010/main" val="4052765145"/>
              </p:ext>
            </p:extLst>
          </p:nvPr>
        </p:nvGraphicFramePr>
        <p:xfrm>
          <a:off x="5127158" y="3006794"/>
          <a:ext cx="1009650" cy="388938"/>
        </p:xfrm>
        <a:graphic>
          <a:graphicData uri="http://schemas.openxmlformats.org/presentationml/2006/ole">
            <mc:AlternateContent xmlns:mc="http://schemas.openxmlformats.org/markup-compatibility/2006">
              <mc:Choice xmlns:v="urn:schemas-microsoft-com:vml" Requires="v">
                <p:oleObj spid="_x0000_s18533" r:id="rId4" imgW="685800" imgH="254000" progId="Equation.3">
                  <p:embed/>
                </p:oleObj>
              </mc:Choice>
              <mc:Fallback>
                <p:oleObj r:id="rId4" imgW="685800" imgH="254000" progId="Equation.3">
                  <p:embed/>
                  <p:pic>
                    <p:nvPicPr>
                      <p:cNvPr id="6" name="Object 3">
                        <a:extLst>
                          <a:ext uri="{FF2B5EF4-FFF2-40B4-BE49-F238E27FC236}">
                            <a16:creationId xmlns:a16="http://schemas.microsoft.com/office/drawing/2014/main" id="{E07EBB25-BE18-4221-9A95-6D3A4BF068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158" y="3006794"/>
                        <a:ext cx="1009650"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4">
            <a:extLst>
              <a:ext uri="{FF2B5EF4-FFF2-40B4-BE49-F238E27FC236}">
                <a16:creationId xmlns:a16="http://schemas.microsoft.com/office/drawing/2014/main" id="{E6D9E342-BFE6-4D55-845B-B8B68A5F6240}"/>
              </a:ext>
            </a:extLst>
          </p:cNvPr>
          <p:cNvGraphicFramePr>
            <a:graphicFrameLocks noChangeAspect="1"/>
          </p:cNvGraphicFramePr>
          <p:nvPr>
            <p:extLst>
              <p:ext uri="{D42A27DB-BD31-4B8C-83A1-F6EECF244321}">
                <p14:modId xmlns:p14="http://schemas.microsoft.com/office/powerpoint/2010/main" val="3894862908"/>
              </p:ext>
            </p:extLst>
          </p:nvPr>
        </p:nvGraphicFramePr>
        <p:xfrm>
          <a:off x="7432208" y="3020246"/>
          <a:ext cx="1008062" cy="361950"/>
        </p:xfrm>
        <a:graphic>
          <a:graphicData uri="http://schemas.openxmlformats.org/presentationml/2006/ole">
            <mc:AlternateContent xmlns:mc="http://schemas.openxmlformats.org/markup-compatibility/2006">
              <mc:Choice xmlns:v="urn:schemas-microsoft-com:vml" Requires="v">
                <p:oleObj spid="_x0000_s18534" r:id="rId6" imgW="698197" imgH="253890" progId="Equation.3">
                  <p:embed/>
                </p:oleObj>
              </mc:Choice>
              <mc:Fallback>
                <p:oleObj r:id="rId6" imgW="698197" imgH="253890" progId="Equation.3">
                  <p:embed/>
                  <p:pic>
                    <p:nvPicPr>
                      <p:cNvPr id="7" name="Object 4">
                        <a:extLst>
                          <a:ext uri="{FF2B5EF4-FFF2-40B4-BE49-F238E27FC236}">
                            <a16:creationId xmlns:a16="http://schemas.microsoft.com/office/drawing/2014/main" id="{8644D67A-E197-43E1-9484-5E11AA4A10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2208" y="3020246"/>
                        <a:ext cx="1008062"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5">
            <a:extLst>
              <a:ext uri="{FF2B5EF4-FFF2-40B4-BE49-F238E27FC236}">
                <a16:creationId xmlns:a16="http://schemas.microsoft.com/office/drawing/2014/main" id="{97C6BB5B-A846-42A6-84AD-87385B3A3E2B}"/>
              </a:ext>
            </a:extLst>
          </p:cNvPr>
          <p:cNvGraphicFramePr>
            <a:graphicFrameLocks noChangeAspect="1"/>
          </p:cNvGraphicFramePr>
          <p:nvPr>
            <p:extLst>
              <p:ext uri="{D42A27DB-BD31-4B8C-83A1-F6EECF244321}">
                <p14:modId xmlns:p14="http://schemas.microsoft.com/office/powerpoint/2010/main" val="1198227329"/>
              </p:ext>
            </p:extLst>
          </p:nvPr>
        </p:nvGraphicFramePr>
        <p:xfrm>
          <a:off x="3619514" y="3561274"/>
          <a:ext cx="1008062" cy="358775"/>
        </p:xfrm>
        <a:graphic>
          <a:graphicData uri="http://schemas.openxmlformats.org/presentationml/2006/ole">
            <mc:AlternateContent xmlns:mc="http://schemas.openxmlformats.org/markup-compatibility/2006">
              <mc:Choice xmlns:v="urn:schemas-microsoft-com:vml" Requires="v">
                <p:oleObj spid="_x0000_s18535" r:id="rId8" imgW="571252" imgH="203112" progId="Equation.3">
                  <p:embed/>
                </p:oleObj>
              </mc:Choice>
              <mc:Fallback>
                <p:oleObj r:id="rId8" imgW="571252" imgH="203112" progId="Equation.3">
                  <p:embed/>
                  <p:pic>
                    <p:nvPicPr>
                      <p:cNvPr id="8" name="Object 5">
                        <a:extLst>
                          <a:ext uri="{FF2B5EF4-FFF2-40B4-BE49-F238E27FC236}">
                            <a16:creationId xmlns:a16="http://schemas.microsoft.com/office/drawing/2014/main" id="{7C182E3F-BF95-4C3A-9E0E-1D93A6912B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9514" y="3561274"/>
                        <a:ext cx="1008062"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Group 7">
            <a:extLst>
              <a:ext uri="{FF2B5EF4-FFF2-40B4-BE49-F238E27FC236}">
                <a16:creationId xmlns:a16="http://schemas.microsoft.com/office/drawing/2014/main" id="{BFE3D20B-7F44-4B02-BCF2-1A9346D18384}"/>
              </a:ext>
            </a:extLst>
          </p:cNvPr>
          <p:cNvGrpSpPr>
            <a:grpSpLocks/>
          </p:cNvGrpSpPr>
          <p:nvPr/>
        </p:nvGrpSpPr>
        <p:grpSpPr bwMode="auto">
          <a:xfrm>
            <a:off x="871070" y="4615374"/>
            <a:ext cx="8426450" cy="1285875"/>
            <a:chOff x="0" y="0"/>
            <a:chExt cx="3690" cy="768"/>
          </a:xfrm>
        </p:grpSpPr>
        <p:grpSp>
          <p:nvGrpSpPr>
            <p:cNvPr id="14" name="Group 8">
              <a:extLst>
                <a:ext uri="{FF2B5EF4-FFF2-40B4-BE49-F238E27FC236}">
                  <a16:creationId xmlns:a16="http://schemas.microsoft.com/office/drawing/2014/main" id="{8240EFC3-58CE-4308-ACA8-EB5ED1CC4EFD}"/>
                </a:ext>
              </a:extLst>
            </p:cNvPr>
            <p:cNvGrpSpPr>
              <a:grpSpLocks/>
            </p:cNvGrpSpPr>
            <p:nvPr/>
          </p:nvGrpSpPr>
          <p:grpSpPr bwMode="auto">
            <a:xfrm>
              <a:off x="0" y="0"/>
              <a:ext cx="620" cy="384"/>
              <a:chOff x="0" y="0"/>
              <a:chExt cx="620" cy="384"/>
            </a:xfrm>
          </p:grpSpPr>
          <p:sp>
            <p:nvSpPr>
              <p:cNvPr id="48" name="Rectangle 9">
                <a:extLst>
                  <a:ext uri="{FF2B5EF4-FFF2-40B4-BE49-F238E27FC236}">
                    <a16:creationId xmlns:a16="http://schemas.microsoft.com/office/drawing/2014/main" id="{A5D7EBB1-DDC4-4E2F-908F-561893AB47FA}"/>
                  </a:ext>
                </a:extLst>
              </p:cNvPr>
              <p:cNvSpPr>
                <a:spLocks noChangeArrowheads="1"/>
              </p:cNvSpPr>
              <p:nvPr/>
            </p:nvSpPr>
            <p:spPr bwMode="auto">
              <a:xfrm>
                <a:off x="43" y="0"/>
                <a:ext cx="5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zh-CN" altLang="en-US" sz="2000">
                    <a:latin typeface="Times New Roman" panose="02020603050405020304" pitchFamily="18" charset="0"/>
                  </a:rPr>
                  <a:t>总运行</a:t>
                </a:r>
              </a:p>
              <a:p>
                <a:pPr algn="ctr"/>
                <a:r>
                  <a:rPr kumimoji="1" lang="zh-CN" altLang="en-US" sz="2000">
                    <a:latin typeface="Times New Roman" panose="02020603050405020304" pitchFamily="18" charset="0"/>
                  </a:rPr>
                  <a:t>次数</a:t>
                </a:r>
              </a:p>
              <a:p>
                <a:pPr algn="ctr" eaLnBrk="0" hangingPunct="0"/>
                <a:endParaRPr kumimoji="1" lang="en-US" altLang="zh-CN" sz="2000">
                  <a:latin typeface="Times New Roman" panose="02020603050405020304" pitchFamily="18" charset="0"/>
                </a:endParaRPr>
              </a:p>
            </p:txBody>
          </p:sp>
          <p:sp>
            <p:nvSpPr>
              <p:cNvPr id="49" name="Rectangle 10">
                <a:extLst>
                  <a:ext uri="{FF2B5EF4-FFF2-40B4-BE49-F238E27FC236}">
                    <a16:creationId xmlns:a16="http://schemas.microsoft.com/office/drawing/2014/main" id="{37E1BD96-9EB6-47E2-8EE6-788B3DAA6076}"/>
                  </a:ext>
                </a:extLst>
              </p:cNvPr>
              <p:cNvSpPr>
                <a:spLocks noChangeArrowheads="1"/>
              </p:cNvSpPr>
              <p:nvPr/>
            </p:nvSpPr>
            <p:spPr bwMode="auto">
              <a:xfrm>
                <a:off x="0" y="0"/>
                <a:ext cx="6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 name="Group 11">
              <a:extLst>
                <a:ext uri="{FF2B5EF4-FFF2-40B4-BE49-F238E27FC236}">
                  <a16:creationId xmlns:a16="http://schemas.microsoft.com/office/drawing/2014/main" id="{C9D9A7F8-2B16-4C32-9B45-DC43C08C06D2}"/>
                </a:ext>
              </a:extLst>
            </p:cNvPr>
            <p:cNvGrpSpPr>
              <a:grpSpLocks/>
            </p:cNvGrpSpPr>
            <p:nvPr/>
          </p:nvGrpSpPr>
          <p:grpSpPr bwMode="auto">
            <a:xfrm>
              <a:off x="620" y="0"/>
              <a:ext cx="476" cy="384"/>
              <a:chOff x="620" y="0"/>
              <a:chExt cx="476" cy="384"/>
            </a:xfrm>
          </p:grpSpPr>
          <p:sp>
            <p:nvSpPr>
              <p:cNvPr id="46" name="Rectangle 12">
                <a:extLst>
                  <a:ext uri="{FF2B5EF4-FFF2-40B4-BE49-F238E27FC236}">
                    <a16:creationId xmlns:a16="http://schemas.microsoft.com/office/drawing/2014/main" id="{7B80DE12-445F-4638-8DCE-A95FFE7B56FC}"/>
                  </a:ext>
                </a:extLst>
              </p:cNvPr>
              <p:cNvSpPr>
                <a:spLocks noChangeArrowheads="1"/>
              </p:cNvSpPr>
              <p:nvPr/>
            </p:nvSpPr>
            <p:spPr bwMode="auto">
              <a:xfrm>
                <a:off x="663" y="0"/>
                <a:ext cx="39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a:latin typeface="Times New Roman" panose="02020603050405020304" pitchFamily="18" charset="0"/>
                </a:endParaRPr>
              </a:p>
              <a:p>
                <a:pPr algn="just"/>
                <a:r>
                  <a:rPr kumimoji="1" lang="zh-CN" altLang="en-US">
                    <a:latin typeface="Times New Roman" panose="02020603050405020304" pitchFamily="18" charset="0"/>
                  </a:rPr>
                  <a:t>最好解</a:t>
                </a:r>
              </a:p>
              <a:p>
                <a:pPr algn="ctr" eaLnBrk="0" hangingPunct="0"/>
                <a:endParaRPr kumimoji="1" lang="en-US" altLang="zh-CN" sz="2000">
                  <a:latin typeface="Times New Roman" panose="02020603050405020304" pitchFamily="18" charset="0"/>
                </a:endParaRPr>
              </a:p>
            </p:txBody>
          </p:sp>
          <p:sp>
            <p:nvSpPr>
              <p:cNvPr id="47" name="Rectangle 13">
                <a:extLst>
                  <a:ext uri="{FF2B5EF4-FFF2-40B4-BE49-F238E27FC236}">
                    <a16:creationId xmlns:a16="http://schemas.microsoft.com/office/drawing/2014/main" id="{2DEFB4F7-4DA3-4AE4-B44A-6E52E956C653}"/>
                  </a:ext>
                </a:extLst>
              </p:cNvPr>
              <p:cNvSpPr>
                <a:spLocks noChangeArrowheads="1"/>
              </p:cNvSpPr>
              <p:nvPr/>
            </p:nvSpPr>
            <p:spPr bwMode="auto">
              <a:xfrm>
                <a:off x="620" y="0"/>
                <a:ext cx="47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 name="Group 14">
              <a:extLst>
                <a:ext uri="{FF2B5EF4-FFF2-40B4-BE49-F238E27FC236}">
                  <a16:creationId xmlns:a16="http://schemas.microsoft.com/office/drawing/2014/main" id="{16168E50-6301-4A5E-A5C3-83C69674632C}"/>
                </a:ext>
              </a:extLst>
            </p:cNvPr>
            <p:cNvGrpSpPr>
              <a:grpSpLocks/>
            </p:cNvGrpSpPr>
            <p:nvPr/>
          </p:nvGrpSpPr>
          <p:grpSpPr bwMode="auto">
            <a:xfrm>
              <a:off x="1096" y="0"/>
              <a:ext cx="506" cy="384"/>
              <a:chOff x="1096" y="0"/>
              <a:chExt cx="506" cy="384"/>
            </a:xfrm>
          </p:grpSpPr>
          <p:sp>
            <p:nvSpPr>
              <p:cNvPr id="44" name="Rectangle 15">
                <a:extLst>
                  <a:ext uri="{FF2B5EF4-FFF2-40B4-BE49-F238E27FC236}">
                    <a16:creationId xmlns:a16="http://schemas.microsoft.com/office/drawing/2014/main" id="{DA218C0F-5106-4690-862B-F731B9D2468C}"/>
                  </a:ext>
                </a:extLst>
              </p:cNvPr>
              <p:cNvSpPr>
                <a:spLocks noChangeArrowheads="1"/>
              </p:cNvSpPr>
              <p:nvPr/>
            </p:nvSpPr>
            <p:spPr bwMode="auto">
              <a:xfrm>
                <a:off x="1139" y="0"/>
                <a:ext cx="4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endParaRPr kumimoji="1" lang="en-US" altLang="zh-CN" sz="1000">
                  <a:latin typeface="Times New Roman" panose="02020603050405020304" pitchFamily="18" charset="0"/>
                </a:endParaRPr>
              </a:p>
              <a:p>
                <a:pPr algn="just"/>
                <a:endParaRPr kumimoji="1" lang="en-US" altLang="zh-CN" sz="1000">
                  <a:latin typeface="Times New Roman" panose="02020603050405020304" pitchFamily="18" charset="0"/>
                </a:endParaRPr>
              </a:p>
              <a:p>
                <a:pPr algn="just"/>
                <a:r>
                  <a:rPr kumimoji="1" lang="zh-CN" altLang="en-US">
                    <a:latin typeface="Times New Roman" panose="02020603050405020304" pitchFamily="18" charset="0"/>
                  </a:rPr>
                  <a:t>最坏解</a:t>
                </a:r>
              </a:p>
              <a:p>
                <a:pPr algn="just" eaLnBrk="0" hangingPunct="0"/>
                <a:endParaRPr kumimoji="1" lang="en-US" altLang="zh-CN" sz="2400">
                  <a:latin typeface="Times New Roman" panose="02020603050405020304" pitchFamily="18" charset="0"/>
                </a:endParaRPr>
              </a:p>
            </p:txBody>
          </p:sp>
          <p:sp>
            <p:nvSpPr>
              <p:cNvPr id="45" name="Rectangle 16">
                <a:extLst>
                  <a:ext uri="{FF2B5EF4-FFF2-40B4-BE49-F238E27FC236}">
                    <a16:creationId xmlns:a16="http://schemas.microsoft.com/office/drawing/2014/main" id="{49957F24-5D89-42D2-8697-4F661FAB6B70}"/>
                  </a:ext>
                </a:extLst>
              </p:cNvPr>
              <p:cNvSpPr>
                <a:spLocks noChangeArrowheads="1"/>
              </p:cNvSpPr>
              <p:nvPr/>
            </p:nvSpPr>
            <p:spPr bwMode="auto">
              <a:xfrm>
                <a:off x="1096" y="0"/>
                <a:ext cx="50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 name="Group 17">
              <a:extLst>
                <a:ext uri="{FF2B5EF4-FFF2-40B4-BE49-F238E27FC236}">
                  <a16:creationId xmlns:a16="http://schemas.microsoft.com/office/drawing/2014/main" id="{E7FCFF45-FF7C-4104-8E2D-3204B44FDB14}"/>
                </a:ext>
              </a:extLst>
            </p:cNvPr>
            <p:cNvGrpSpPr>
              <a:grpSpLocks/>
            </p:cNvGrpSpPr>
            <p:nvPr/>
          </p:nvGrpSpPr>
          <p:grpSpPr bwMode="auto">
            <a:xfrm>
              <a:off x="1602" y="0"/>
              <a:ext cx="506" cy="384"/>
              <a:chOff x="1602" y="0"/>
              <a:chExt cx="506" cy="384"/>
            </a:xfrm>
          </p:grpSpPr>
          <p:sp>
            <p:nvSpPr>
              <p:cNvPr id="42" name="Rectangle 18">
                <a:extLst>
                  <a:ext uri="{FF2B5EF4-FFF2-40B4-BE49-F238E27FC236}">
                    <a16:creationId xmlns:a16="http://schemas.microsoft.com/office/drawing/2014/main" id="{54F47F10-FF64-45D2-9CE4-9DABC0C57A6A}"/>
                  </a:ext>
                </a:extLst>
              </p:cNvPr>
              <p:cNvSpPr>
                <a:spLocks noChangeArrowheads="1"/>
              </p:cNvSpPr>
              <p:nvPr/>
            </p:nvSpPr>
            <p:spPr bwMode="auto">
              <a:xfrm>
                <a:off x="1645" y="0"/>
                <a:ext cx="4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zh-CN" altLang="en-US" sz="2000">
                    <a:latin typeface="Times New Roman" panose="02020603050405020304" pitchFamily="18" charset="0"/>
                  </a:rPr>
                  <a:t>平均</a:t>
                </a:r>
              </a:p>
              <a:p>
                <a:pPr algn="ctr" eaLnBrk="0" hangingPunct="0"/>
                <a:endParaRPr kumimoji="1" lang="en-US" altLang="zh-CN" sz="2400">
                  <a:latin typeface="Times New Roman" panose="02020603050405020304" pitchFamily="18" charset="0"/>
                </a:endParaRPr>
              </a:p>
            </p:txBody>
          </p:sp>
          <p:sp>
            <p:nvSpPr>
              <p:cNvPr id="43" name="Rectangle 19">
                <a:extLst>
                  <a:ext uri="{FF2B5EF4-FFF2-40B4-BE49-F238E27FC236}">
                    <a16:creationId xmlns:a16="http://schemas.microsoft.com/office/drawing/2014/main" id="{1B61688F-B642-48E1-A303-27300FD22CA5}"/>
                  </a:ext>
                </a:extLst>
              </p:cNvPr>
              <p:cNvSpPr>
                <a:spLocks noChangeArrowheads="1"/>
              </p:cNvSpPr>
              <p:nvPr/>
            </p:nvSpPr>
            <p:spPr bwMode="auto">
              <a:xfrm>
                <a:off x="1602" y="0"/>
                <a:ext cx="50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 name="Group 20">
              <a:extLst>
                <a:ext uri="{FF2B5EF4-FFF2-40B4-BE49-F238E27FC236}">
                  <a16:creationId xmlns:a16="http://schemas.microsoft.com/office/drawing/2014/main" id="{F442A58B-FC96-4E53-BC73-BA0BCCC7CCA9}"/>
                </a:ext>
              </a:extLst>
            </p:cNvPr>
            <p:cNvGrpSpPr>
              <a:grpSpLocks/>
            </p:cNvGrpSpPr>
            <p:nvPr/>
          </p:nvGrpSpPr>
          <p:grpSpPr bwMode="auto">
            <a:xfrm>
              <a:off x="2108" y="0"/>
              <a:ext cx="728" cy="384"/>
              <a:chOff x="2108" y="0"/>
              <a:chExt cx="728" cy="384"/>
            </a:xfrm>
          </p:grpSpPr>
          <p:sp>
            <p:nvSpPr>
              <p:cNvPr id="40" name="Rectangle 21">
                <a:extLst>
                  <a:ext uri="{FF2B5EF4-FFF2-40B4-BE49-F238E27FC236}">
                    <a16:creationId xmlns:a16="http://schemas.microsoft.com/office/drawing/2014/main" id="{24316B85-0BCE-4EC4-A251-8F748043791D}"/>
                  </a:ext>
                </a:extLst>
              </p:cNvPr>
              <p:cNvSpPr>
                <a:spLocks noChangeArrowheads="1"/>
              </p:cNvSpPr>
              <p:nvPr/>
            </p:nvSpPr>
            <p:spPr bwMode="auto">
              <a:xfrm>
                <a:off x="2151" y="0"/>
                <a:ext cx="64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endParaRPr kumimoji="1" lang="en-US" altLang="zh-CN" sz="1000">
                  <a:latin typeface="Times New Roman" panose="02020603050405020304" pitchFamily="18" charset="0"/>
                </a:endParaRPr>
              </a:p>
              <a:p>
                <a:pPr algn="just"/>
                <a:endParaRPr kumimoji="1" lang="en-US" altLang="zh-CN" sz="1000">
                  <a:latin typeface="Times New Roman" panose="02020603050405020304" pitchFamily="18" charset="0"/>
                </a:endParaRPr>
              </a:p>
              <a:p>
                <a:pPr algn="ctr"/>
                <a:r>
                  <a:rPr kumimoji="1" lang="zh-CN" altLang="en-US" sz="2000">
                    <a:latin typeface="Times New Roman" panose="02020603050405020304" pitchFamily="18" charset="0"/>
                  </a:rPr>
                  <a:t>最好解</a:t>
                </a:r>
              </a:p>
              <a:p>
                <a:pPr algn="ctr"/>
                <a:r>
                  <a:rPr kumimoji="1" lang="zh-CN" altLang="en-US" sz="2000">
                    <a:latin typeface="Times New Roman" panose="02020603050405020304" pitchFamily="18" charset="0"/>
                  </a:rPr>
                  <a:t>的频率</a:t>
                </a:r>
              </a:p>
              <a:p>
                <a:pPr algn="just" eaLnBrk="0" hangingPunct="0"/>
                <a:endParaRPr kumimoji="1" lang="en-US" altLang="zh-CN" sz="2400">
                  <a:latin typeface="Times New Roman" panose="02020603050405020304" pitchFamily="18" charset="0"/>
                </a:endParaRPr>
              </a:p>
            </p:txBody>
          </p:sp>
          <p:sp>
            <p:nvSpPr>
              <p:cNvPr id="41" name="Rectangle 22">
                <a:extLst>
                  <a:ext uri="{FF2B5EF4-FFF2-40B4-BE49-F238E27FC236}">
                    <a16:creationId xmlns:a16="http://schemas.microsoft.com/office/drawing/2014/main" id="{7CE3DA78-9877-40BE-8AEC-8A457077381A}"/>
                  </a:ext>
                </a:extLst>
              </p:cNvPr>
              <p:cNvSpPr>
                <a:spLocks noChangeArrowheads="1"/>
              </p:cNvSpPr>
              <p:nvPr/>
            </p:nvSpPr>
            <p:spPr bwMode="auto">
              <a:xfrm>
                <a:off x="2108" y="0"/>
                <a:ext cx="72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 name="Group 23">
              <a:extLst>
                <a:ext uri="{FF2B5EF4-FFF2-40B4-BE49-F238E27FC236}">
                  <a16:creationId xmlns:a16="http://schemas.microsoft.com/office/drawing/2014/main" id="{417C812F-6EE7-4570-B4C2-521EC2D27F6C}"/>
                </a:ext>
              </a:extLst>
            </p:cNvPr>
            <p:cNvGrpSpPr>
              <a:grpSpLocks/>
            </p:cNvGrpSpPr>
            <p:nvPr/>
          </p:nvGrpSpPr>
          <p:grpSpPr bwMode="auto">
            <a:xfrm>
              <a:off x="2836" y="0"/>
              <a:ext cx="854" cy="384"/>
              <a:chOff x="2836" y="0"/>
              <a:chExt cx="854" cy="384"/>
            </a:xfrm>
          </p:grpSpPr>
          <p:sp>
            <p:nvSpPr>
              <p:cNvPr id="38" name="Rectangle 24">
                <a:extLst>
                  <a:ext uri="{FF2B5EF4-FFF2-40B4-BE49-F238E27FC236}">
                    <a16:creationId xmlns:a16="http://schemas.microsoft.com/office/drawing/2014/main" id="{40682AF9-E78E-402C-8092-289E97DE8E26}"/>
                  </a:ext>
                </a:extLst>
              </p:cNvPr>
              <p:cNvSpPr>
                <a:spLocks noChangeArrowheads="1"/>
              </p:cNvSpPr>
              <p:nvPr/>
            </p:nvSpPr>
            <p:spPr bwMode="auto">
              <a:xfrm>
                <a:off x="2879" y="0"/>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zh-CN" altLang="en-US" sz="2000">
                    <a:latin typeface="Times New Roman" panose="02020603050405020304" pitchFamily="18" charset="0"/>
                  </a:rPr>
                  <a:t>最好解的</a:t>
                </a:r>
              </a:p>
              <a:p>
                <a:pPr algn="ctr"/>
                <a:r>
                  <a:rPr kumimoji="1" lang="zh-CN" altLang="en-US" sz="2000">
                    <a:latin typeface="Times New Roman" panose="02020603050405020304" pitchFamily="18" charset="0"/>
                  </a:rPr>
                  <a:t>平均代数</a:t>
                </a:r>
              </a:p>
              <a:p>
                <a:pPr algn="ctr" eaLnBrk="0" hangingPunct="0"/>
                <a:endParaRPr kumimoji="1" lang="en-US" altLang="zh-CN" sz="2400">
                  <a:latin typeface="Times New Roman" panose="02020603050405020304" pitchFamily="18" charset="0"/>
                </a:endParaRPr>
              </a:p>
            </p:txBody>
          </p:sp>
          <p:sp>
            <p:nvSpPr>
              <p:cNvPr id="39" name="Rectangle 25">
                <a:extLst>
                  <a:ext uri="{FF2B5EF4-FFF2-40B4-BE49-F238E27FC236}">
                    <a16:creationId xmlns:a16="http://schemas.microsoft.com/office/drawing/2014/main" id="{5E581CFB-8908-442F-AAF3-E07F78D7CEA4}"/>
                  </a:ext>
                </a:extLst>
              </p:cNvPr>
              <p:cNvSpPr>
                <a:spLocks noChangeArrowheads="1"/>
              </p:cNvSpPr>
              <p:nvPr/>
            </p:nvSpPr>
            <p:spPr bwMode="auto">
              <a:xfrm>
                <a:off x="2836" y="0"/>
                <a:ext cx="8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 name="Group 26">
              <a:extLst>
                <a:ext uri="{FF2B5EF4-FFF2-40B4-BE49-F238E27FC236}">
                  <a16:creationId xmlns:a16="http://schemas.microsoft.com/office/drawing/2014/main" id="{E09DB759-BAD6-4A90-8E52-304707E807D2}"/>
                </a:ext>
              </a:extLst>
            </p:cNvPr>
            <p:cNvGrpSpPr>
              <a:grpSpLocks/>
            </p:cNvGrpSpPr>
            <p:nvPr/>
          </p:nvGrpSpPr>
          <p:grpSpPr bwMode="auto">
            <a:xfrm>
              <a:off x="0" y="384"/>
              <a:ext cx="620" cy="384"/>
              <a:chOff x="0" y="384"/>
              <a:chExt cx="620" cy="384"/>
            </a:xfrm>
          </p:grpSpPr>
          <p:sp>
            <p:nvSpPr>
              <p:cNvPr id="36" name="Rectangle 27">
                <a:extLst>
                  <a:ext uri="{FF2B5EF4-FFF2-40B4-BE49-F238E27FC236}">
                    <a16:creationId xmlns:a16="http://schemas.microsoft.com/office/drawing/2014/main" id="{5D8E1FC6-9D3F-40A0-893D-A75CE3A779C8}"/>
                  </a:ext>
                </a:extLst>
              </p:cNvPr>
              <p:cNvSpPr>
                <a:spLocks noChangeArrowheads="1"/>
              </p:cNvSpPr>
              <p:nvPr/>
            </p:nvSpPr>
            <p:spPr bwMode="auto">
              <a:xfrm>
                <a:off x="43" y="384"/>
                <a:ext cx="53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a:latin typeface="Times New Roman" panose="02020603050405020304" pitchFamily="18" charset="0"/>
                </a:endParaRPr>
              </a:p>
              <a:p>
                <a:pPr algn="ctr"/>
                <a:endParaRPr kumimoji="1" lang="en-US" altLang="zh-CN" sz="1000">
                  <a:latin typeface="Times New Roman" panose="02020603050405020304" pitchFamily="18" charset="0"/>
                </a:endParaRPr>
              </a:p>
              <a:p>
                <a:pPr algn="ctr"/>
                <a:r>
                  <a:rPr kumimoji="1" lang="en-US" altLang="zh-CN" sz="2200">
                    <a:latin typeface="Times New Roman" panose="02020603050405020304" pitchFamily="18" charset="0"/>
                  </a:rPr>
                  <a:t>20</a:t>
                </a:r>
              </a:p>
              <a:p>
                <a:pPr algn="ctr" eaLnBrk="0" hangingPunct="0"/>
                <a:endParaRPr kumimoji="1" lang="en-US" altLang="zh-CN" sz="2400">
                  <a:latin typeface="Times New Roman" panose="02020603050405020304" pitchFamily="18" charset="0"/>
                </a:endParaRPr>
              </a:p>
            </p:txBody>
          </p:sp>
          <p:sp>
            <p:nvSpPr>
              <p:cNvPr id="37" name="Rectangle 28">
                <a:extLst>
                  <a:ext uri="{FF2B5EF4-FFF2-40B4-BE49-F238E27FC236}">
                    <a16:creationId xmlns:a16="http://schemas.microsoft.com/office/drawing/2014/main" id="{81C589AC-11B7-4019-9FF0-0A93FEF7D336}"/>
                  </a:ext>
                </a:extLst>
              </p:cNvPr>
              <p:cNvSpPr>
                <a:spLocks noChangeArrowheads="1"/>
              </p:cNvSpPr>
              <p:nvPr/>
            </p:nvSpPr>
            <p:spPr bwMode="auto">
              <a:xfrm>
                <a:off x="0" y="384"/>
                <a:ext cx="620"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 name="Group 29">
              <a:extLst>
                <a:ext uri="{FF2B5EF4-FFF2-40B4-BE49-F238E27FC236}">
                  <a16:creationId xmlns:a16="http://schemas.microsoft.com/office/drawing/2014/main" id="{757F8A10-EF7F-48D9-87DF-8D2FED17A4E5}"/>
                </a:ext>
              </a:extLst>
            </p:cNvPr>
            <p:cNvGrpSpPr>
              <a:grpSpLocks/>
            </p:cNvGrpSpPr>
            <p:nvPr/>
          </p:nvGrpSpPr>
          <p:grpSpPr bwMode="auto">
            <a:xfrm>
              <a:off x="620" y="384"/>
              <a:ext cx="476" cy="384"/>
              <a:chOff x="620" y="384"/>
              <a:chExt cx="476" cy="384"/>
            </a:xfrm>
          </p:grpSpPr>
          <p:sp>
            <p:nvSpPr>
              <p:cNvPr id="34" name="Rectangle 30">
                <a:extLst>
                  <a:ext uri="{FF2B5EF4-FFF2-40B4-BE49-F238E27FC236}">
                    <a16:creationId xmlns:a16="http://schemas.microsoft.com/office/drawing/2014/main" id="{9355BF76-B225-4B41-89F3-071FD87E417B}"/>
                  </a:ext>
                </a:extLst>
              </p:cNvPr>
              <p:cNvSpPr>
                <a:spLocks noChangeArrowheads="1"/>
              </p:cNvSpPr>
              <p:nvPr/>
            </p:nvSpPr>
            <p:spPr bwMode="auto">
              <a:xfrm>
                <a:off x="663" y="384"/>
                <a:ext cx="39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dirty="0">
                  <a:latin typeface="Times New Roman" panose="02020603050405020304" pitchFamily="18" charset="0"/>
                </a:endParaRPr>
              </a:p>
              <a:p>
                <a:pPr algn="ctr"/>
                <a:endParaRPr kumimoji="1" lang="en-US" altLang="zh-CN" sz="1000" dirty="0">
                  <a:latin typeface="Times New Roman" panose="02020603050405020304" pitchFamily="18" charset="0"/>
                </a:endParaRPr>
              </a:p>
              <a:p>
                <a:pPr algn="ctr"/>
                <a:r>
                  <a:rPr kumimoji="1" lang="en-US" altLang="zh-CN" sz="2200" dirty="0">
                    <a:solidFill>
                      <a:srgbClr val="FF0000"/>
                    </a:solidFill>
                    <a:latin typeface="Times New Roman" panose="02020603050405020304" pitchFamily="18" charset="0"/>
                  </a:rPr>
                  <a:t>213</a:t>
                </a:r>
              </a:p>
              <a:p>
                <a:pPr algn="ctr" eaLnBrk="0" hangingPunct="0"/>
                <a:endParaRPr kumimoji="1" lang="en-US" altLang="zh-CN" sz="2400" dirty="0">
                  <a:latin typeface="Times New Roman" panose="02020603050405020304" pitchFamily="18" charset="0"/>
                </a:endParaRPr>
              </a:p>
            </p:txBody>
          </p:sp>
          <p:sp>
            <p:nvSpPr>
              <p:cNvPr id="35" name="Rectangle 31">
                <a:extLst>
                  <a:ext uri="{FF2B5EF4-FFF2-40B4-BE49-F238E27FC236}">
                    <a16:creationId xmlns:a16="http://schemas.microsoft.com/office/drawing/2014/main" id="{F446E8CD-6E6C-40F2-8CE0-164D7471BA8A}"/>
                  </a:ext>
                </a:extLst>
              </p:cNvPr>
              <p:cNvSpPr>
                <a:spLocks noChangeArrowheads="1"/>
              </p:cNvSpPr>
              <p:nvPr/>
            </p:nvSpPr>
            <p:spPr bwMode="auto">
              <a:xfrm>
                <a:off x="620" y="384"/>
                <a:ext cx="47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32">
              <a:extLst>
                <a:ext uri="{FF2B5EF4-FFF2-40B4-BE49-F238E27FC236}">
                  <a16:creationId xmlns:a16="http://schemas.microsoft.com/office/drawing/2014/main" id="{87F66116-327A-4A56-B6D8-025B7F8A9DF7}"/>
                </a:ext>
              </a:extLst>
            </p:cNvPr>
            <p:cNvGrpSpPr>
              <a:grpSpLocks/>
            </p:cNvGrpSpPr>
            <p:nvPr/>
          </p:nvGrpSpPr>
          <p:grpSpPr bwMode="auto">
            <a:xfrm>
              <a:off x="1096" y="384"/>
              <a:ext cx="506" cy="384"/>
              <a:chOff x="1096" y="384"/>
              <a:chExt cx="506" cy="384"/>
            </a:xfrm>
          </p:grpSpPr>
          <p:sp>
            <p:nvSpPr>
              <p:cNvPr id="32" name="Rectangle 33">
                <a:extLst>
                  <a:ext uri="{FF2B5EF4-FFF2-40B4-BE49-F238E27FC236}">
                    <a16:creationId xmlns:a16="http://schemas.microsoft.com/office/drawing/2014/main" id="{1252084E-6FC4-4A45-8DF5-4C195CB6CC5F}"/>
                  </a:ext>
                </a:extLst>
              </p:cNvPr>
              <p:cNvSpPr>
                <a:spLocks noChangeArrowheads="1"/>
              </p:cNvSpPr>
              <p:nvPr/>
            </p:nvSpPr>
            <p:spPr bwMode="auto">
              <a:xfrm>
                <a:off x="1139" y="384"/>
                <a:ext cx="4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dirty="0">
                  <a:latin typeface="Times New Roman" panose="02020603050405020304" pitchFamily="18" charset="0"/>
                </a:endParaRPr>
              </a:p>
              <a:p>
                <a:pPr algn="ctr"/>
                <a:endParaRPr kumimoji="1" lang="en-US" altLang="zh-CN" sz="1000" dirty="0">
                  <a:latin typeface="Times New Roman" panose="02020603050405020304" pitchFamily="18" charset="0"/>
                </a:endParaRPr>
              </a:p>
              <a:p>
                <a:pPr algn="ctr"/>
                <a:r>
                  <a:rPr kumimoji="1" lang="en-US" altLang="zh-CN" sz="2200" dirty="0">
                    <a:solidFill>
                      <a:srgbClr val="0070C0"/>
                    </a:solidFill>
                    <a:latin typeface="Times New Roman" panose="02020603050405020304" pitchFamily="18" charset="0"/>
                  </a:rPr>
                  <a:t>221</a:t>
                </a:r>
              </a:p>
              <a:p>
                <a:pPr algn="ctr" eaLnBrk="0" hangingPunct="0"/>
                <a:endParaRPr kumimoji="1" lang="en-US" altLang="zh-CN" sz="2400" dirty="0">
                  <a:latin typeface="Times New Roman" panose="02020603050405020304" pitchFamily="18" charset="0"/>
                </a:endParaRPr>
              </a:p>
            </p:txBody>
          </p:sp>
          <p:sp>
            <p:nvSpPr>
              <p:cNvPr id="33" name="Rectangle 34">
                <a:extLst>
                  <a:ext uri="{FF2B5EF4-FFF2-40B4-BE49-F238E27FC236}">
                    <a16:creationId xmlns:a16="http://schemas.microsoft.com/office/drawing/2014/main" id="{EF41EB14-A428-4E64-9BD1-CC5C53EA42DF}"/>
                  </a:ext>
                </a:extLst>
              </p:cNvPr>
              <p:cNvSpPr>
                <a:spLocks noChangeArrowheads="1"/>
              </p:cNvSpPr>
              <p:nvPr/>
            </p:nvSpPr>
            <p:spPr bwMode="auto">
              <a:xfrm>
                <a:off x="1096" y="384"/>
                <a:ext cx="50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35">
              <a:extLst>
                <a:ext uri="{FF2B5EF4-FFF2-40B4-BE49-F238E27FC236}">
                  <a16:creationId xmlns:a16="http://schemas.microsoft.com/office/drawing/2014/main" id="{0519C68E-F13A-4434-9836-017890756A78}"/>
                </a:ext>
              </a:extLst>
            </p:cNvPr>
            <p:cNvGrpSpPr>
              <a:grpSpLocks/>
            </p:cNvGrpSpPr>
            <p:nvPr/>
          </p:nvGrpSpPr>
          <p:grpSpPr bwMode="auto">
            <a:xfrm>
              <a:off x="1602" y="384"/>
              <a:ext cx="506" cy="384"/>
              <a:chOff x="1602" y="384"/>
              <a:chExt cx="506" cy="384"/>
            </a:xfrm>
          </p:grpSpPr>
          <p:sp>
            <p:nvSpPr>
              <p:cNvPr id="30" name="Rectangle 36">
                <a:extLst>
                  <a:ext uri="{FF2B5EF4-FFF2-40B4-BE49-F238E27FC236}">
                    <a16:creationId xmlns:a16="http://schemas.microsoft.com/office/drawing/2014/main" id="{9AD8CDA0-A3DB-4D09-B43E-C94E32013A50}"/>
                  </a:ext>
                </a:extLst>
              </p:cNvPr>
              <p:cNvSpPr>
                <a:spLocks noChangeArrowheads="1"/>
              </p:cNvSpPr>
              <p:nvPr/>
            </p:nvSpPr>
            <p:spPr bwMode="auto">
              <a:xfrm>
                <a:off x="1645" y="384"/>
                <a:ext cx="4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dirty="0">
                  <a:latin typeface="Times New Roman" panose="02020603050405020304" pitchFamily="18" charset="0"/>
                </a:endParaRPr>
              </a:p>
              <a:p>
                <a:pPr algn="ctr"/>
                <a:endParaRPr kumimoji="1" lang="en-US" altLang="zh-CN" sz="1000" dirty="0">
                  <a:latin typeface="Times New Roman" panose="02020603050405020304" pitchFamily="18" charset="0"/>
                </a:endParaRPr>
              </a:p>
              <a:p>
                <a:pPr algn="ctr"/>
                <a:r>
                  <a:rPr kumimoji="1" lang="en-US" altLang="zh-CN" sz="2200" dirty="0">
                    <a:latin typeface="Times New Roman" panose="02020603050405020304" pitchFamily="18" charset="0"/>
                  </a:rPr>
                  <a:t>213.95</a:t>
                </a:r>
              </a:p>
              <a:p>
                <a:pPr algn="ctr" eaLnBrk="0" hangingPunct="0"/>
                <a:endParaRPr kumimoji="1" lang="en-US" altLang="zh-CN" sz="2000" dirty="0">
                  <a:latin typeface="Times New Roman" panose="02020603050405020304" pitchFamily="18" charset="0"/>
                </a:endParaRPr>
              </a:p>
            </p:txBody>
          </p:sp>
          <p:sp>
            <p:nvSpPr>
              <p:cNvPr id="31" name="Rectangle 37">
                <a:extLst>
                  <a:ext uri="{FF2B5EF4-FFF2-40B4-BE49-F238E27FC236}">
                    <a16:creationId xmlns:a16="http://schemas.microsoft.com/office/drawing/2014/main" id="{39E02AFB-91F9-40F5-AD9A-14541674EC28}"/>
                  </a:ext>
                </a:extLst>
              </p:cNvPr>
              <p:cNvSpPr>
                <a:spLocks noChangeArrowheads="1"/>
              </p:cNvSpPr>
              <p:nvPr/>
            </p:nvSpPr>
            <p:spPr bwMode="auto">
              <a:xfrm>
                <a:off x="1602" y="384"/>
                <a:ext cx="50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 name="Group 38">
              <a:extLst>
                <a:ext uri="{FF2B5EF4-FFF2-40B4-BE49-F238E27FC236}">
                  <a16:creationId xmlns:a16="http://schemas.microsoft.com/office/drawing/2014/main" id="{1D01C5AD-3850-438C-AF51-CE150CB542F4}"/>
                </a:ext>
              </a:extLst>
            </p:cNvPr>
            <p:cNvGrpSpPr>
              <a:grpSpLocks/>
            </p:cNvGrpSpPr>
            <p:nvPr/>
          </p:nvGrpSpPr>
          <p:grpSpPr bwMode="auto">
            <a:xfrm>
              <a:off x="2108" y="384"/>
              <a:ext cx="728" cy="384"/>
              <a:chOff x="2108" y="384"/>
              <a:chExt cx="728" cy="384"/>
            </a:xfrm>
          </p:grpSpPr>
          <p:sp>
            <p:nvSpPr>
              <p:cNvPr id="28" name="Rectangle 39">
                <a:extLst>
                  <a:ext uri="{FF2B5EF4-FFF2-40B4-BE49-F238E27FC236}">
                    <a16:creationId xmlns:a16="http://schemas.microsoft.com/office/drawing/2014/main" id="{66351A14-B5DC-4760-B36E-97446A8D3B91}"/>
                  </a:ext>
                </a:extLst>
              </p:cNvPr>
              <p:cNvSpPr>
                <a:spLocks noChangeArrowheads="1"/>
              </p:cNvSpPr>
              <p:nvPr/>
            </p:nvSpPr>
            <p:spPr bwMode="auto">
              <a:xfrm>
                <a:off x="2151" y="384"/>
                <a:ext cx="64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dirty="0">
                  <a:latin typeface="Times New Roman" panose="02020603050405020304" pitchFamily="18" charset="0"/>
                </a:endParaRPr>
              </a:p>
              <a:p>
                <a:pPr algn="ctr"/>
                <a:endParaRPr kumimoji="1" lang="en-US" altLang="zh-CN" sz="1000" dirty="0">
                  <a:latin typeface="Times New Roman" panose="02020603050405020304" pitchFamily="18" charset="0"/>
                </a:endParaRPr>
              </a:p>
              <a:p>
                <a:pPr algn="ctr"/>
                <a:r>
                  <a:rPr kumimoji="1" lang="en-US" altLang="zh-CN" sz="2200" dirty="0">
                    <a:latin typeface="Times New Roman" panose="02020603050405020304" pitchFamily="18" charset="0"/>
                  </a:rPr>
                  <a:t>0.85</a:t>
                </a:r>
              </a:p>
              <a:p>
                <a:pPr algn="ctr" eaLnBrk="0" hangingPunct="0"/>
                <a:endParaRPr kumimoji="1" lang="en-US" altLang="zh-CN" sz="2200" dirty="0">
                  <a:latin typeface="Times New Roman" panose="02020603050405020304" pitchFamily="18" charset="0"/>
                </a:endParaRPr>
              </a:p>
            </p:txBody>
          </p:sp>
          <p:sp>
            <p:nvSpPr>
              <p:cNvPr id="29" name="Rectangle 40">
                <a:extLst>
                  <a:ext uri="{FF2B5EF4-FFF2-40B4-BE49-F238E27FC236}">
                    <a16:creationId xmlns:a16="http://schemas.microsoft.com/office/drawing/2014/main" id="{1AE9DBC6-A83F-49C9-8E61-CA1626B8825C}"/>
                  </a:ext>
                </a:extLst>
              </p:cNvPr>
              <p:cNvSpPr>
                <a:spLocks noChangeArrowheads="1"/>
              </p:cNvSpPr>
              <p:nvPr/>
            </p:nvSpPr>
            <p:spPr bwMode="auto">
              <a:xfrm>
                <a:off x="2108" y="384"/>
                <a:ext cx="72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 name="Group 41">
              <a:extLst>
                <a:ext uri="{FF2B5EF4-FFF2-40B4-BE49-F238E27FC236}">
                  <a16:creationId xmlns:a16="http://schemas.microsoft.com/office/drawing/2014/main" id="{D4B9CD72-9253-4C77-ACAA-314331112D71}"/>
                </a:ext>
              </a:extLst>
            </p:cNvPr>
            <p:cNvGrpSpPr>
              <a:grpSpLocks/>
            </p:cNvGrpSpPr>
            <p:nvPr/>
          </p:nvGrpSpPr>
          <p:grpSpPr bwMode="auto">
            <a:xfrm>
              <a:off x="2836" y="384"/>
              <a:ext cx="854" cy="384"/>
              <a:chOff x="2836" y="384"/>
              <a:chExt cx="854" cy="384"/>
            </a:xfrm>
          </p:grpSpPr>
          <p:sp>
            <p:nvSpPr>
              <p:cNvPr id="26" name="Rectangle 42">
                <a:extLst>
                  <a:ext uri="{FF2B5EF4-FFF2-40B4-BE49-F238E27FC236}">
                    <a16:creationId xmlns:a16="http://schemas.microsoft.com/office/drawing/2014/main" id="{54DF204A-0AE3-4F5B-B5E7-4F57ABF13EF0}"/>
                  </a:ext>
                </a:extLst>
              </p:cNvPr>
              <p:cNvSpPr>
                <a:spLocks noChangeArrowheads="1"/>
              </p:cNvSpPr>
              <p:nvPr/>
            </p:nvSpPr>
            <p:spPr bwMode="auto">
              <a:xfrm>
                <a:off x="2879" y="384"/>
                <a:ext cx="7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1" lang="en-US" altLang="zh-CN" sz="1000" dirty="0">
                  <a:latin typeface="Times New Roman" panose="02020603050405020304" pitchFamily="18" charset="0"/>
                </a:endParaRPr>
              </a:p>
              <a:p>
                <a:pPr algn="ctr"/>
                <a:endParaRPr kumimoji="1" lang="en-US" altLang="zh-CN" sz="1000" dirty="0">
                  <a:latin typeface="Times New Roman" panose="02020603050405020304" pitchFamily="18" charset="0"/>
                </a:endParaRPr>
              </a:p>
              <a:p>
                <a:pPr algn="ctr"/>
                <a:r>
                  <a:rPr kumimoji="1" lang="en-US" altLang="zh-CN" sz="2200" dirty="0">
                    <a:latin typeface="Times New Roman" panose="02020603050405020304" pitchFamily="18" charset="0"/>
                  </a:rPr>
                  <a:t>12</a:t>
                </a:r>
              </a:p>
              <a:p>
                <a:pPr algn="ctr" eaLnBrk="0" hangingPunct="0"/>
                <a:endParaRPr kumimoji="1" lang="en-US" altLang="zh-CN" sz="2200" dirty="0">
                  <a:latin typeface="Times New Roman" panose="02020603050405020304" pitchFamily="18" charset="0"/>
                </a:endParaRPr>
              </a:p>
            </p:txBody>
          </p:sp>
          <p:sp>
            <p:nvSpPr>
              <p:cNvPr id="27" name="Rectangle 43">
                <a:extLst>
                  <a:ext uri="{FF2B5EF4-FFF2-40B4-BE49-F238E27FC236}">
                    <a16:creationId xmlns:a16="http://schemas.microsoft.com/office/drawing/2014/main" id="{243CA6F9-7C7F-45A0-A794-FEE40D85A38A}"/>
                  </a:ext>
                </a:extLst>
              </p:cNvPr>
              <p:cNvSpPr>
                <a:spLocks noChangeArrowheads="1"/>
              </p:cNvSpPr>
              <p:nvPr/>
            </p:nvSpPr>
            <p:spPr bwMode="auto">
              <a:xfrm>
                <a:off x="2836" y="384"/>
                <a:ext cx="8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0" name="Rectangle 44">
            <a:extLst>
              <a:ext uri="{FF2B5EF4-FFF2-40B4-BE49-F238E27FC236}">
                <a16:creationId xmlns:a16="http://schemas.microsoft.com/office/drawing/2014/main" id="{6F125183-6847-4638-9F57-7CECFA21A6C2}"/>
              </a:ext>
            </a:extLst>
          </p:cNvPr>
          <p:cNvSpPr>
            <a:spLocks noChangeArrowheads="1"/>
          </p:cNvSpPr>
          <p:nvPr/>
        </p:nvSpPr>
        <p:spPr bwMode="auto">
          <a:xfrm>
            <a:off x="864720" y="4610611"/>
            <a:ext cx="8439150" cy="1295400"/>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Text Box 49">
            <a:extLst>
              <a:ext uri="{FF2B5EF4-FFF2-40B4-BE49-F238E27FC236}">
                <a16:creationId xmlns:a16="http://schemas.microsoft.com/office/drawing/2014/main" id="{CEEC2437-16ED-458E-BC0A-EFF198BE9BFA}"/>
              </a:ext>
            </a:extLst>
          </p:cNvPr>
          <p:cNvSpPr txBox="1">
            <a:spLocks noChangeArrowheads="1"/>
          </p:cNvSpPr>
          <p:nvPr/>
        </p:nvSpPr>
        <p:spPr bwMode="auto">
          <a:xfrm>
            <a:off x="2769720" y="4137536"/>
            <a:ext cx="4191000" cy="396875"/>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spcBef>
                <a:spcPct val="50000"/>
              </a:spcBef>
            </a:pPr>
            <a:r>
              <a:rPr lang="en-US" altLang="zh-CN" sz="2000" b="1">
                <a:latin typeface="宋体" panose="02010600030101010101" pitchFamily="2" charset="-122"/>
              </a:rPr>
              <a:t>      </a:t>
            </a:r>
            <a:r>
              <a:rPr lang="en-US" altLang="zh-CN" sz="2000" b="1">
                <a:latin typeface="Times New Roman" panose="02020603050405020304" pitchFamily="18" charset="0"/>
                <a:cs typeface="Times New Roman" panose="02020603050405020304" pitchFamily="18" charset="0"/>
              </a:rPr>
              <a:t>  </a:t>
            </a:r>
            <a:r>
              <a:rPr lang="zh-CN" altLang="en-US" sz="2000" b="1">
                <a:latin typeface="宋体" panose="02010600030101010101" pitchFamily="2" charset="-122"/>
              </a:rPr>
              <a:t>遗传算法运行的结果 </a:t>
            </a:r>
          </a:p>
        </p:txBody>
      </p:sp>
    </p:spTree>
    <p:extLst>
      <p:ext uri="{BB962C8B-B14F-4D97-AF65-F5344CB8AC3E}">
        <p14:creationId xmlns:p14="http://schemas.microsoft.com/office/powerpoint/2010/main" val="111185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a:extLst>
              <a:ext uri="{FF2B5EF4-FFF2-40B4-BE49-F238E27FC236}">
                <a16:creationId xmlns:a16="http://schemas.microsoft.com/office/drawing/2014/main" id="{E69887B9-CB4B-4AC1-BBF1-F7055E09A29D}"/>
              </a:ext>
            </a:extLst>
          </p:cNvPr>
          <p:cNvPicPr>
            <a:picLocks noChangeAspect="1"/>
          </p:cNvPicPr>
          <p:nvPr/>
        </p:nvPicPr>
        <p:blipFill>
          <a:blip r:embed="rId2"/>
          <a:stretch>
            <a:fillRect/>
          </a:stretch>
        </p:blipFill>
        <p:spPr>
          <a:xfrm>
            <a:off x="0" y="-1560295"/>
            <a:ext cx="12192000" cy="6093850"/>
          </a:xfrm>
          <a:prstGeom prst="rect">
            <a:avLst/>
          </a:prstGeom>
        </p:spPr>
      </p:pic>
      <p:sp>
        <p:nvSpPr>
          <p:cNvPr id="2" name="标题 1">
            <a:extLst>
              <a:ext uri="{FF2B5EF4-FFF2-40B4-BE49-F238E27FC236}">
                <a16:creationId xmlns:a16="http://schemas.microsoft.com/office/drawing/2014/main" id="{13E2E83F-C9D2-4EAE-AB35-E350BC142993}"/>
              </a:ext>
            </a:extLst>
          </p:cNvPr>
          <p:cNvSpPr>
            <a:spLocks noGrp="1"/>
          </p:cNvSpPr>
          <p:nvPr>
            <p:ph type="title"/>
          </p:nvPr>
        </p:nvSpPr>
        <p:spPr>
          <a:xfrm>
            <a:off x="383459" y="89148"/>
            <a:ext cx="10515600" cy="1325563"/>
          </a:xfrm>
        </p:spPr>
        <p:txBody>
          <a:bodyPr/>
          <a:lstStyle/>
          <a:p>
            <a:r>
              <a:rPr lang="zh-CN" altLang="en-US" dirty="0">
                <a:latin typeface="黑体" panose="02010609060101010101" pitchFamily="49" charset="-122"/>
                <a:ea typeface="黑体" panose="02010609060101010101" pitchFamily="49" charset="-122"/>
              </a:rPr>
              <a:t>进化论</a:t>
            </a:r>
          </a:p>
        </p:txBody>
      </p:sp>
      <p:sp>
        <p:nvSpPr>
          <p:cNvPr id="3" name="内容占位符 2">
            <a:extLst>
              <a:ext uri="{FF2B5EF4-FFF2-40B4-BE49-F238E27FC236}">
                <a16:creationId xmlns:a16="http://schemas.microsoft.com/office/drawing/2014/main" id="{11A2D8DF-A35C-4583-9499-BD61FC7B4B05}"/>
              </a:ext>
            </a:extLst>
          </p:cNvPr>
          <p:cNvSpPr>
            <a:spLocks noGrp="1"/>
          </p:cNvSpPr>
          <p:nvPr>
            <p:ph sz="quarter" idx="13"/>
          </p:nvPr>
        </p:nvSpPr>
        <p:spPr>
          <a:xfrm>
            <a:off x="383459" y="2164451"/>
            <a:ext cx="10894768" cy="5221840"/>
          </a:xfrm>
        </p:spPr>
        <p:txBody>
          <a:bodyPr/>
          <a:lstStyle/>
          <a:p>
            <a:pPr>
              <a:buClrTx/>
            </a:pPr>
            <a:r>
              <a:rPr lang="zh-CN" altLang="en-US" dirty="0">
                <a:latin typeface="楷体" panose="02010609060101010101" pitchFamily="49" charset="-122"/>
                <a:ea typeface="楷体" panose="02010609060101010101" pitchFamily="49" charset="-122"/>
              </a:rPr>
              <a:t>进化是指在生物延续生存过程中，逐渐适应其生存环境，使得其品质不断得到改良的这种生命现象。</a:t>
            </a:r>
            <a:r>
              <a:rPr lang="zh-CN" altLang="en-US" dirty="0">
                <a:solidFill>
                  <a:srgbClr val="00B050"/>
                </a:solidFill>
                <a:latin typeface="楷体" panose="02010609060101010101" pitchFamily="49" charset="-122"/>
                <a:ea typeface="楷体" panose="02010609060101010101" pitchFamily="49" charset="-122"/>
              </a:rPr>
              <a:t>遗传和变异是生物进化的两种基本现象</a:t>
            </a:r>
            <a:r>
              <a:rPr lang="zh-CN" altLang="en-US" dirty="0">
                <a:latin typeface="楷体" panose="02010609060101010101" pitchFamily="49" charset="-122"/>
                <a:ea typeface="楷体" panose="02010609060101010101" pitchFamily="49" charset="-122"/>
              </a:rPr>
              <a:t>，</a:t>
            </a:r>
            <a:r>
              <a:rPr lang="zh-CN" altLang="en-US" dirty="0">
                <a:solidFill>
                  <a:srgbClr val="00B050"/>
                </a:solidFill>
                <a:latin typeface="楷体" panose="02010609060101010101" pitchFamily="49" charset="-122"/>
                <a:ea typeface="楷体" panose="02010609060101010101" pitchFamily="49" charset="-122"/>
              </a:rPr>
              <a:t>优胜劣汰、适者生存是生物进化的基本规律</a:t>
            </a:r>
            <a:r>
              <a:rPr lang="zh-CN" altLang="en-US" dirty="0">
                <a:latin typeface="楷体" panose="02010609060101010101" pitchFamily="49" charset="-122"/>
                <a:ea typeface="楷体" panose="02010609060101010101" pitchFamily="49" charset="-122"/>
              </a:rPr>
              <a:t>。</a:t>
            </a:r>
            <a:endParaRPr lang="zh-CN" altLang="en-US" dirty="0">
              <a:solidFill>
                <a:srgbClr val="CC0066"/>
              </a:solidFill>
              <a:latin typeface="楷体" panose="02010609060101010101" pitchFamily="49" charset="-122"/>
              <a:ea typeface="楷体" panose="02010609060101010101" pitchFamily="49" charset="-122"/>
            </a:endParaRPr>
          </a:p>
          <a:p>
            <a:endParaRPr lang="zh-CN" altLang="en-US" dirty="0"/>
          </a:p>
        </p:txBody>
      </p:sp>
      <p:pic>
        <p:nvPicPr>
          <p:cNvPr id="4" name="Picture 5" descr="3-4">
            <a:extLst>
              <a:ext uri="{FF2B5EF4-FFF2-40B4-BE49-F238E27FC236}">
                <a16:creationId xmlns:a16="http://schemas.microsoft.com/office/drawing/2014/main" id="{987D5EBC-E748-4100-A12E-A99FD643C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84" y="3754608"/>
            <a:ext cx="7346057" cy="2359398"/>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a:extLst>
              <a:ext uri="{FF2B5EF4-FFF2-40B4-BE49-F238E27FC236}">
                <a16:creationId xmlns:a16="http://schemas.microsoft.com/office/drawing/2014/main" id="{9402128E-AC8D-44FE-BC2E-00A5449DBDC6}"/>
              </a:ext>
            </a:extLst>
          </p:cNvPr>
          <p:cNvSpPr txBox="1">
            <a:spLocks noChangeArrowheads="1"/>
          </p:cNvSpPr>
          <p:nvPr/>
        </p:nvSpPr>
        <p:spPr bwMode="auto">
          <a:xfrm>
            <a:off x="8786527" y="4243225"/>
            <a:ext cx="2360933" cy="1569660"/>
          </a:xfrm>
          <a:prstGeom prst="rect">
            <a:avLst/>
          </a:prstGeom>
          <a:solidFill>
            <a:srgbClr val="0000FF"/>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dirty="0">
                <a:solidFill>
                  <a:schemeClr val="bg1"/>
                </a:solidFill>
                <a:latin typeface="楷体_GB2312" pitchFamily="49" charset="-122"/>
                <a:ea typeface="楷体_GB2312" pitchFamily="49" charset="-122"/>
              </a:rPr>
              <a:t>长颈鹿的祖先当中，脖子有长有短。脖子短的无法和脖子长的竞争食物，渐渐被淘汰了。几代之后，所有的长颈鹿都是长颈的。</a:t>
            </a:r>
            <a:endParaRPr lang="zh-TW" altLang="en-US" sz="1600" dirty="0">
              <a:solidFill>
                <a:schemeClr val="bg1"/>
              </a:solidFill>
              <a:latin typeface="楷体_GB2312" pitchFamily="49" charset="-122"/>
              <a:ea typeface="楷体_GB2312" pitchFamily="49" charset="-122"/>
            </a:endParaRPr>
          </a:p>
        </p:txBody>
      </p:sp>
    </p:spTree>
    <p:extLst>
      <p:ext uri="{BB962C8B-B14F-4D97-AF65-F5344CB8AC3E}">
        <p14:creationId xmlns:p14="http://schemas.microsoft.com/office/powerpoint/2010/main" val="1061031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pic>
        <p:nvPicPr>
          <p:cNvPr id="5" name="Picture 5" descr="F2">
            <a:extLst>
              <a:ext uri="{FF2B5EF4-FFF2-40B4-BE49-F238E27FC236}">
                <a16:creationId xmlns:a16="http://schemas.microsoft.com/office/drawing/2014/main" id="{C9BCB470-DB8D-4138-8E5F-7BF259F4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11" y="1077685"/>
            <a:ext cx="8001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B5E39328-714C-4EAA-87B9-3642D607DD6A}"/>
              </a:ext>
            </a:extLst>
          </p:cNvPr>
          <p:cNvSpPr>
            <a:spLocks noChangeArrowheads="1"/>
          </p:cNvSpPr>
          <p:nvPr/>
        </p:nvSpPr>
        <p:spPr bwMode="auto">
          <a:xfrm>
            <a:off x="3737611" y="6114643"/>
            <a:ext cx="358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b="1" dirty="0">
                <a:latin typeface="宋体" panose="02010600030101010101" pitchFamily="2" charset="-122"/>
              </a:rPr>
              <a:t>最优解收敛图</a:t>
            </a:r>
            <a:r>
              <a:rPr kumimoji="1" lang="zh-CN" altLang="en-US" sz="2800" dirty="0">
                <a:latin typeface="Times New Roman" panose="02020603050405020304" pitchFamily="18" charset="0"/>
              </a:rPr>
              <a:t> </a:t>
            </a:r>
          </a:p>
        </p:txBody>
      </p:sp>
    </p:spTree>
    <p:extLst>
      <p:ext uri="{BB962C8B-B14F-4D97-AF65-F5344CB8AC3E}">
        <p14:creationId xmlns:p14="http://schemas.microsoft.com/office/powerpoint/2010/main" val="66703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pic>
        <p:nvPicPr>
          <p:cNvPr id="5" name="Picture 4" descr="F1">
            <a:extLst>
              <a:ext uri="{FF2B5EF4-FFF2-40B4-BE49-F238E27FC236}">
                <a16:creationId xmlns:a16="http://schemas.microsoft.com/office/drawing/2014/main" id="{F384B275-DAC4-45C7-904D-6CF578C7A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935" y="1150375"/>
            <a:ext cx="80772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C340C556-999A-4837-8401-15A5FC5A83D4}"/>
              </a:ext>
            </a:extLst>
          </p:cNvPr>
          <p:cNvSpPr>
            <a:spLocks noChangeArrowheads="1"/>
          </p:cNvSpPr>
          <p:nvPr/>
        </p:nvSpPr>
        <p:spPr bwMode="auto">
          <a:xfrm>
            <a:off x="3940567" y="6105934"/>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000" b="1" dirty="0">
                <a:latin typeface="宋体" panose="02010600030101010101" pitchFamily="2" charset="-122"/>
              </a:rPr>
              <a:t>平均值收敛图</a:t>
            </a:r>
            <a:r>
              <a:rPr kumimoji="1" lang="zh-CN" altLang="en-US" sz="2800" dirty="0">
                <a:latin typeface="Times New Roman" panose="02020603050405020304" pitchFamily="18" charset="0"/>
              </a:rPr>
              <a:t> </a:t>
            </a:r>
          </a:p>
        </p:txBody>
      </p:sp>
    </p:spTree>
    <p:extLst>
      <p:ext uri="{BB962C8B-B14F-4D97-AF65-F5344CB8AC3E}">
        <p14:creationId xmlns:p14="http://schemas.microsoft.com/office/powerpoint/2010/main" val="35408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pic>
        <p:nvPicPr>
          <p:cNvPr id="5" name="图片 4">
            <a:extLst>
              <a:ext uri="{FF2B5EF4-FFF2-40B4-BE49-F238E27FC236}">
                <a16:creationId xmlns:a16="http://schemas.microsoft.com/office/drawing/2014/main" id="{977E3265-129C-4626-81D4-5DAB8D3AE678}"/>
              </a:ext>
            </a:extLst>
          </p:cNvPr>
          <p:cNvPicPr>
            <a:picLocks noChangeAspect="1"/>
          </p:cNvPicPr>
          <p:nvPr/>
        </p:nvPicPr>
        <p:blipFill>
          <a:blip r:embed="rId3"/>
          <a:stretch>
            <a:fillRect/>
          </a:stretch>
        </p:blipFill>
        <p:spPr>
          <a:xfrm>
            <a:off x="2231487" y="2016975"/>
            <a:ext cx="5227068" cy="3952310"/>
          </a:xfrm>
          <a:prstGeom prst="rect">
            <a:avLst/>
          </a:prstGeom>
        </p:spPr>
      </p:pic>
      <p:sp>
        <p:nvSpPr>
          <p:cNvPr id="6" name="内容占位符 2">
            <a:extLst>
              <a:ext uri="{FF2B5EF4-FFF2-40B4-BE49-F238E27FC236}">
                <a16:creationId xmlns:a16="http://schemas.microsoft.com/office/drawing/2014/main" id="{A0902568-27CF-4A29-B806-284618E4E73C}"/>
              </a:ext>
            </a:extLst>
          </p:cNvPr>
          <p:cNvSpPr txBox="1">
            <a:spLocks/>
          </p:cNvSpPr>
          <p:nvPr/>
        </p:nvSpPr>
        <p:spPr>
          <a:xfrm>
            <a:off x="685329" y="1308298"/>
            <a:ext cx="10507389" cy="5221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例：</a:t>
            </a:r>
            <a:r>
              <a:rPr lang="es-ES" altLang="zh-CN" dirty="0"/>
              <a:t>y=10*sin(5*x)+7*abs(x-5)+10 </a:t>
            </a:r>
            <a:r>
              <a:rPr lang="zh-CN" altLang="en-US" dirty="0"/>
              <a:t>最大值，</a:t>
            </a:r>
            <a:r>
              <a:rPr lang="en-US" altLang="zh-CN" dirty="0"/>
              <a:t>0&lt;=x&lt;=10</a:t>
            </a:r>
            <a:endParaRPr lang="zh-CN" altLang="en-US" dirty="0"/>
          </a:p>
        </p:txBody>
      </p:sp>
    </p:spTree>
    <p:extLst>
      <p:ext uri="{BB962C8B-B14F-4D97-AF65-F5344CB8AC3E}">
        <p14:creationId xmlns:p14="http://schemas.microsoft.com/office/powerpoint/2010/main" val="41739144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6.3 </a:t>
            </a:r>
            <a:r>
              <a:rPr lang="zh-CN" altLang="en-US" b="1" dirty="0">
                <a:latin typeface="黑体" panose="02010609060101010101" pitchFamily="49" charset="-122"/>
                <a:ea typeface="黑体" panose="02010609060101010101" pitchFamily="49" charset="-122"/>
              </a:rPr>
              <a:t>遗传算法应用简例</a:t>
            </a:r>
          </a:p>
        </p:txBody>
      </p:sp>
      <p:sp>
        <p:nvSpPr>
          <p:cNvPr id="5" name="内容占位符 2">
            <a:extLst>
              <a:ext uri="{FF2B5EF4-FFF2-40B4-BE49-F238E27FC236}">
                <a16:creationId xmlns:a16="http://schemas.microsoft.com/office/drawing/2014/main" id="{35E0D3FE-8677-4085-A658-298436A8C392}"/>
              </a:ext>
            </a:extLst>
          </p:cNvPr>
          <p:cNvSpPr txBox="1">
            <a:spLocks/>
          </p:cNvSpPr>
          <p:nvPr/>
        </p:nvSpPr>
        <p:spPr>
          <a:xfrm>
            <a:off x="685330" y="1311695"/>
            <a:ext cx="8171076" cy="52218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 </a:t>
            </a:r>
            <a:r>
              <a:rPr lang="zh-CN" altLang="en-US" b="1" dirty="0"/>
              <a:t>迭代结果</a:t>
            </a:r>
          </a:p>
        </p:txBody>
      </p:sp>
      <p:pic>
        <p:nvPicPr>
          <p:cNvPr id="6" name="图片 5">
            <a:extLst>
              <a:ext uri="{FF2B5EF4-FFF2-40B4-BE49-F238E27FC236}">
                <a16:creationId xmlns:a16="http://schemas.microsoft.com/office/drawing/2014/main" id="{48790F6A-7C3C-499D-A1F0-120A56E71FE9}"/>
              </a:ext>
            </a:extLst>
          </p:cNvPr>
          <p:cNvPicPr>
            <a:picLocks noChangeAspect="1"/>
          </p:cNvPicPr>
          <p:nvPr/>
        </p:nvPicPr>
        <p:blipFill>
          <a:blip r:embed="rId3"/>
          <a:stretch>
            <a:fillRect/>
          </a:stretch>
        </p:blipFill>
        <p:spPr>
          <a:xfrm>
            <a:off x="0" y="2186289"/>
            <a:ext cx="4099906" cy="3360016"/>
          </a:xfrm>
          <a:prstGeom prst="rect">
            <a:avLst/>
          </a:prstGeom>
        </p:spPr>
      </p:pic>
      <p:pic>
        <p:nvPicPr>
          <p:cNvPr id="7" name="图片 6">
            <a:extLst>
              <a:ext uri="{FF2B5EF4-FFF2-40B4-BE49-F238E27FC236}">
                <a16:creationId xmlns:a16="http://schemas.microsoft.com/office/drawing/2014/main" id="{29D13169-9198-403D-9439-B6F0E6DE6EE5}"/>
              </a:ext>
            </a:extLst>
          </p:cNvPr>
          <p:cNvPicPr>
            <a:picLocks noChangeAspect="1"/>
          </p:cNvPicPr>
          <p:nvPr/>
        </p:nvPicPr>
        <p:blipFill>
          <a:blip r:embed="rId4"/>
          <a:stretch>
            <a:fillRect/>
          </a:stretch>
        </p:blipFill>
        <p:spPr>
          <a:xfrm>
            <a:off x="4194200" y="2186387"/>
            <a:ext cx="3973150" cy="3359918"/>
          </a:xfrm>
          <a:prstGeom prst="rect">
            <a:avLst/>
          </a:prstGeom>
        </p:spPr>
      </p:pic>
      <p:pic>
        <p:nvPicPr>
          <p:cNvPr id="9" name="图片 8">
            <a:extLst>
              <a:ext uri="{FF2B5EF4-FFF2-40B4-BE49-F238E27FC236}">
                <a16:creationId xmlns:a16="http://schemas.microsoft.com/office/drawing/2014/main" id="{8CF62C20-4549-4F30-95EA-E24E7102A9E8}"/>
              </a:ext>
            </a:extLst>
          </p:cNvPr>
          <p:cNvPicPr>
            <a:picLocks noChangeAspect="1"/>
          </p:cNvPicPr>
          <p:nvPr/>
        </p:nvPicPr>
        <p:blipFill>
          <a:blip r:embed="rId5"/>
          <a:stretch>
            <a:fillRect/>
          </a:stretch>
        </p:blipFill>
        <p:spPr>
          <a:xfrm>
            <a:off x="8261643" y="2186289"/>
            <a:ext cx="3933587" cy="3360016"/>
          </a:xfrm>
          <a:prstGeom prst="rect">
            <a:avLst/>
          </a:prstGeom>
        </p:spPr>
      </p:pic>
    </p:spTree>
    <p:extLst>
      <p:ext uri="{BB962C8B-B14F-4D97-AF65-F5344CB8AC3E}">
        <p14:creationId xmlns:p14="http://schemas.microsoft.com/office/powerpoint/2010/main" val="1513291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22FCA7-23E5-F248-8599-82B7DE8E36D4}"/>
              </a:ext>
            </a:extLst>
          </p:cNvPr>
          <p:cNvSpPr/>
          <p:nvPr/>
        </p:nvSpPr>
        <p:spPr>
          <a:xfrm>
            <a:off x="602076" y="5742877"/>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386622-A061-FD4F-8A82-91E162E6C8F1}"/>
              </a:ext>
            </a:extLst>
          </p:cNvPr>
          <p:cNvSpPr/>
          <p:nvPr/>
        </p:nvSpPr>
        <p:spPr>
          <a:xfrm>
            <a:off x="602076" y="5426358"/>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DDC27-8ACD-8D4A-AA9D-03E5955DDCC3}"/>
              </a:ext>
            </a:extLst>
          </p:cNvPr>
          <p:cNvSpPr/>
          <p:nvPr/>
        </p:nvSpPr>
        <p:spPr>
          <a:xfrm>
            <a:off x="602076" y="1267521"/>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75CAC2-379A-CF46-90B5-ED7E62D1D32C}"/>
              </a:ext>
            </a:extLst>
          </p:cNvPr>
          <p:cNvSpPr/>
          <p:nvPr/>
        </p:nvSpPr>
        <p:spPr>
          <a:xfrm>
            <a:off x="602076" y="951002"/>
            <a:ext cx="1105086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6">
            <a:extLst>
              <a:ext uri="{FF2B5EF4-FFF2-40B4-BE49-F238E27FC236}">
                <a16:creationId xmlns:a16="http://schemas.microsoft.com/office/drawing/2014/main" id="{59FC7E12-EB47-7448-9769-2DC4D35EDD9B}"/>
              </a:ext>
            </a:extLst>
          </p:cNvPr>
          <p:cNvSpPr/>
          <p:nvPr/>
        </p:nvSpPr>
        <p:spPr>
          <a:xfrm>
            <a:off x="4003664" y="1351154"/>
            <a:ext cx="4140000" cy="41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sz="1800">
              <a:solidFill>
                <a:prstClr val="white"/>
              </a:solidFill>
            </a:endParaRPr>
          </a:p>
        </p:txBody>
      </p:sp>
      <p:sp>
        <p:nvSpPr>
          <p:cNvPr id="11" name="文本框 6">
            <a:extLst>
              <a:ext uri="{FF2B5EF4-FFF2-40B4-BE49-F238E27FC236}">
                <a16:creationId xmlns:a16="http://schemas.microsoft.com/office/drawing/2014/main" id="{5BD4E172-9C8F-B742-970F-6B81A8037502}"/>
              </a:ext>
            </a:extLst>
          </p:cNvPr>
          <p:cNvSpPr txBox="1"/>
          <p:nvPr/>
        </p:nvSpPr>
        <p:spPr>
          <a:xfrm>
            <a:off x="5188720" y="1827426"/>
            <a:ext cx="1769885" cy="1637170"/>
          </a:xfrm>
          <a:prstGeom prst="rect">
            <a:avLst/>
          </a:prstGeom>
          <a:noFill/>
        </p:spPr>
        <p:txBody>
          <a:bodyPr wrap="square" lIns="0" tIns="0" rIns="0" bIns="0" rtlCol="0">
            <a:spAutoFit/>
          </a:bodyPr>
          <a:lstStyle/>
          <a:p>
            <a:pPr algn="ctr" defTabSz="457200"/>
            <a:r>
              <a:rPr lang="en-US" altLang="zh-CN" sz="10666" dirty="0">
                <a:latin typeface="微软雅黑" panose="020B0503020204020204" pitchFamily="34" charset="-122"/>
                <a:ea typeface="微软雅黑" panose="020B0503020204020204" pitchFamily="34" charset="-122"/>
                <a:cs typeface="+mn-ea"/>
                <a:sym typeface="Arial" panose="020B0604020202020204" pitchFamily="34" charset="0"/>
              </a:rPr>
              <a:t>04</a:t>
            </a:r>
            <a:endParaRPr lang="zh-CN" altLang="en-US" sz="10666"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 name="文本框 20">
            <a:extLst>
              <a:ext uri="{FF2B5EF4-FFF2-40B4-BE49-F238E27FC236}">
                <a16:creationId xmlns:a16="http://schemas.microsoft.com/office/drawing/2014/main" id="{76FD1BF3-6193-1648-95AF-9D8656F00434}"/>
              </a:ext>
            </a:extLst>
          </p:cNvPr>
          <p:cNvSpPr txBox="1"/>
          <p:nvPr/>
        </p:nvSpPr>
        <p:spPr>
          <a:xfrm>
            <a:off x="4955407" y="3464596"/>
            <a:ext cx="2236510" cy="707886"/>
          </a:xfrm>
          <a:prstGeom prst="rect">
            <a:avLst/>
          </a:prstGeom>
          <a:noFill/>
        </p:spPr>
        <p:txBody>
          <a:bodyPr wrap="none" rtlCol="0">
            <a:spAutoFit/>
          </a:bodyPr>
          <a:lstStyle/>
          <a:p>
            <a:pPr defTabSz="457200"/>
            <a:r>
              <a:rPr lang="zh-CN" altLang="en-US" sz="4000" dirty="0">
                <a:solidFill>
                  <a:prstClr val="black"/>
                </a:solidFill>
                <a:latin typeface="微软雅黑" panose="020B0503020204020204" pitchFamily="34" charset="-122"/>
                <a:ea typeface="微软雅黑" panose="020B0503020204020204" pitchFamily="34" charset="-122"/>
                <a:cs typeface="Microsoft JhengHei Light" panose="020B0304030504040204" pitchFamily="34" charset="-122"/>
              </a:rPr>
              <a:t>其它算法</a:t>
            </a:r>
          </a:p>
        </p:txBody>
      </p:sp>
      <p:sp>
        <p:nvSpPr>
          <p:cNvPr id="17" name="Rectangle 16">
            <a:extLst>
              <a:ext uri="{FF2B5EF4-FFF2-40B4-BE49-F238E27FC236}">
                <a16:creationId xmlns:a16="http://schemas.microsoft.com/office/drawing/2014/main" id="{7387769A-8BE0-5B44-BE62-765FE5A4B011}"/>
              </a:ext>
            </a:extLst>
          </p:cNvPr>
          <p:cNvSpPr/>
          <p:nvPr/>
        </p:nvSpPr>
        <p:spPr>
          <a:xfrm rot="5400000">
            <a:off x="-1492349" y="3380962"/>
            <a:ext cx="612000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9CB478-12F7-4C4A-BA0A-5F30F47861B2}"/>
              </a:ext>
            </a:extLst>
          </p:cNvPr>
          <p:cNvSpPr/>
          <p:nvPr/>
        </p:nvSpPr>
        <p:spPr>
          <a:xfrm rot="5400000">
            <a:off x="7566749" y="3380963"/>
            <a:ext cx="6120000" cy="167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2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1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1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7"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6.4 </a:t>
            </a:r>
            <a:r>
              <a:rPr lang="zh-CN" altLang="en-US" b="1" dirty="0">
                <a:latin typeface="黑体" panose="02010609060101010101" pitchFamily="49" charset="-122"/>
                <a:ea typeface="黑体" panose="02010609060101010101" pitchFamily="49" charset="-122"/>
              </a:rPr>
              <a:t>其它智能算法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200" y="972869"/>
            <a:ext cx="10668468" cy="5376559"/>
          </a:xfrm>
        </p:spPr>
        <p:txBody>
          <a:bodyPr/>
          <a:lstStyle/>
          <a:p>
            <a:pPr>
              <a:lnSpc>
                <a:spcPct val="150000"/>
              </a:lnSpc>
            </a:pPr>
            <a:r>
              <a:rPr lang="zh-CN" altLang="en-US" b="1" dirty="0"/>
              <a:t>蚁群算法</a:t>
            </a:r>
            <a:endParaRPr lang="en-US" altLang="zh-CN" b="1" dirty="0"/>
          </a:p>
          <a:p>
            <a:pPr>
              <a:lnSpc>
                <a:spcPct val="150000"/>
              </a:lnSpc>
            </a:pPr>
            <a:r>
              <a:rPr lang="zh-CN" altLang="en-US" b="1" dirty="0"/>
              <a:t>模拟退火</a:t>
            </a:r>
            <a:endParaRPr lang="en-US" altLang="zh-CN" b="1" dirty="0"/>
          </a:p>
          <a:p>
            <a:pPr>
              <a:lnSpc>
                <a:spcPct val="150000"/>
              </a:lnSpc>
            </a:pPr>
            <a:r>
              <a:rPr lang="zh-CN" altLang="en-US" b="1" dirty="0"/>
              <a:t>粒子群算法</a:t>
            </a:r>
            <a:endParaRPr lang="en-US" altLang="zh-CN" b="1" dirty="0"/>
          </a:p>
          <a:p>
            <a:pPr>
              <a:lnSpc>
                <a:spcPct val="150000"/>
              </a:lnSpc>
            </a:pPr>
            <a:r>
              <a:rPr lang="en-US" altLang="zh-CN" b="1" dirty="0"/>
              <a:t>……</a:t>
            </a:r>
            <a:endParaRPr lang="zh-CN" altLang="en-US" b="1" dirty="0"/>
          </a:p>
        </p:txBody>
      </p:sp>
    </p:spTree>
    <p:extLst>
      <p:ext uri="{BB962C8B-B14F-4D97-AF65-F5344CB8AC3E}">
        <p14:creationId xmlns:p14="http://schemas.microsoft.com/office/powerpoint/2010/main" val="2482296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6.4 </a:t>
            </a:r>
            <a:r>
              <a:rPr lang="zh-CN" altLang="en-US" b="1" dirty="0">
                <a:latin typeface="黑体" panose="02010609060101010101" pitchFamily="49" charset="-122"/>
                <a:ea typeface="黑体" panose="02010609060101010101" pitchFamily="49" charset="-122"/>
              </a:rPr>
              <a:t>其它智能算法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200" y="972869"/>
            <a:ext cx="10668468" cy="5376559"/>
          </a:xfrm>
        </p:spPr>
        <p:txBody>
          <a:bodyPr/>
          <a:lstStyle/>
          <a:p>
            <a:pPr>
              <a:lnSpc>
                <a:spcPct val="150000"/>
              </a:lnSpc>
            </a:pPr>
            <a:r>
              <a:rPr lang="zh-CN" altLang="en-US" b="1" dirty="0">
                <a:solidFill>
                  <a:srgbClr val="CC00FF"/>
                </a:solidFill>
              </a:rPr>
              <a:t>蚁群算法</a:t>
            </a:r>
            <a:endParaRPr lang="en-US" altLang="zh-CN" b="1" dirty="0">
              <a:solidFill>
                <a:srgbClr val="CC00FF"/>
              </a:solidFill>
            </a:endParaRPr>
          </a:p>
          <a:p>
            <a:pPr>
              <a:lnSpc>
                <a:spcPct val="150000"/>
              </a:lnSpc>
            </a:pPr>
            <a:r>
              <a:rPr lang="zh-CN" altLang="en-US" b="1" dirty="0">
                <a:solidFill>
                  <a:srgbClr val="0000FF"/>
                </a:solidFill>
              </a:rPr>
              <a:t>群体智能：由简单个体组成的群落与环境以及个体之间的互动行为</a:t>
            </a:r>
            <a:endParaRPr lang="en-US" altLang="zh-CN" b="1" dirty="0">
              <a:solidFill>
                <a:srgbClr val="0000FF"/>
              </a:solidFill>
            </a:endParaRPr>
          </a:p>
          <a:p>
            <a:pPr>
              <a:lnSpc>
                <a:spcPct val="150000"/>
              </a:lnSpc>
            </a:pPr>
            <a:r>
              <a:rPr lang="zh-CN" altLang="en-US" b="1" dirty="0"/>
              <a:t>发现单个蚂蚁的行为比较简单，但是蚁群整体却可以体现一些智能的行为，因为蚁群内的蚂蚁可以通过某种信息机制实现信息的传递</a:t>
            </a:r>
          </a:p>
          <a:p>
            <a:pPr>
              <a:lnSpc>
                <a:spcPct val="150000"/>
              </a:lnSpc>
            </a:pPr>
            <a:endParaRPr lang="zh-CN" altLang="en-US" b="1" dirty="0">
              <a:solidFill>
                <a:srgbClr val="0000FF"/>
              </a:solidFill>
            </a:endParaRPr>
          </a:p>
        </p:txBody>
      </p:sp>
      <p:pic>
        <p:nvPicPr>
          <p:cNvPr id="19458" name="Picture 2" descr="https://ss3.bdstatic.com/70cFv8Sh_Q1YnxGkpoWK1HF6hhy/it/u=2226088917,2460086806&amp;fm=26&amp;gp=0.jpg">
            <a:extLst>
              <a:ext uri="{FF2B5EF4-FFF2-40B4-BE49-F238E27FC236}">
                <a16:creationId xmlns:a16="http://schemas.microsoft.com/office/drawing/2014/main" id="{94601E79-71C2-4A2F-A3B5-AAD3231DF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8414" y="4791454"/>
            <a:ext cx="3603585" cy="206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194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6.4 </a:t>
            </a:r>
            <a:r>
              <a:rPr lang="zh-CN" altLang="en-US" b="1" dirty="0">
                <a:latin typeface="黑体" panose="02010609060101010101" pitchFamily="49" charset="-122"/>
                <a:ea typeface="黑体" panose="02010609060101010101" pitchFamily="49" charset="-122"/>
              </a:rPr>
              <a:t>其它智能算法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200" y="972869"/>
            <a:ext cx="3047062" cy="5376559"/>
          </a:xfrm>
        </p:spPr>
        <p:txBody>
          <a:bodyPr/>
          <a:lstStyle/>
          <a:p>
            <a:pPr>
              <a:lnSpc>
                <a:spcPct val="150000"/>
              </a:lnSpc>
            </a:pPr>
            <a:r>
              <a:rPr lang="zh-CN" altLang="en-US" b="1" dirty="0">
                <a:solidFill>
                  <a:srgbClr val="CC00FF"/>
                </a:solidFill>
              </a:rPr>
              <a:t>蚁群算法</a:t>
            </a:r>
            <a:endParaRPr lang="en-US" altLang="zh-CN" b="1" dirty="0">
              <a:solidFill>
                <a:srgbClr val="CC00FF"/>
              </a:solidFill>
            </a:endParaRPr>
          </a:p>
          <a:p>
            <a:pPr lvl="1">
              <a:lnSpc>
                <a:spcPct val="150000"/>
              </a:lnSpc>
            </a:pPr>
            <a:r>
              <a:rPr lang="zh-CN" altLang="en-US" sz="2400" b="1" dirty="0"/>
              <a:t>正反馈机制</a:t>
            </a:r>
            <a:endParaRPr lang="en-US" altLang="zh-CN" sz="2400" b="1" dirty="0"/>
          </a:p>
          <a:p>
            <a:pPr lvl="1">
              <a:lnSpc>
                <a:spcPct val="150000"/>
              </a:lnSpc>
            </a:pPr>
            <a:r>
              <a:rPr lang="zh-CN" altLang="en-US" sz="2400" b="1" dirty="0"/>
              <a:t>增强型学习系统</a:t>
            </a:r>
            <a:endParaRPr lang="en-US" altLang="zh-CN" sz="2400" b="1" dirty="0"/>
          </a:p>
          <a:p>
            <a:pPr>
              <a:lnSpc>
                <a:spcPct val="150000"/>
              </a:lnSpc>
            </a:pPr>
            <a:endParaRPr lang="zh-CN" altLang="en-US" b="1" dirty="0">
              <a:solidFill>
                <a:srgbClr val="0000FF"/>
              </a:solidFill>
            </a:endParaRPr>
          </a:p>
        </p:txBody>
      </p:sp>
      <p:pic>
        <p:nvPicPr>
          <p:cNvPr id="6" name="图片 5">
            <a:extLst>
              <a:ext uri="{FF2B5EF4-FFF2-40B4-BE49-F238E27FC236}">
                <a16:creationId xmlns:a16="http://schemas.microsoft.com/office/drawing/2014/main" id="{2287171D-39D5-4150-B83E-5EB35DB6CA87}"/>
              </a:ext>
            </a:extLst>
          </p:cNvPr>
          <p:cNvPicPr>
            <a:picLocks noChangeAspect="1"/>
          </p:cNvPicPr>
          <p:nvPr/>
        </p:nvPicPr>
        <p:blipFill>
          <a:blip r:embed="rId3"/>
          <a:stretch>
            <a:fillRect/>
          </a:stretch>
        </p:blipFill>
        <p:spPr>
          <a:xfrm>
            <a:off x="4083039" y="910094"/>
            <a:ext cx="7911184" cy="5849327"/>
          </a:xfrm>
          <a:prstGeom prst="rect">
            <a:avLst/>
          </a:prstGeom>
        </p:spPr>
      </p:pic>
    </p:spTree>
    <p:extLst>
      <p:ext uri="{BB962C8B-B14F-4D97-AF65-F5344CB8AC3E}">
        <p14:creationId xmlns:p14="http://schemas.microsoft.com/office/powerpoint/2010/main" val="22493274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6.4 </a:t>
            </a:r>
            <a:r>
              <a:rPr lang="zh-CN" altLang="en-US" b="1" dirty="0">
                <a:latin typeface="黑体" panose="02010609060101010101" pitchFamily="49" charset="-122"/>
                <a:ea typeface="黑体" panose="02010609060101010101" pitchFamily="49" charset="-122"/>
              </a:rPr>
              <a:t>其它智能算法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200" y="972869"/>
            <a:ext cx="10668468" cy="5376559"/>
          </a:xfrm>
        </p:spPr>
        <p:txBody>
          <a:bodyPr/>
          <a:lstStyle/>
          <a:p>
            <a:pPr>
              <a:lnSpc>
                <a:spcPct val="150000"/>
              </a:lnSpc>
            </a:pPr>
            <a:r>
              <a:rPr lang="zh-CN" altLang="en-US" b="1" dirty="0">
                <a:solidFill>
                  <a:srgbClr val="CC00FF"/>
                </a:solidFill>
              </a:rPr>
              <a:t>蚁群算法</a:t>
            </a:r>
            <a:endParaRPr lang="en-US" altLang="zh-CN" b="1" dirty="0">
              <a:solidFill>
                <a:srgbClr val="CC00FF"/>
              </a:solidFill>
            </a:endParaRPr>
          </a:p>
          <a:p>
            <a:pPr>
              <a:lnSpc>
                <a:spcPct val="150000"/>
              </a:lnSpc>
            </a:pPr>
            <a:r>
              <a:rPr lang="zh-CN" altLang="en-US" b="1" dirty="0">
                <a:solidFill>
                  <a:srgbClr val="0000FF"/>
                </a:solidFill>
              </a:rPr>
              <a:t>旅行商问题</a:t>
            </a:r>
            <a:r>
              <a:rPr lang="en-US" altLang="zh-CN" b="1" dirty="0">
                <a:solidFill>
                  <a:srgbClr val="0000FF"/>
                </a:solidFill>
              </a:rPr>
              <a:t>TSP</a:t>
            </a:r>
          </a:p>
        </p:txBody>
      </p:sp>
      <mc:AlternateContent xmlns:mc="http://schemas.openxmlformats.org/markup-compatibility/2006" xmlns:a14="http://schemas.microsoft.com/office/drawing/2010/main">
        <mc:Choice Requires="a14">
          <p:graphicFrame>
            <p:nvGraphicFramePr>
              <p:cNvPr id="4" name="表格 5">
                <a:extLst>
                  <a:ext uri="{FF2B5EF4-FFF2-40B4-BE49-F238E27FC236}">
                    <a16:creationId xmlns:a16="http://schemas.microsoft.com/office/drawing/2014/main" id="{E2508BF1-C97B-4006-8369-4803364AC65D}"/>
                  </a:ext>
                </a:extLst>
              </p:cNvPr>
              <p:cNvGraphicFramePr>
                <a:graphicFrameLocks noGrp="1"/>
              </p:cNvGraphicFramePr>
              <p:nvPr>
                <p:extLst>
                  <p:ext uri="{D42A27DB-BD31-4B8C-83A1-F6EECF244321}">
                    <p14:modId xmlns:p14="http://schemas.microsoft.com/office/powerpoint/2010/main" val="3388010188"/>
                  </p:ext>
                </p:extLst>
              </p:nvPr>
            </p:nvGraphicFramePr>
            <p:xfrm>
              <a:off x="417790" y="2945546"/>
              <a:ext cx="11356419" cy="2866454"/>
            </p:xfrm>
            <a:graphic>
              <a:graphicData uri="http://schemas.openxmlformats.org/drawingml/2006/table">
                <a:tbl>
                  <a:tblPr firstRow="1" bandRow="1">
                    <a:tableStyleId>{08FB837D-C827-4EFA-A057-4D05807E0F7C}</a:tableStyleId>
                  </a:tblPr>
                  <a:tblGrid>
                    <a:gridCol w="1796742">
                      <a:extLst>
                        <a:ext uri="{9D8B030D-6E8A-4147-A177-3AD203B41FA5}">
                          <a16:colId xmlns:a16="http://schemas.microsoft.com/office/drawing/2014/main" val="2194796082"/>
                        </a:ext>
                      </a:extLst>
                    </a:gridCol>
                    <a:gridCol w="1744895">
                      <a:extLst>
                        <a:ext uri="{9D8B030D-6E8A-4147-A177-3AD203B41FA5}">
                          <a16:colId xmlns:a16="http://schemas.microsoft.com/office/drawing/2014/main" val="512566411"/>
                        </a:ext>
                      </a:extLst>
                    </a:gridCol>
                    <a:gridCol w="2007824">
                      <a:extLst>
                        <a:ext uri="{9D8B030D-6E8A-4147-A177-3AD203B41FA5}">
                          <a16:colId xmlns:a16="http://schemas.microsoft.com/office/drawing/2014/main" val="2721477034"/>
                        </a:ext>
                      </a:extLst>
                    </a:gridCol>
                    <a:gridCol w="5806958">
                      <a:extLst>
                        <a:ext uri="{9D8B030D-6E8A-4147-A177-3AD203B41FA5}">
                          <a16:colId xmlns:a16="http://schemas.microsoft.com/office/drawing/2014/main" val="3685077277"/>
                        </a:ext>
                      </a:extLst>
                    </a:gridCol>
                  </a:tblGrid>
                  <a:tr h="370840">
                    <a:tc>
                      <a:txBody>
                        <a:bodyPr/>
                        <a:lstStyle/>
                        <a:p>
                          <a:pPr algn="ctr"/>
                          <a:r>
                            <a:rPr lang="zh-CN" altLang="en-US" sz="2000" b="1" dirty="0">
                              <a:solidFill>
                                <a:srgbClr val="FFFFFF"/>
                              </a:solidFill>
                              <a:latin typeface="楷体" panose="02010609060101010101" pitchFamily="49" charset="-122"/>
                              <a:ea typeface="楷体" panose="02010609060101010101" pitchFamily="49" charset="-122"/>
                            </a:rPr>
                            <a:t>蚂蚁数量</a:t>
                          </a:r>
                        </a:p>
                      </a:txBody>
                      <a:tcPr anchor="ctr">
                        <a:lnL w="12700" cap="flat" cmpd="sng" algn="ctr">
                          <a:no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AACE99"/>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楷体" panose="02010609060101010101" pitchFamily="49" charset="-122"/>
                                  </a:rPr>
                                  <m:t>𝒎</m:t>
                                </m:r>
                              </m:oMath>
                            </m:oMathPara>
                          </a14:m>
                          <a:endParaRPr lang="zh-CN" altLang="en-US" sz="2000" b="1" i="0"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AACE99"/>
                        </a:solidFill>
                      </a:tcPr>
                    </a:tc>
                    <a:tc>
                      <a:txBody>
                        <a:bodyPr/>
                        <a:lstStyle/>
                        <a:p>
                          <a:pPr algn="ctr"/>
                          <a:r>
                            <a:rPr lang="zh-CN" altLang="en-US" sz="2000" b="1" dirty="0">
                              <a:solidFill>
                                <a:srgbClr val="FFFFFF"/>
                              </a:solidFill>
                              <a:latin typeface="楷体" panose="02010609060101010101" pitchFamily="49" charset="-122"/>
                              <a:ea typeface="楷体" panose="02010609060101010101" pitchFamily="49" charset="-122"/>
                            </a:rPr>
                            <a:t>蚂蚁从</a:t>
                          </a:r>
                          <a14:m>
                            <m:oMath xmlns:m="http://schemas.openxmlformats.org/officeDocument/2006/math">
                              <m:r>
                                <a:rPr lang="en-US" altLang="zh-CN" sz="2000" b="1" i="1" dirty="0" smtClean="0">
                                  <a:solidFill>
                                    <a:srgbClr val="FFFFFF"/>
                                  </a:solidFill>
                                  <a:latin typeface="Cambria Math" panose="02040503050406030204" pitchFamily="18" charset="0"/>
                                  <a:ea typeface="楷体" panose="02010609060101010101" pitchFamily="49" charset="-122"/>
                                </a:rPr>
                                <m:t>𝒙</m:t>
                              </m:r>
                            </m:oMath>
                          </a14:m>
                          <a:r>
                            <a:rPr lang="zh-CN" altLang="en-US" sz="2000" b="1" dirty="0">
                              <a:solidFill>
                                <a:srgbClr val="FFFFFF"/>
                              </a:solidFill>
                              <a:latin typeface="楷体" panose="02010609060101010101" pitchFamily="49" charset="-122"/>
                              <a:ea typeface="楷体" panose="02010609060101010101" pitchFamily="49" charset="-122"/>
                            </a:rPr>
                            <a:t>到</a:t>
                          </a:r>
                          <a14:m>
                            <m:oMath xmlns:m="http://schemas.openxmlformats.org/officeDocument/2006/math">
                              <m:r>
                                <a:rPr lang="en-US" altLang="zh-CN" sz="2000" b="1" i="1" dirty="0" smtClean="0">
                                  <a:solidFill>
                                    <a:srgbClr val="FFFFFF"/>
                                  </a:solidFill>
                                  <a:latin typeface="Cambria Math" panose="02040503050406030204" pitchFamily="18" charset="0"/>
                                  <a:ea typeface="楷体" panose="02010609060101010101" pitchFamily="49" charset="-122"/>
                                </a:rPr>
                                <m:t>𝒚</m:t>
                              </m:r>
                            </m:oMath>
                          </a14:m>
                          <a:r>
                            <a:rPr lang="zh-CN" altLang="en-US" sz="2000" b="1" dirty="0">
                              <a:solidFill>
                                <a:srgbClr val="FFFFFF"/>
                              </a:solidFill>
                              <a:latin typeface="楷体" panose="02010609060101010101" pitchFamily="49" charset="-122"/>
                              <a:ea typeface="楷体" panose="02010609060101010101" pitchFamily="49" charset="-122"/>
                            </a:rPr>
                            <a:t>的转移概率</a:t>
                          </a: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AACE99"/>
                        </a:solidFill>
                      </a:tcPr>
                    </a:tc>
                    <a:tc>
                      <a:txBody>
                        <a:bodyPr/>
                        <a:lstStyle/>
                        <a:p>
                          <a:pPr algn="ctr"/>
                          <a14:m>
                            <m:oMath xmlns:m="http://schemas.openxmlformats.org/officeDocument/2006/math">
                              <m:sSubSup>
                                <m:sSubSupPr>
                                  <m:ctrlPr>
                                    <a:rPr lang="en-US" altLang="zh-CN" sz="1800" b="1" i="1" smtClean="0">
                                      <a:solidFill>
                                        <a:schemeClr val="tx1"/>
                                      </a:solidFill>
                                      <a:latin typeface="Cambria Math" panose="02040503050406030204" pitchFamily="18" charset="0"/>
                                      <a:ea typeface="楷体" panose="02010609060101010101" pitchFamily="49" charset="-122"/>
                                    </a:rPr>
                                  </m:ctrlPr>
                                </m:sSubSupPr>
                                <m:e>
                                  <m:r>
                                    <a:rPr lang="en-US" altLang="zh-CN" sz="1800" b="1" i="1" smtClean="0">
                                      <a:solidFill>
                                        <a:schemeClr val="tx1"/>
                                      </a:solidFill>
                                      <a:latin typeface="Cambria Math" panose="02040503050406030204" pitchFamily="18" charset="0"/>
                                      <a:ea typeface="楷体" panose="02010609060101010101" pitchFamily="49" charset="-122"/>
                                    </a:rPr>
                                    <m:t>𝒑</m:t>
                                  </m:r>
                                </m:e>
                                <m:sub>
                                  <m:r>
                                    <a:rPr lang="en-US" altLang="zh-CN" sz="1800" b="1" i="1" smtClean="0">
                                      <a:solidFill>
                                        <a:schemeClr val="tx1"/>
                                      </a:solidFill>
                                      <a:latin typeface="Cambria Math" panose="02040503050406030204" pitchFamily="18" charset="0"/>
                                      <a:ea typeface="楷体" panose="02010609060101010101" pitchFamily="49" charset="-122"/>
                                    </a:rPr>
                                    <m:t>𝒙𝒚</m:t>
                                  </m:r>
                                </m:sub>
                                <m:sup>
                                  <m:r>
                                    <a:rPr lang="en-US" altLang="zh-CN" sz="1800" b="1" i="1" smtClean="0">
                                      <a:solidFill>
                                        <a:schemeClr val="tx1"/>
                                      </a:solidFill>
                                      <a:latin typeface="Cambria Math" panose="02040503050406030204" pitchFamily="18" charset="0"/>
                                      <a:ea typeface="楷体" panose="02010609060101010101" pitchFamily="49" charset="-122"/>
                                    </a:rPr>
                                    <m:t>𝒌</m:t>
                                  </m:r>
                                </m:sup>
                              </m:sSubSup>
                              <m:d>
                                <m:dPr>
                                  <m:ctrlPr>
                                    <a:rPr lang="en-US" altLang="zh-CN" sz="1800" b="1" i="1" smtClean="0">
                                      <a:solidFill>
                                        <a:schemeClr val="tx1"/>
                                      </a:solidFill>
                                      <a:latin typeface="Cambria Math" panose="02040503050406030204" pitchFamily="18" charset="0"/>
                                      <a:ea typeface="楷体" panose="02010609060101010101" pitchFamily="49" charset="-122"/>
                                    </a:rPr>
                                  </m:ctrlPr>
                                </m:dPr>
                                <m:e>
                                  <m:r>
                                    <a:rPr lang="en-US" altLang="zh-CN" sz="1800" b="1" i="1" smtClean="0">
                                      <a:solidFill>
                                        <a:schemeClr val="tx1"/>
                                      </a:solidFill>
                                      <a:latin typeface="Cambria Math" panose="02040503050406030204" pitchFamily="18" charset="0"/>
                                      <a:ea typeface="楷体" panose="02010609060101010101" pitchFamily="49" charset="-122"/>
                                    </a:rPr>
                                    <m:t>𝒕</m:t>
                                  </m:r>
                                </m:e>
                              </m:d>
                              <m:r>
                                <a:rPr lang="en-US" altLang="zh-CN" sz="1800" b="1" i="1" smtClean="0">
                                  <a:solidFill>
                                    <a:schemeClr val="tx1"/>
                                  </a:solidFill>
                                  <a:latin typeface="Cambria Math" panose="02040503050406030204" pitchFamily="18" charset="0"/>
                                  <a:ea typeface="楷体" panose="02010609060101010101" pitchFamily="49" charset="-122"/>
                                </a:rPr>
                                <m:t>=</m:t>
                              </m:r>
                              <m:d>
                                <m:dPr>
                                  <m:begChr m:val="{"/>
                                  <m:endChr m:val=""/>
                                  <m:ctrlPr>
                                    <a:rPr lang="en-US" altLang="zh-CN" sz="1800" b="1" i="1" smtClean="0">
                                      <a:solidFill>
                                        <a:schemeClr val="tx1"/>
                                      </a:solidFill>
                                      <a:latin typeface="Cambria Math" panose="02040503050406030204" pitchFamily="18" charset="0"/>
                                      <a:ea typeface="楷体" panose="02010609060101010101" pitchFamily="49" charset="-122"/>
                                    </a:rPr>
                                  </m:ctrlPr>
                                </m:dPr>
                                <m:e>
                                  <m:eqArr>
                                    <m:eqArrPr>
                                      <m:ctrlPr>
                                        <a:rPr lang="en-US" altLang="zh-CN" sz="1800" b="1" i="1" smtClean="0">
                                          <a:solidFill>
                                            <a:schemeClr val="tx1"/>
                                          </a:solidFill>
                                          <a:latin typeface="Cambria Math" panose="02040503050406030204" pitchFamily="18" charset="0"/>
                                          <a:ea typeface="楷体" panose="02010609060101010101" pitchFamily="49" charset="-122"/>
                                        </a:rPr>
                                      </m:ctrlPr>
                                    </m:eqArrPr>
                                    <m:e>
                                      <m:f>
                                        <m:fPr>
                                          <m:ctrlPr>
                                            <a:rPr lang="en-US" altLang="zh-CN" sz="1800" b="1" i="1" smtClean="0">
                                              <a:solidFill>
                                                <a:schemeClr val="tx1"/>
                                              </a:solidFill>
                                              <a:latin typeface="Cambria Math" panose="02040503050406030204" pitchFamily="18" charset="0"/>
                                              <a:ea typeface="楷体" panose="02010609060101010101" pitchFamily="49" charset="-122"/>
                                            </a:rPr>
                                          </m:ctrlPr>
                                        </m:fPr>
                                        <m:num>
                                          <m:sSup>
                                            <m:sSupPr>
                                              <m:ctrlPr>
                                                <a:rPr lang="en-US" altLang="zh-CN" sz="1800" b="1" i="1" smtClean="0">
                                                  <a:solidFill>
                                                    <a:schemeClr val="tx1"/>
                                                  </a:solidFill>
                                                  <a:latin typeface="Cambria Math" panose="02040503050406030204" pitchFamily="18" charset="0"/>
                                                  <a:ea typeface="楷体" panose="02010609060101010101" pitchFamily="49" charset="-122"/>
                                                </a:rPr>
                                              </m:ctrlPr>
                                            </m:sSupPr>
                                            <m:e>
                                              <m:d>
                                                <m:dPr>
                                                  <m:begChr m:val="["/>
                                                  <m:endChr m:val="]"/>
                                                  <m:ctrlPr>
                                                    <a:rPr lang="en-US" altLang="zh-CN" sz="1800" b="1" i="1" smtClean="0">
                                                      <a:solidFill>
                                                        <a:schemeClr val="tx1"/>
                                                      </a:solidFill>
                                                      <a:latin typeface="Cambria Math" panose="02040503050406030204" pitchFamily="18" charset="0"/>
                                                      <a:ea typeface="楷体" panose="02010609060101010101" pitchFamily="49" charset="-122"/>
                                                    </a:rPr>
                                                  </m:ctrlPr>
                                                </m:dPr>
                                                <m:e>
                                                  <m:sSub>
                                                    <m:sSubPr>
                                                      <m:ctrlPr>
                                                        <a:rPr lang="en-US" altLang="zh-CN" sz="1800" b="1" i="1" smtClean="0">
                                                          <a:solidFill>
                                                            <a:schemeClr val="tx1"/>
                                                          </a:solidFill>
                                                          <a:latin typeface="Cambria Math" panose="02040503050406030204" pitchFamily="18" charset="0"/>
                                                          <a:ea typeface="楷体" panose="02010609060101010101" pitchFamily="49" charset="-122"/>
                                                        </a:rPr>
                                                      </m:ctrlPr>
                                                    </m:sSubPr>
                                                    <m:e>
                                                      <m:r>
                                                        <a:rPr lang="zh-CN" altLang="en-US" sz="1800" b="1" i="1" smtClean="0">
                                                          <a:solidFill>
                                                            <a:schemeClr val="tx1"/>
                                                          </a:solidFill>
                                                          <a:latin typeface="Cambria Math" panose="02040503050406030204" pitchFamily="18" charset="0"/>
                                                          <a:ea typeface="楷体" panose="02010609060101010101" pitchFamily="49" charset="-122"/>
                                                        </a:rPr>
                                                        <m:t>𝝉</m:t>
                                                      </m:r>
                                                    </m:e>
                                                    <m:sub>
                                                      <m:r>
                                                        <a:rPr lang="en-US" altLang="zh-CN" sz="1800" b="1" i="1" smtClean="0">
                                                          <a:solidFill>
                                                            <a:schemeClr val="tx1"/>
                                                          </a:solidFill>
                                                          <a:latin typeface="Cambria Math" panose="02040503050406030204" pitchFamily="18" charset="0"/>
                                                          <a:ea typeface="楷体" panose="02010609060101010101" pitchFamily="49" charset="-122"/>
                                                        </a:rPr>
                                                        <m:t>𝒙𝒚</m:t>
                                                      </m:r>
                                                    </m:sub>
                                                  </m:sSub>
                                                  <m:r>
                                                    <a:rPr lang="en-US" altLang="zh-CN" sz="1800" b="1" i="1" smtClean="0">
                                                      <a:solidFill>
                                                        <a:schemeClr val="tx1"/>
                                                      </a:solidFill>
                                                      <a:latin typeface="Cambria Math" panose="02040503050406030204" pitchFamily="18" charset="0"/>
                                                      <a:ea typeface="楷体" panose="02010609060101010101" pitchFamily="49" charset="-122"/>
                                                    </a:rPr>
                                                    <m:t>(</m:t>
                                                  </m:r>
                                                  <m:r>
                                                    <a:rPr lang="en-US" altLang="zh-CN" sz="1800" b="1" i="1" smtClean="0">
                                                      <a:solidFill>
                                                        <a:schemeClr val="tx1"/>
                                                      </a:solidFill>
                                                      <a:latin typeface="Cambria Math" panose="02040503050406030204" pitchFamily="18" charset="0"/>
                                                      <a:ea typeface="楷体" panose="02010609060101010101" pitchFamily="49" charset="-122"/>
                                                    </a:rPr>
                                                    <m:t>𝒕</m:t>
                                                  </m:r>
                                                  <m:r>
                                                    <a:rPr lang="en-US" altLang="zh-CN" sz="1800" b="1" i="1" smtClean="0">
                                                      <a:solidFill>
                                                        <a:schemeClr val="tx1"/>
                                                      </a:solidFill>
                                                      <a:latin typeface="Cambria Math" panose="02040503050406030204" pitchFamily="18" charset="0"/>
                                                      <a:ea typeface="楷体" panose="02010609060101010101" pitchFamily="49" charset="-122"/>
                                                    </a:rPr>
                                                    <m:t>)</m:t>
                                                  </m:r>
                                                </m:e>
                                              </m:d>
                                            </m:e>
                                            <m:sup>
                                              <m:r>
                                                <a:rPr lang="en-US" altLang="zh-CN" sz="1800" b="1" i="1" smtClean="0">
                                                  <a:solidFill>
                                                    <a:schemeClr val="tx1"/>
                                                  </a:solidFill>
                                                  <a:latin typeface="Cambria Math" panose="02040503050406030204" pitchFamily="18" charset="0"/>
                                                  <a:ea typeface="楷体" panose="02010609060101010101" pitchFamily="49" charset="-122"/>
                                                </a:rPr>
                                                <m:t>𝜶</m:t>
                                              </m:r>
                                            </m:sup>
                                          </m:sSup>
                                          <m:sSup>
                                            <m:sSupPr>
                                              <m:ctrlPr>
                                                <a:rPr lang="en-US" altLang="zh-CN" sz="1800" b="1" i="1" smtClean="0">
                                                  <a:solidFill>
                                                    <a:schemeClr val="tx1"/>
                                                  </a:solidFill>
                                                  <a:latin typeface="Cambria Math" panose="02040503050406030204" pitchFamily="18" charset="0"/>
                                                  <a:ea typeface="楷体" panose="02010609060101010101" pitchFamily="49" charset="-122"/>
                                                </a:rPr>
                                              </m:ctrlPr>
                                            </m:sSupPr>
                                            <m:e>
                                              <m:d>
                                                <m:dPr>
                                                  <m:begChr m:val="["/>
                                                  <m:endChr m:val="]"/>
                                                  <m:ctrlPr>
                                                    <a:rPr lang="en-US" altLang="zh-CN" sz="1800" b="1" i="1" smtClean="0">
                                                      <a:solidFill>
                                                        <a:schemeClr val="tx1"/>
                                                      </a:solidFill>
                                                      <a:latin typeface="Cambria Math" panose="02040503050406030204" pitchFamily="18" charset="0"/>
                                                      <a:ea typeface="楷体" panose="02010609060101010101" pitchFamily="49" charset="-122"/>
                                                    </a:rPr>
                                                  </m:ctrlPr>
                                                </m:dPr>
                                                <m:e>
                                                  <m:sSub>
                                                    <m:sSubPr>
                                                      <m:ctrlPr>
                                                        <a:rPr lang="en-US" altLang="zh-CN" sz="1800" b="1" i="1" smtClean="0">
                                                          <a:solidFill>
                                                            <a:schemeClr val="tx1"/>
                                                          </a:solidFill>
                                                          <a:latin typeface="Cambria Math" panose="02040503050406030204" pitchFamily="18" charset="0"/>
                                                          <a:ea typeface="楷体" panose="02010609060101010101" pitchFamily="49" charset="-122"/>
                                                        </a:rPr>
                                                      </m:ctrlPr>
                                                    </m:sSubPr>
                                                    <m:e>
                                                      <m:r>
                                                        <a:rPr lang="zh-CN" altLang="en-US" sz="1800" b="1" i="1" smtClean="0">
                                                          <a:solidFill>
                                                            <a:schemeClr val="tx1"/>
                                                          </a:solidFill>
                                                          <a:latin typeface="Cambria Math" panose="02040503050406030204" pitchFamily="18" charset="0"/>
                                                          <a:ea typeface="楷体" panose="02010609060101010101" pitchFamily="49" charset="-122"/>
                                                        </a:rPr>
                                                        <m:t>𝜼</m:t>
                                                      </m:r>
                                                    </m:e>
                                                    <m:sub>
                                                      <m:r>
                                                        <a:rPr lang="en-US" altLang="zh-CN" sz="1800" b="1" i="1" smtClean="0">
                                                          <a:solidFill>
                                                            <a:schemeClr val="tx1"/>
                                                          </a:solidFill>
                                                          <a:latin typeface="Cambria Math" panose="02040503050406030204" pitchFamily="18" charset="0"/>
                                                          <a:ea typeface="楷体" panose="02010609060101010101" pitchFamily="49" charset="-122"/>
                                                        </a:rPr>
                                                        <m:t>𝒙𝒚</m:t>
                                                      </m:r>
                                                    </m:sub>
                                                  </m:sSub>
                                                  <m:r>
                                                    <a:rPr lang="en-US" altLang="zh-CN" sz="1800" b="1" i="1" smtClean="0">
                                                      <a:solidFill>
                                                        <a:schemeClr val="tx1"/>
                                                      </a:solidFill>
                                                      <a:latin typeface="Cambria Math" panose="02040503050406030204" pitchFamily="18" charset="0"/>
                                                      <a:ea typeface="楷体" panose="02010609060101010101" pitchFamily="49" charset="-122"/>
                                                    </a:rPr>
                                                    <m:t>(</m:t>
                                                  </m:r>
                                                  <m:r>
                                                    <a:rPr lang="en-US" altLang="zh-CN" sz="1800" b="1" i="1" smtClean="0">
                                                      <a:solidFill>
                                                        <a:schemeClr val="tx1"/>
                                                      </a:solidFill>
                                                      <a:latin typeface="Cambria Math" panose="02040503050406030204" pitchFamily="18" charset="0"/>
                                                      <a:ea typeface="楷体" panose="02010609060101010101" pitchFamily="49" charset="-122"/>
                                                    </a:rPr>
                                                    <m:t>𝒕</m:t>
                                                  </m:r>
                                                  <m:r>
                                                    <a:rPr lang="en-US" altLang="zh-CN" sz="1800" b="1" i="1" smtClean="0">
                                                      <a:solidFill>
                                                        <a:schemeClr val="tx1"/>
                                                      </a:solidFill>
                                                      <a:latin typeface="Cambria Math" panose="02040503050406030204" pitchFamily="18" charset="0"/>
                                                      <a:ea typeface="楷体" panose="02010609060101010101" pitchFamily="49" charset="-122"/>
                                                    </a:rPr>
                                                    <m:t>)</m:t>
                                                  </m:r>
                                                </m:e>
                                              </m:d>
                                            </m:e>
                                            <m:sup>
                                              <m:r>
                                                <a:rPr lang="zh-CN" altLang="en-US" sz="1800" b="1" i="1" smtClean="0">
                                                  <a:solidFill>
                                                    <a:schemeClr val="tx1"/>
                                                  </a:solidFill>
                                                  <a:latin typeface="Cambria Math" panose="02040503050406030204" pitchFamily="18" charset="0"/>
                                                  <a:ea typeface="楷体" panose="02010609060101010101" pitchFamily="49" charset="-122"/>
                                                </a:rPr>
                                                <m:t>𝜷</m:t>
                                              </m:r>
                                            </m:sup>
                                          </m:sSup>
                                        </m:num>
                                        <m:den>
                                          <m:nary>
                                            <m:naryPr>
                                              <m:chr m:val="∑"/>
                                              <m:supHide m:val="on"/>
                                              <m:ctrlPr>
                                                <a:rPr lang="en-US" altLang="zh-CN" sz="1800" b="1" i="1" smtClean="0">
                                                  <a:solidFill>
                                                    <a:schemeClr val="tx1"/>
                                                  </a:solidFill>
                                                  <a:latin typeface="Cambria Math" panose="02040503050406030204" pitchFamily="18" charset="0"/>
                                                  <a:ea typeface="楷体" panose="02010609060101010101" pitchFamily="49" charset="-122"/>
                                                </a:rPr>
                                              </m:ctrlPr>
                                            </m:naryPr>
                                            <m:sub>
                                              <m:r>
                                                <m:rPr>
                                                  <m:brk m:alnAt="7"/>
                                                </m:rPr>
                                                <a:rPr lang="en-US" altLang="zh-CN" sz="1800" b="1" i="1" smtClean="0">
                                                  <a:solidFill>
                                                    <a:schemeClr val="tx1"/>
                                                  </a:solidFill>
                                                  <a:latin typeface="Cambria Math" panose="02040503050406030204" pitchFamily="18" charset="0"/>
                                                  <a:ea typeface="楷体" panose="02010609060101010101" pitchFamily="49" charset="-122"/>
                                                </a:rPr>
                                                <m:t>𝒚</m:t>
                                              </m:r>
                                              <m:r>
                                                <a:rPr lang="en-US" altLang="zh-CN" sz="1800" b="1" i="1" smtClean="0">
                                                  <a:solidFill>
                                                    <a:schemeClr val="tx1"/>
                                                  </a:solidFill>
                                                  <a:latin typeface="Cambria Math" panose="02040503050406030204" pitchFamily="18" charset="0"/>
                                                  <a:ea typeface="楷体" panose="02010609060101010101" pitchFamily="49" charset="-122"/>
                                                </a:rPr>
                                                <m:t>∈</m:t>
                                              </m:r>
                                              <m:r>
                                                <a:rPr lang="en-US" altLang="zh-CN" sz="1800" b="1" i="1" smtClean="0">
                                                  <a:solidFill>
                                                    <a:schemeClr val="tx1"/>
                                                  </a:solidFill>
                                                  <a:latin typeface="Cambria Math" panose="02040503050406030204" pitchFamily="18" charset="0"/>
                                                  <a:ea typeface="楷体" panose="02010609060101010101" pitchFamily="49" charset="-122"/>
                                                </a:rPr>
                                                <m:t>𝒂𝒍𝒍𝒐𝒘𝒆𝒅</m:t>
                                              </m:r>
                                              <m:r>
                                                <a:rPr lang="en-US" altLang="zh-CN" sz="1800" b="1" i="1" smtClean="0">
                                                  <a:solidFill>
                                                    <a:schemeClr val="tx1"/>
                                                  </a:solidFill>
                                                  <a:latin typeface="Cambria Math" panose="02040503050406030204" pitchFamily="18" charset="0"/>
                                                  <a:ea typeface="楷体" panose="02010609060101010101" pitchFamily="49" charset="-122"/>
                                                </a:rPr>
                                                <m:t>(</m:t>
                                              </m:r>
                                              <m:r>
                                                <a:rPr lang="en-US" altLang="zh-CN" sz="1800" b="1" i="1" smtClean="0">
                                                  <a:solidFill>
                                                    <a:schemeClr val="tx1"/>
                                                  </a:solidFill>
                                                  <a:latin typeface="Cambria Math" panose="02040503050406030204" pitchFamily="18" charset="0"/>
                                                  <a:ea typeface="楷体" panose="02010609060101010101" pitchFamily="49" charset="-122"/>
                                                </a:rPr>
                                                <m:t>𝒙</m:t>
                                              </m:r>
                                              <m:r>
                                                <a:rPr lang="en-US" altLang="zh-CN" sz="1800" b="1" i="1" smtClean="0">
                                                  <a:solidFill>
                                                    <a:schemeClr val="tx1"/>
                                                  </a:solidFill>
                                                  <a:latin typeface="Cambria Math" panose="02040503050406030204" pitchFamily="18" charset="0"/>
                                                  <a:ea typeface="楷体" panose="02010609060101010101" pitchFamily="49" charset="-122"/>
                                                </a:rPr>
                                                <m:t>)</m:t>
                                              </m:r>
                                            </m:sub>
                                            <m:sup/>
                                            <m:e>
                                              <m:sSup>
                                                <m:sSupPr>
                                                  <m:ctrlPr>
                                                    <a:rPr lang="en-US" altLang="zh-CN" sz="1800" b="1" i="1" smtClean="0">
                                                      <a:solidFill>
                                                        <a:schemeClr val="tx1"/>
                                                      </a:solidFill>
                                                      <a:latin typeface="Cambria Math" panose="02040503050406030204" pitchFamily="18" charset="0"/>
                                                      <a:ea typeface="楷体" panose="02010609060101010101" pitchFamily="49" charset="-122"/>
                                                    </a:rPr>
                                                  </m:ctrlPr>
                                                </m:sSupPr>
                                                <m:e>
                                                  <m:d>
                                                    <m:dPr>
                                                      <m:begChr m:val="["/>
                                                      <m:endChr m:val="]"/>
                                                      <m:ctrlPr>
                                                        <a:rPr lang="en-US" altLang="zh-CN" sz="1800" b="1" i="1" smtClean="0">
                                                          <a:solidFill>
                                                            <a:schemeClr val="tx1"/>
                                                          </a:solidFill>
                                                          <a:latin typeface="Cambria Math" panose="02040503050406030204" pitchFamily="18" charset="0"/>
                                                          <a:ea typeface="楷体" panose="02010609060101010101" pitchFamily="49" charset="-122"/>
                                                        </a:rPr>
                                                      </m:ctrlPr>
                                                    </m:dPr>
                                                    <m:e>
                                                      <m:sSub>
                                                        <m:sSubPr>
                                                          <m:ctrlPr>
                                                            <a:rPr lang="en-US" altLang="zh-CN" sz="1800" b="1" i="1" smtClean="0">
                                                              <a:solidFill>
                                                                <a:schemeClr val="tx1"/>
                                                              </a:solidFill>
                                                              <a:latin typeface="Cambria Math" panose="02040503050406030204" pitchFamily="18" charset="0"/>
                                                              <a:ea typeface="楷体" panose="02010609060101010101" pitchFamily="49" charset="-122"/>
                                                            </a:rPr>
                                                          </m:ctrlPr>
                                                        </m:sSubPr>
                                                        <m:e>
                                                          <m:r>
                                                            <a:rPr lang="zh-CN" altLang="en-US" sz="1800" b="1" i="1" smtClean="0">
                                                              <a:solidFill>
                                                                <a:schemeClr val="tx1"/>
                                                              </a:solidFill>
                                                              <a:latin typeface="Cambria Math" panose="02040503050406030204" pitchFamily="18" charset="0"/>
                                                              <a:ea typeface="楷体" panose="02010609060101010101" pitchFamily="49" charset="-122"/>
                                                            </a:rPr>
                                                            <m:t>𝝉</m:t>
                                                          </m:r>
                                                        </m:e>
                                                        <m:sub>
                                                          <m:r>
                                                            <a:rPr lang="en-US" altLang="zh-CN" sz="1800" b="1" i="1" smtClean="0">
                                                              <a:solidFill>
                                                                <a:schemeClr val="tx1"/>
                                                              </a:solidFill>
                                                              <a:latin typeface="Cambria Math" panose="02040503050406030204" pitchFamily="18" charset="0"/>
                                                              <a:ea typeface="楷体" panose="02010609060101010101" pitchFamily="49" charset="-122"/>
                                                            </a:rPr>
                                                            <m:t>𝒙𝒚</m:t>
                                                          </m:r>
                                                        </m:sub>
                                                      </m:sSub>
                                                      <m:r>
                                                        <a:rPr lang="en-US" altLang="zh-CN" sz="1800" b="1" i="1" smtClean="0">
                                                          <a:solidFill>
                                                            <a:schemeClr val="tx1"/>
                                                          </a:solidFill>
                                                          <a:latin typeface="Cambria Math" panose="02040503050406030204" pitchFamily="18" charset="0"/>
                                                          <a:ea typeface="楷体" panose="02010609060101010101" pitchFamily="49" charset="-122"/>
                                                        </a:rPr>
                                                        <m:t>(</m:t>
                                                      </m:r>
                                                      <m:r>
                                                        <a:rPr lang="en-US" altLang="zh-CN" sz="1800" b="1" i="1" smtClean="0">
                                                          <a:solidFill>
                                                            <a:schemeClr val="tx1"/>
                                                          </a:solidFill>
                                                          <a:latin typeface="Cambria Math" panose="02040503050406030204" pitchFamily="18" charset="0"/>
                                                          <a:ea typeface="楷体" panose="02010609060101010101" pitchFamily="49" charset="-122"/>
                                                        </a:rPr>
                                                        <m:t>𝒕</m:t>
                                                      </m:r>
                                                      <m:r>
                                                        <a:rPr lang="en-US" altLang="zh-CN" sz="1800" b="1" i="1" smtClean="0">
                                                          <a:solidFill>
                                                            <a:schemeClr val="tx1"/>
                                                          </a:solidFill>
                                                          <a:latin typeface="Cambria Math" panose="02040503050406030204" pitchFamily="18" charset="0"/>
                                                          <a:ea typeface="楷体" panose="02010609060101010101" pitchFamily="49" charset="-122"/>
                                                        </a:rPr>
                                                        <m:t>)</m:t>
                                                      </m:r>
                                                    </m:e>
                                                  </m:d>
                                                </m:e>
                                                <m:sup>
                                                  <m:r>
                                                    <a:rPr lang="en-US" altLang="zh-CN" sz="1800" b="1" i="1" smtClean="0">
                                                      <a:solidFill>
                                                        <a:schemeClr val="tx1"/>
                                                      </a:solidFill>
                                                      <a:latin typeface="Cambria Math" panose="02040503050406030204" pitchFamily="18" charset="0"/>
                                                      <a:ea typeface="楷体" panose="02010609060101010101" pitchFamily="49" charset="-122"/>
                                                    </a:rPr>
                                                    <m:t>𝜶</m:t>
                                                  </m:r>
                                                </m:sup>
                                              </m:sSup>
                                              <m:sSup>
                                                <m:sSupPr>
                                                  <m:ctrlPr>
                                                    <a:rPr lang="en-US" altLang="zh-CN" sz="1800" b="1" i="1" smtClean="0">
                                                      <a:solidFill>
                                                        <a:schemeClr val="tx1"/>
                                                      </a:solidFill>
                                                      <a:latin typeface="Cambria Math" panose="02040503050406030204" pitchFamily="18" charset="0"/>
                                                      <a:ea typeface="楷体" panose="02010609060101010101" pitchFamily="49" charset="-122"/>
                                                    </a:rPr>
                                                  </m:ctrlPr>
                                                </m:sSupPr>
                                                <m:e>
                                                  <m:d>
                                                    <m:dPr>
                                                      <m:begChr m:val="["/>
                                                      <m:endChr m:val="]"/>
                                                      <m:ctrlPr>
                                                        <a:rPr lang="en-US" altLang="zh-CN" sz="1800" b="1" i="1" smtClean="0">
                                                          <a:solidFill>
                                                            <a:schemeClr val="tx1"/>
                                                          </a:solidFill>
                                                          <a:latin typeface="Cambria Math" panose="02040503050406030204" pitchFamily="18" charset="0"/>
                                                          <a:ea typeface="楷体" panose="02010609060101010101" pitchFamily="49" charset="-122"/>
                                                        </a:rPr>
                                                      </m:ctrlPr>
                                                    </m:dPr>
                                                    <m:e>
                                                      <m:sSub>
                                                        <m:sSubPr>
                                                          <m:ctrlPr>
                                                            <a:rPr lang="en-US" altLang="zh-CN" sz="1800" b="1" i="1" smtClean="0">
                                                              <a:solidFill>
                                                                <a:schemeClr val="tx1"/>
                                                              </a:solidFill>
                                                              <a:latin typeface="Cambria Math" panose="02040503050406030204" pitchFamily="18" charset="0"/>
                                                              <a:ea typeface="楷体" panose="02010609060101010101" pitchFamily="49" charset="-122"/>
                                                            </a:rPr>
                                                          </m:ctrlPr>
                                                        </m:sSubPr>
                                                        <m:e>
                                                          <m:r>
                                                            <a:rPr lang="zh-CN" altLang="en-US" sz="1800" b="1" i="1" smtClean="0">
                                                              <a:solidFill>
                                                                <a:schemeClr val="tx1"/>
                                                              </a:solidFill>
                                                              <a:latin typeface="Cambria Math" panose="02040503050406030204" pitchFamily="18" charset="0"/>
                                                              <a:ea typeface="楷体" panose="02010609060101010101" pitchFamily="49" charset="-122"/>
                                                            </a:rPr>
                                                            <m:t>𝜼</m:t>
                                                          </m:r>
                                                        </m:e>
                                                        <m:sub>
                                                          <m:r>
                                                            <a:rPr lang="en-US" altLang="zh-CN" sz="1800" b="1" i="1" smtClean="0">
                                                              <a:solidFill>
                                                                <a:schemeClr val="tx1"/>
                                                              </a:solidFill>
                                                              <a:latin typeface="Cambria Math" panose="02040503050406030204" pitchFamily="18" charset="0"/>
                                                              <a:ea typeface="楷体" panose="02010609060101010101" pitchFamily="49" charset="-122"/>
                                                            </a:rPr>
                                                            <m:t>𝒙𝒚</m:t>
                                                          </m:r>
                                                        </m:sub>
                                                      </m:sSub>
                                                      <m:r>
                                                        <a:rPr lang="en-US" altLang="zh-CN" sz="1800" b="1" i="1" smtClean="0">
                                                          <a:solidFill>
                                                            <a:schemeClr val="tx1"/>
                                                          </a:solidFill>
                                                          <a:latin typeface="Cambria Math" panose="02040503050406030204" pitchFamily="18" charset="0"/>
                                                          <a:ea typeface="楷体" panose="02010609060101010101" pitchFamily="49" charset="-122"/>
                                                        </a:rPr>
                                                        <m:t>(</m:t>
                                                      </m:r>
                                                      <m:r>
                                                        <a:rPr lang="en-US" altLang="zh-CN" sz="1800" b="1" i="1" smtClean="0">
                                                          <a:solidFill>
                                                            <a:schemeClr val="tx1"/>
                                                          </a:solidFill>
                                                          <a:latin typeface="Cambria Math" panose="02040503050406030204" pitchFamily="18" charset="0"/>
                                                          <a:ea typeface="楷体" panose="02010609060101010101" pitchFamily="49" charset="-122"/>
                                                        </a:rPr>
                                                        <m:t>𝒕</m:t>
                                                      </m:r>
                                                      <m:r>
                                                        <a:rPr lang="en-US" altLang="zh-CN" sz="1800" b="1" i="1" smtClean="0">
                                                          <a:solidFill>
                                                            <a:schemeClr val="tx1"/>
                                                          </a:solidFill>
                                                          <a:latin typeface="Cambria Math" panose="02040503050406030204" pitchFamily="18" charset="0"/>
                                                          <a:ea typeface="楷体" panose="02010609060101010101" pitchFamily="49" charset="-122"/>
                                                        </a:rPr>
                                                        <m:t>)</m:t>
                                                      </m:r>
                                                    </m:e>
                                                  </m:d>
                                                </m:e>
                                                <m:sup>
                                                  <m:r>
                                                    <a:rPr lang="zh-CN" altLang="en-US" sz="1800" b="1" i="1" smtClean="0">
                                                      <a:solidFill>
                                                        <a:schemeClr val="tx1"/>
                                                      </a:solidFill>
                                                      <a:latin typeface="Cambria Math" panose="02040503050406030204" pitchFamily="18" charset="0"/>
                                                      <a:ea typeface="楷体" panose="02010609060101010101" pitchFamily="49" charset="-122"/>
                                                    </a:rPr>
                                                    <m:t>𝜷</m:t>
                                                  </m:r>
                                                </m:sup>
                                              </m:sSup>
                                            </m:e>
                                          </m:nary>
                                        </m:den>
                                      </m:f>
                                      <m:r>
                                        <a:rPr lang="en-US" altLang="zh-CN" sz="1800" b="1" i="1" smtClean="0">
                                          <a:solidFill>
                                            <a:schemeClr val="tx1"/>
                                          </a:solidFill>
                                          <a:latin typeface="Cambria Math" panose="02040503050406030204" pitchFamily="18" charset="0"/>
                                          <a:ea typeface="楷体" panose="02010609060101010101" pitchFamily="49" charset="-122"/>
                                        </a:rPr>
                                        <m:t>  </m:t>
                                      </m:r>
                                      <m:r>
                                        <a:rPr lang="en-US" altLang="zh-CN" sz="1800" b="1" i="1" smtClean="0">
                                          <a:solidFill>
                                            <a:schemeClr val="tx1"/>
                                          </a:solidFill>
                                          <a:latin typeface="Cambria Math" panose="02040503050406030204" pitchFamily="18" charset="0"/>
                                          <a:ea typeface="楷体" panose="02010609060101010101" pitchFamily="49" charset="-122"/>
                                        </a:rPr>
                                        <m:t>𝒚</m:t>
                                      </m:r>
                                      <m:r>
                                        <a:rPr lang="en-US" altLang="zh-CN" sz="1800" b="1" i="1" smtClean="0">
                                          <a:solidFill>
                                            <a:schemeClr val="tx1"/>
                                          </a:solidFill>
                                          <a:latin typeface="Cambria Math" panose="02040503050406030204" pitchFamily="18" charset="0"/>
                                          <a:ea typeface="楷体" panose="02010609060101010101" pitchFamily="49" charset="-122"/>
                                        </a:rPr>
                                        <m:t>∈</m:t>
                                      </m:r>
                                      <m:r>
                                        <a:rPr lang="en-US" altLang="zh-CN" sz="1800" b="1" i="1" smtClean="0">
                                          <a:solidFill>
                                            <a:schemeClr val="tx1"/>
                                          </a:solidFill>
                                          <a:latin typeface="Cambria Math" panose="02040503050406030204" pitchFamily="18" charset="0"/>
                                          <a:ea typeface="楷体" panose="02010609060101010101" pitchFamily="49" charset="-122"/>
                                        </a:rPr>
                                        <m:t>𝒂𝒍𝒍𝒐𝒘𝒆𝒅</m:t>
                                      </m:r>
                                      <m:r>
                                        <a:rPr lang="en-US" altLang="zh-CN" sz="1800" b="1" i="1" smtClean="0">
                                          <a:solidFill>
                                            <a:schemeClr val="tx1"/>
                                          </a:solidFill>
                                          <a:latin typeface="Cambria Math" panose="02040503050406030204" pitchFamily="18" charset="0"/>
                                          <a:ea typeface="楷体" panose="02010609060101010101" pitchFamily="49" charset="-122"/>
                                        </a:rPr>
                                        <m:t>(</m:t>
                                      </m:r>
                                      <m:r>
                                        <a:rPr lang="en-US" altLang="zh-CN" sz="1800" b="1" i="1" smtClean="0">
                                          <a:solidFill>
                                            <a:schemeClr val="tx1"/>
                                          </a:solidFill>
                                          <a:latin typeface="Cambria Math" panose="02040503050406030204" pitchFamily="18" charset="0"/>
                                          <a:ea typeface="楷体" panose="02010609060101010101" pitchFamily="49" charset="-122"/>
                                        </a:rPr>
                                        <m:t>𝒙</m:t>
                                      </m:r>
                                      <m:r>
                                        <a:rPr lang="en-US" altLang="zh-CN" sz="1800" b="1" i="1" smtClean="0">
                                          <a:solidFill>
                                            <a:schemeClr val="tx1"/>
                                          </a:solidFill>
                                          <a:latin typeface="Cambria Math" panose="02040503050406030204" pitchFamily="18" charset="0"/>
                                          <a:ea typeface="楷体" panose="02010609060101010101" pitchFamily="49" charset="-122"/>
                                        </a:rPr>
                                        <m:t>)</m:t>
                                      </m:r>
                                    </m:e>
                                    <m:e>
                                      <m:r>
                                        <a:rPr lang="en-US" altLang="zh-CN" sz="1400" b="1" i="1" smtClean="0">
                                          <a:solidFill>
                                            <a:schemeClr val="tx1"/>
                                          </a:solidFill>
                                          <a:latin typeface="Cambria Math" panose="02040503050406030204" pitchFamily="18" charset="0"/>
                                        </a:rPr>
                                        <m:t>𝟎</m:t>
                                      </m:r>
                                      <m:r>
                                        <a:rPr lang="en-US" altLang="zh-CN" sz="1400" b="1" i="1" smtClean="0">
                                          <a:solidFill>
                                            <a:schemeClr val="tx1"/>
                                          </a:solidFill>
                                          <a:latin typeface="Cambria Math" panose="02040503050406030204" pitchFamily="18" charset="0"/>
                                        </a:rPr>
                                        <m:t>                               </m:t>
                                      </m:r>
                                      <m:r>
                                        <a:rPr lang="zh-CN" altLang="en-US" sz="1400" b="1" i="1" smtClean="0">
                                          <a:solidFill>
                                            <a:schemeClr val="tx1"/>
                                          </a:solidFill>
                                          <a:latin typeface="Cambria Math" panose="02040503050406030204" pitchFamily="18" charset="0"/>
                                        </a:rPr>
                                        <m:t>其它</m:t>
                                      </m:r>
                                      <m:r>
                                        <a:rPr lang="en-US" altLang="zh-CN" sz="1400" b="1" i="1" smtClean="0">
                                          <a:solidFill>
                                            <a:schemeClr val="tx1"/>
                                          </a:solidFill>
                                          <a:latin typeface="Cambria Math" panose="02040503050406030204" pitchFamily="18" charset="0"/>
                                        </a:rPr>
                                        <m:t> </m:t>
                                      </m:r>
                                    </m:e>
                                  </m:eqArr>
                                </m:e>
                              </m:d>
                              <m:r>
                                <a:rPr lang="en-US" altLang="zh-CN" sz="1800" b="1" i="1" smtClean="0">
                                  <a:solidFill>
                                    <a:schemeClr val="tx1"/>
                                  </a:solidFill>
                                  <a:latin typeface="Cambria Math" panose="02040503050406030204" pitchFamily="18" charset="0"/>
                                  <a:ea typeface="楷体" panose="02010609060101010101" pitchFamily="49" charset="-122"/>
                                </a:rPr>
                                <m:t> </m:t>
                              </m:r>
                            </m:oMath>
                          </a14:m>
                          <a:r>
                            <a:rPr lang="zh-CN" altLang="en-US" sz="2400" b="1" dirty="0">
                              <a:solidFill>
                                <a:schemeClr val="tx1"/>
                              </a:solidFill>
                              <a:latin typeface="楷体" panose="02010609060101010101" pitchFamily="49" charset="-122"/>
                              <a:ea typeface="楷体" panose="02010609060101010101" pitchFamily="49" charset="-122"/>
                            </a:rPr>
                            <a:t> </a:t>
                          </a:r>
                        </a:p>
                      </a:txBody>
                      <a:tcPr anchor="ctr">
                        <a:lnL w="12700"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AACE99"/>
                        </a:solidFill>
                      </a:tcPr>
                    </a:tc>
                    <a:extLst>
                      <a:ext uri="{0D108BD9-81ED-4DB2-BD59-A6C34878D82A}">
                        <a16:rowId xmlns:a16="http://schemas.microsoft.com/office/drawing/2014/main" val="1543176370"/>
                      </a:ext>
                    </a:extLst>
                  </a:tr>
                  <a:tr h="370840">
                    <a:tc>
                      <a:txBody>
                        <a:bodyPr/>
                        <a:lstStyle/>
                        <a:p>
                          <a:pPr algn="ctr"/>
                          <a:r>
                            <a:rPr lang="zh-CN" altLang="en-US" sz="2000" b="1" dirty="0">
                              <a:solidFill>
                                <a:srgbClr val="FFFFFF"/>
                              </a:solidFill>
                              <a:latin typeface="楷体" panose="02010609060101010101" pitchFamily="49" charset="-122"/>
                              <a:ea typeface="楷体" panose="02010609060101010101" pitchFamily="49" charset="-122"/>
                            </a:rPr>
                            <a:t>启发信息（能见度）</a:t>
                          </a:r>
                        </a:p>
                      </a:txBody>
                      <a:tcPr anchor="ctr">
                        <a:lnL w="12700" cap="flat" cmpd="sng" algn="ctr">
                          <a:no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zh-CN" altLang="en-US" sz="2000" b="1" i="1" smtClean="0">
                                        <a:solidFill>
                                          <a:schemeClr val="tx1"/>
                                        </a:solidFill>
                                        <a:latin typeface="Cambria Math" panose="02040503050406030204" pitchFamily="18" charset="0"/>
                                      </a:rPr>
                                      <m:t>𝜼</m:t>
                                    </m:r>
                                  </m:e>
                                  <m:sub>
                                    <m:r>
                                      <a:rPr lang="en-US" altLang="zh-CN" sz="2000" b="1" i="1" smtClean="0">
                                        <a:solidFill>
                                          <a:schemeClr val="tx1"/>
                                        </a:solidFill>
                                        <a:latin typeface="Cambria Math" panose="02040503050406030204" pitchFamily="18" charset="0"/>
                                      </a:rPr>
                                      <m:t>𝒙𝒚</m:t>
                                    </m:r>
                                  </m:sub>
                                </m:sSub>
                                <m:r>
                                  <a:rPr lang="en-US" altLang="zh-CN" sz="2000" b="1" i="1" smtClean="0">
                                    <a:solidFill>
                                      <a:schemeClr val="tx1"/>
                                    </a:solidFill>
                                    <a:latin typeface="Cambria Math" panose="02040503050406030204" pitchFamily="18" charset="0"/>
                                  </a:rPr>
                                  <m:t>=</m:t>
                                </m:r>
                                <m:f>
                                  <m:fPr>
                                    <m:ctrlPr>
                                      <a:rPr lang="en-US" altLang="zh-CN" sz="2000" b="1" i="1" smtClean="0">
                                        <a:solidFill>
                                          <a:schemeClr val="tx1"/>
                                        </a:solidFill>
                                        <a:latin typeface="Cambria Math" panose="02040503050406030204" pitchFamily="18" charset="0"/>
                                      </a:rPr>
                                    </m:ctrlPr>
                                  </m:fPr>
                                  <m:num>
                                    <m:r>
                                      <a:rPr lang="en-US" altLang="zh-CN" sz="2000" b="1" i="1" smtClean="0">
                                        <a:solidFill>
                                          <a:schemeClr val="tx1"/>
                                        </a:solidFill>
                                        <a:latin typeface="Cambria Math" panose="02040503050406030204" pitchFamily="18" charset="0"/>
                                      </a:rPr>
                                      <m:t>𝟏</m:t>
                                    </m:r>
                                  </m:num>
                                  <m:den>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𝒅</m:t>
                                        </m:r>
                                      </m:e>
                                      <m:sub>
                                        <m:r>
                                          <a:rPr lang="en-US" altLang="zh-CN" sz="2000" b="1" i="1" smtClean="0">
                                            <a:solidFill>
                                              <a:schemeClr val="tx1"/>
                                            </a:solidFill>
                                            <a:latin typeface="Cambria Math" panose="02040503050406030204" pitchFamily="18" charset="0"/>
                                          </a:rPr>
                                          <m:t>𝒙𝒚</m:t>
                                        </m:r>
                                      </m:sub>
                                    </m:sSub>
                                  </m:den>
                                </m:f>
                              </m:oMath>
                            </m:oMathPara>
                          </a14:m>
                          <a:endParaRPr lang="zh-CN" altLang="en-US" sz="2000" b="1" i="1"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b="1" dirty="0">
                              <a:solidFill>
                                <a:srgbClr val="FFFFFF"/>
                              </a:solidFill>
                              <a:latin typeface="楷体" panose="02010609060101010101" pitchFamily="49" charset="-122"/>
                              <a:ea typeface="楷体" panose="02010609060101010101" pitchFamily="49" charset="-122"/>
                            </a:rPr>
                            <a:t>信息素消散规则</a:t>
                          </a: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ea typeface="楷体" panose="02010609060101010101" pitchFamily="49" charset="-122"/>
                                      </a:rPr>
                                    </m:ctrlPr>
                                  </m:sSubPr>
                                  <m:e>
                                    <m:r>
                                      <a:rPr lang="zh-CN" altLang="en-US" sz="2000" b="1" i="1" smtClean="0">
                                        <a:solidFill>
                                          <a:schemeClr val="tx1"/>
                                        </a:solidFill>
                                        <a:latin typeface="Cambria Math" panose="02040503050406030204" pitchFamily="18" charset="0"/>
                                        <a:ea typeface="楷体" panose="02010609060101010101" pitchFamily="49" charset="-122"/>
                                      </a:rPr>
                                      <m:t>𝝉</m:t>
                                    </m:r>
                                  </m:e>
                                  <m:sub>
                                    <m:r>
                                      <a:rPr lang="en-US" altLang="zh-CN" sz="2000" b="1" i="1" smtClean="0">
                                        <a:solidFill>
                                          <a:schemeClr val="tx1"/>
                                        </a:solidFill>
                                        <a:latin typeface="Cambria Math" panose="02040503050406030204" pitchFamily="18" charset="0"/>
                                        <a:ea typeface="楷体" panose="02010609060101010101" pitchFamily="49" charset="-122"/>
                                      </a:rPr>
                                      <m:t>𝒙𝒚</m:t>
                                    </m:r>
                                  </m:sub>
                                </m:sSub>
                                <m:d>
                                  <m:dPr>
                                    <m:ctrlPr>
                                      <a:rPr lang="en-US" altLang="zh-CN" sz="2000" b="1" i="1" smtClean="0">
                                        <a:solidFill>
                                          <a:schemeClr val="tx1"/>
                                        </a:solidFill>
                                        <a:latin typeface="Cambria Math" panose="02040503050406030204" pitchFamily="18" charset="0"/>
                                        <a:ea typeface="楷体" panose="02010609060101010101" pitchFamily="49" charset="-122"/>
                                      </a:rPr>
                                    </m:ctrlPr>
                                  </m:dPr>
                                  <m:e>
                                    <m:r>
                                      <a:rPr lang="en-US" altLang="zh-CN" sz="2000" b="1" i="1" smtClean="0">
                                        <a:solidFill>
                                          <a:schemeClr val="tx1"/>
                                        </a:solidFill>
                                        <a:latin typeface="Cambria Math" panose="02040503050406030204" pitchFamily="18" charset="0"/>
                                        <a:ea typeface="楷体" panose="02010609060101010101" pitchFamily="49" charset="-122"/>
                                      </a:rPr>
                                      <m:t>𝒕</m:t>
                                    </m:r>
                                    <m:r>
                                      <a:rPr lang="en-US" altLang="zh-CN" sz="2000" b="1" i="1" smtClean="0">
                                        <a:solidFill>
                                          <a:schemeClr val="tx1"/>
                                        </a:solidFill>
                                        <a:latin typeface="Cambria Math" panose="02040503050406030204" pitchFamily="18" charset="0"/>
                                        <a:ea typeface="楷体" panose="02010609060101010101" pitchFamily="49" charset="-122"/>
                                      </a:rPr>
                                      <m:t>+</m:t>
                                    </m:r>
                                    <m:r>
                                      <a:rPr lang="en-US" altLang="zh-CN" sz="2000" b="1" i="1" smtClean="0">
                                        <a:solidFill>
                                          <a:schemeClr val="tx1"/>
                                        </a:solidFill>
                                        <a:latin typeface="Cambria Math" panose="02040503050406030204" pitchFamily="18" charset="0"/>
                                        <a:ea typeface="楷体" panose="02010609060101010101" pitchFamily="49" charset="-122"/>
                                      </a:rPr>
                                      <m:t>𝟏</m:t>
                                    </m:r>
                                  </m:e>
                                </m:d>
                                <m:r>
                                  <a:rPr lang="en-US" altLang="zh-CN" sz="2000" b="1" i="1" smtClean="0">
                                    <a:solidFill>
                                      <a:schemeClr val="tx1"/>
                                    </a:solidFill>
                                    <a:latin typeface="Cambria Math" panose="02040503050406030204" pitchFamily="18" charset="0"/>
                                    <a:ea typeface="楷体" panose="02010609060101010101" pitchFamily="49" charset="-122"/>
                                  </a:rPr>
                                  <m:t>=</m:t>
                                </m:r>
                                <m:r>
                                  <a:rPr lang="zh-CN" altLang="en-US" sz="2000" b="1" i="1" smtClean="0">
                                    <a:solidFill>
                                      <a:schemeClr val="tx1"/>
                                    </a:solidFill>
                                    <a:latin typeface="Cambria Math" panose="02040503050406030204" pitchFamily="18" charset="0"/>
                                    <a:ea typeface="楷体" panose="02010609060101010101" pitchFamily="49" charset="-122"/>
                                  </a:rPr>
                                  <m:t>𝝆</m:t>
                                </m:r>
                                <m:sSub>
                                  <m:sSubPr>
                                    <m:ctrlPr>
                                      <a:rPr lang="en-US" altLang="zh-CN" sz="2000" b="1" i="1" smtClean="0">
                                        <a:solidFill>
                                          <a:schemeClr val="tx1"/>
                                        </a:solidFill>
                                        <a:latin typeface="Cambria Math" panose="02040503050406030204" pitchFamily="18" charset="0"/>
                                        <a:ea typeface="楷体" panose="02010609060101010101" pitchFamily="49" charset="-122"/>
                                      </a:rPr>
                                    </m:ctrlPr>
                                  </m:sSubPr>
                                  <m:e>
                                    <m:r>
                                      <a:rPr lang="zh-CN" altLang="en-US" sz="2000" b="1" i="1" smtClean="0">
                                        <a:solidFill>
                                          <a:schemeClr val="tx1"/>
                                        </a:solidFill>
                                        <a:latin typeface="Cambria Math" panose="02040503050406030204" pitchFamily="18" charset="0"/>
                                        <a:ea typeface="楷体" panose="02010609060101010101" pitchFamily="49" charset="-122"/>
                                      </a:rPr>
                                      <m:t>𝝉</m:t>
                                    </m:r>
                                  </m:e>
                                  <m:sub>
                                    <m:r>
                                      <a:rPr lang="en-US" altLang="zh-CN" sz="2000" b="1" i="1" smtClean="0">
                                        <a:solidFill>
                                          <a:schemeClr val="tx1"/>
                                        </a:solidFill>
                                        <a:latin typeface="Cambria Math" panose="02040503050406030204" pitchFamily="18" charset="0"/>
                                        <a:ea typeface="楷体" panose="02010609060101010101" pitchFamily="49" charset="-122"/>
                                      </a:rPr>
                                      <m:t>𝒙𝒚</m:t>
                                    </m:r>
                                  </m:sub>
                                </m:sSub>
                                <m:d>
                                  <m:dPr>
                                    <m:ctrlPr>
                                      <a:rPr lang="en-US" altLang="zh-CN" sz="2000" b="1" i="1" smtClean="0">
                                        <a:solidFill>
                                          <a:schemeClr val="tx1"/>
                                        </a:solidFill>
                                        <a:latin typeface="Cambria Math" panose="02040503050406030204" pitchFamily="18" charset="0"/>
                                        <a:ea typeface="楷体" panose="02010609060101010101" pitchFamily="49" charset="-122"/>
                                      </a:rPr>
                                    </m:ctrlPr>
                                  </m:dPr>
                                  <m:e>
                                    <m:r>
                                      <a:rPr lang="en-US" altLang="zh-CN" sz="2000" b="1" i="1" smtClean="0">
                                        <a:solidFill>
                                          <a:schemeClr val="tx1"/>
                                        </a:solidFill>
                                        <a:latin typeface="Cambria Math" panose="02040503050406030204" pitchFamily="18" charset="0"/>
                                        <a:ea typeface="楷体" panose="02010609060101010101" pitchFamily="49" charset="-122"/>
                                      </a:rPr>
                                      <m:t>𝒕</m:t>
                                    </m:r>
                                  </m:e>
                                </m:d>
                                <m:r>
                                  <a:rPr lang="en-US" altLang="zh-CN" sz="2000" b="1" i="1" smtClean="0">
                                    <a:solidFill>
                                      <a:schemeClr val="tx1"/>
                                    </a:solidFill>
                                    <a:latin typeface="Cambria Math" panose="02040503050406030204" pitchFamily="18" charset="0"/>
                                    <a:ea typeface="楷体" panose="02010609060101010101" pitchFamily="49" charset="-122"/>
                                  </a:rPr>
                                  <m:t>+</m:t>
                                </m:r>
                                <m:r>
                                  <a:rPr lang="zh-CN" altLang="en-US" sz="2000" b="1" i="1" smtClean="0">
                                    <a:solidFill>
                                      <a:schemeClr val="tx1"/>
                                    </a:solidFill>
                                    <a:latin typeface="Cambria Math" panose="02040503050406030204" pitchFamily="18" charset="0"/>
                                    <a:ea typeface="楷体" panose="02010609060101010101" pitchFamily="49" charset="-122"/>
                                  </a:rPr>
                                  <m:t>𝚫</m:t>
                                </m:r>
                                <m:sSub>
                                  <m:sSubPr>
                                    <m:ctrlPr>
                                      <a:rPr lang="en-US" altLang="zh-CN" sz="2000" b="1" i="1" smtClean="0">
                                        <a:solidFill>
                                          <a:schemeClr val="tx1"/>
                                        </a:solidFill>
                                        <a:latin typeface="Cambria Math" panose="02040503050406030204" pitchFamily="18" charset="0"/>
                                        <a:ea typeface="楷体" panose="02010609060101010101" pitchFamily="49" charset="-122"/>
                                      </a:rPr>
                                    </m:ctrlPr>
                                  </m:sSubPr>
                                  <m:e>
                                    <m:r>
                                      <a:rPr lang="zh-CN" altLang="en-US" sz="2000" b="1" i="1" smtClean="0">
                                        <a:solidFill>
                                          <a:schemeClr val="tx1"/>
                                        </a:solidFill>
                                        <a:latin typeface="Cambria Math" panose="02040503050406030204" pitchFamily="18" charset="0"/>
                                        <a:ea typeface="楷体" panose="02010609060101010101" pitchFamily="49" charset="-122"/>
                                      </a:rPr>
                                      <m:t>𝝉</m:t>
                                    </m:r>
                                  </m:e>
                                  <m:sub>
                                    <m:r>
                                      <a:rPr lang="en-US" altLang="zh-CN" sz="2000" b="1" i="1" smtClean="0">
                                        <a:solidFill>
                                          <a:schemeClr val="tx1"/>
                                        </a:solidFill>
                                        <a:latin typeface="Cambria Math" panose="02040503050406030204" pitchFamily="18" charset="0"/>
                                        <a:ea typeface="楷体" panose="02010609060101010101" pitchFamily="49" charset="-122"/>
                                      </a:rPr>
                                      <m:t>𝒙𝒚</m:t>
                                    </m:r>
                                  </m:sub>
                                </m:sSub>
                                <m:r>
                                  <a:rPr lang="en-US" altLang="zh-CN" sz="2000" b="1" i="1" smtClean="0">
                                    <a:solidFill>
                                      <a:schemeClr val="tx1"/>
                                    </a:solidFill>
                                    <a:latin typeface="Cambria Math" panose="02040503050406030204" pitchFamily="18" charset="0"/>
                                    <a:ea typeface="楷体" panose="02010609060101010101" pitchFamily="49" charset="-122"/>
                                  </a:rPr>
                                  <m:t>(</m:t>
                                </m:r>
                                <m:r>
                                  <a:rPr lang="en-US" altLang="zh-CN" sz="2000" b="1" i="1" smtClean="0">
                                    <a:solidFill>
                                      <a:schemeClr val="tx1"/>
                                    </a:solidFill>
                                    <a:latin typeface="Cambria Math" panose="02040503050406030204" pitchFamily="18" charset="0"/>
                                    <a:ea typeface="楷体" panose="02010609060101010101" pitchFamily="49" charset="-122"/>
                                  </a:rPr>
                                  <m:t>𝒕</m:t>
                                </m:r>
                                <m:r>
                                  <a:rPr lang="en-US" altLang="zh-CN" sz="2000" b="1" i="1" smtClean="0">
                                    <a:solidFill>
                                      <a:schemeClr val="tx1"/>
                                    </a:solidFill>
                                    <a:latin typeface="Cambria Math" panose="02040503050406030204" pitchFamily="18" charset="0"/>
                                    <a:ea typeface="楷体" panose="02010609060101010101" pitchFamily="49" charset="-122"/>
                                  </a:rPr>
                                  <m:t>)</m:t>
                                </m:r>
                              </m:oMath>
                            </m:oMathPara>
                          </a14:m>
                          <a:endParaRPr lang="zh-CN" altLang="en-US" sz="2000" b="1"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8916374"/>
                      </a:ext>
                    </a:extLst>
                  </a:tr>
                  <a:tr h="370840">
                    <a:tc>
                      <a:txBody>
                        <a:bodyPr/>
                        <a:lstStyle/>
                        <a:p>
                          <a:pPr algn="ctr"/>
                          <a14:m>
                            <m:oMath xmlns:m="http://schemas.openxmlformats.org/officeDocument/2006/math">
                              <m:r>
                                <a:rPr lang="en-US" altLang="zh-CN" sz="2000" b="1" i="1" dirty="0" smtClean="0">
                                  <a:solidFill>
                                    <a:srgbClr val="FFFFFF"/>
                                  </a:solidFill>
                                  <a:latin typeface="Cambria Math" panose="02040503050406030204" pitchFamily="18" charset="0"/>
                                  <a:ea typeface="楷体" panose="02010609060101010101" pitchFamily="49" charset="-122"/>
                                </a:rPr>
                                <m:t>𝒕</m:t>
                              </m:r>
                            </m:oMath>
                          </a14:m>
                          <a:r>
                            <a:rPr lang="zh-CN" altLang="en-US" sz="2000" b="1" dirty="0">
                              <a:solidFill>
                                <a:srgbClr val="FFFFFF"/>
                              </a:solidFill>
                              <a:latin typeface="楷体" panose="02010609060101010101" pitchFamily="49" charset="-122"/>
                              <a:ea typeface="楷体" panose="02010609060101010101" pitchFamily="49" charset="-122"/>
                            </a:rPr>
                            <a:t>时刻在</a:t>
                          </a:r>
                          <a14:m>
                            <m:oMath xmlns:m="http://schemas.openxmlformats.org/officeDocument/2006/math">
                              <m:r>
                                <a:rPr lang="en-US" altLang="zh-CN" sz="2000" b="1" i="1" dirty="0" smtClean="0">
                                  <a:solidFill>
                                    <a:srgbClr val="FFFFFF"/>
                                  </a:solidFill>
                                  <a:latin typeface="Cambria Math" panose="02040503050406030204" pitchFamily="18" charset="0"/>
                                  <a:ea typeface="楷体" panose="02010609060101010101" pitchFamily="49" charset="-122"/>
                                </a:rPr>
                                <m:t>𝒙𝒚</m:t>
                              </m:r>
                            </m:oMath>
                          </a14:m>
                          <a:r>
                            <a:rPr lang="zh-CN" altLang="en-US" sz="2000" b="1" dirty="0">
                              <a:solidFill>
                                <a:srgbClr val="FFFFFF"/>
                              </a:solidFill>
                              <a:latin typeface="楷体" panose="02010609060101010101" pitchFamily="49" charset="-122"/>
                              <a:ea typeface="楷体" panose="02010609060101010101" pitchFamily="49" charset="-122"/>
                            </a:rPr>
                            <a:t>连线上残留的信息素</a:t>
                          </a:r>
                        </a:p>
                      </a:txBody>
                      <a:tcPr anchor="ctr">
                        <a:lnL w="12700" cap="flat" cmpd="sng" algn="ctr">
                          <a:no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ea typeface="楷体" panose="02010609060101010101" pitchFamily="49" charset="-122"/>
                                      </a:rPr>
                                    </m:ctrlPr>
                                  </m:sSubPr>
                                  <m:e>
                                    <m:r>
                                      <a:rPr lang="zh-CN" altLang="en-US" sz="2000" b="1" i="1" smtClean="0">
                                        <a:solidFill>
                                          <a:schemeClr val="tx1"/>
                                        </a:solidFill>
                                        <a:latin typeface="Cambria Math" panose="02040503050406030204" pitchFamily="18" charset="0"/>
                                        <a:ea typeface="楷体" panose="02010609060101010101" pitchFamily="49" charset="-122"/>
                                      </a:rPr>
                                      <m:t>𝝉</m:t>
                                    </m:r>
                                  </m:e>
                                  <m:sub>
                                    <m:r>
                                      <a:rPr lang="en-US" altLang="zh-CN" sz="2000" b="1" i="1" smtClean="0">
                                        <a:solidFill>
                                          <a:schemeClr val="tx1"/>
                                        </a:solidFill>
                                        <a:latin typeface="Cambria Math" panose="02040503050406030204" pitchFamily="18" charset="0"/>
                                        <a:ea typeface="楷体" panose="02010609060101010101" pitchFamily="49" charset="-122"/>
                                      </a:rPr>
                                      <m:t>𝒙𝒚</m:t>
                                    </m:r>
                                  </m:sub>
                                </m:sSub>
                                <m:r>
                                  <a:rPr lang="en-US" altLang="zh-CN" sz="2000" b="1" i="1" smtClean="0">
                                    <a:solidFill>
                                      <a:schemeClr val="tx1"/>
                                    </a:solidFill>
                                    <a:latin typeface="Cambria Math" panose="02040503050406030204" pitchFamily="18" charset="0"/>
                                    <a:ea typeface="楷体" panose="02010609060101010101" pitchFamily="49" charset="-122"/>
                                  </a:rPr>
                                  <m:t>(</m:t>
                                </m:r>
                                <m:r>
                                  <a:rPr lang="en-US" altLang="zh-CN" sz="2000" b="1" i="1" smtClean="0">
                                    <a:solidFill>
                                      <a:schemeClr val="tx1"/>
                                    </a:solidFill>
                                    <a:latin typeface="Cambria Math" panose="02040503050406030204" pitchFamily="18" charset="0"/>
                                    <a:ea typeface="楷体" panose="02010609060101010101" pitchFamily="49" charset="-122"/>
                                  </a:rPr>
                                  <m:t>𝒕</m:t>
                                </m:r>
                                <m:r>
                                  <a:rPr lang="en-US" altLang="zh-CN" sz="2000" b="1" i="1" smtClean="0">
                                    <a:solidFill>
                                      <a:schemeClr val="tx1"/>
                                    </a:solidFill>
                                    <a:latin typeface="Cambria Math" panose="02040503050406030204" pitchFamily="18" charset="0"/>
                                    <a:ea typeface="楷体" panose="02010609060101010101" pitchFamily="49" charset="-122"/>
                                  </a:rPr>
                                  <m:t>)</m:t>
                                </m:r>
                              </m:oMath>
                            </m:oMathPara>
                          </a14:m>
                          <a:endParaRPr lang="zh-CN" altLang="en-US" sz="2000" b="1" dirty="0">
                            <a:solidFill>
                              <a:schemeClr val="tx1"/>
                            </a:solidFill>
                            <a:latin typeface="楷体" panose="02010609060101010101" pitchFamily="49" charset="-122"/>
                            <a:ea typeface="楷体" panose="02010609060101010101" pitchFamily="49" charset="-122"/>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2000" b="1" dirty="0">
                              <a:solidFill>
                                <a:srgbClr val="FFFFFF"/>
                              </a:solidFill>
                              <a:latin typeface="楷体" panose="02010609060101010101" pitchFamily="49" charset="-122"/>
                              <a:ea typeface="楷体" panose="02010609060101010101" pitchFamily="49" charset="-122"/>
                            </a:rPr>
                            <a:t>信息素浓度更新规则</a:t>
                          </a: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1" i="1" smtClean="0">
                                    <a:solidFill>
                                      <a:schemeClr val="tx1"/>
                                    </a:solidFill>
                                    <a:latin typeface="Cambria Math" panose="02040503050406030204" pitchFamily="18" charset="0"/>
                                    <a:ea typeface="楷体" panose="02010609060101010101" pitchFamily="49" charset="-122"/>
                                  </a:rPr>
                                  <m:t>𝚫</m:t>
                                </m:r>
                                <m:sSub>
                                  <m:sSubPr>
                                    <m:ctrlPr>
                                      <a:rPr lang="en-US" altLang="zh-CN" sz="2000" b="1" i="1" smtClean="0">
                                        <a:solidFill>
                                          <a:schemeClr val="tx1"/>
                                        </a:solidFill>
                                        <a:latin typeface="Cambria Math" panose="02040503050406030204" pitchFamily="18" charset="0"/>
                                        <a:ea typeface="楷体" panose="02010609060101010101" pitchFamily="49" charset="-122"/>
                                      </a:rPr>
                                    </m:ctrlPr>
                                  </m:sSubPr>
                                  <m:e>
                                    <m:r>
                                      <a:rPr lang="zh-CN" altLang="en-US" sz="2000" b="1" i="1" smtClean="0">
                                        <a:solidFill>
                                          <a:schemeClr val="tx1"/>
                                        </a:solidFill>
                                        <a:latin typeface="Cambria Math" panose="02040503050406030204" pitchFamily="18" charset="0"/>
                                        <a:ea typeface="楷体" panose="02010609060101010101" pitchFamily="49" charset="-122"/>
                                      </a:rPr>
                                      <m:t>𝝉</m:t>
                                    </m:r>
                                  </m:e>
                                  <m:sub>
                                    <m:r>
                                      <a:rPr lang="en-US" altLang="zh-CN" sz="2000" b="1" i="1" smtClean="0">
                                        <a:solidFill>
                                          <a:schemeClr val="tx1"/>
                                        </a:solidFill>
                                        <a:latin typeface="Cambria Math" panose="02040503050406030204" pitchFamily="18" charset="0"/>
                                        <a:ea typeface="楷体" panose="02010609060101010101" pitchFamily="49" charset="-122"/>
                                      </a:rPr>
                                      <m:t>𝒙𝒚</m:t>
                                    </m:r>
                                  </m:sub>
                                </m:sSub>
                                <m:r>
                                  <a:rPr lang="en-US" altLang="zh-CN" sz="2000" b="1" i="1" smtClean="0">
                                    <a:solidFill>
                                      <a:schemeClr val="tx1"/>
                                    </a:solidFill>
                                    <a:latin typeface="Cambria Math" panose="02040503050406030204" pitchFamily="18" charset="0"/>
                                    <a:ea typeface="楷体" panose="02010609060101010101" pitchFamily="49" charset="-122"/>
                                  </a:rPr>
                                  <m:t>(</m:t>
                                </m:r>
                                <m:r>
                                  <a:rPr lang="en-US" altLang="zh-CN" sz="2000" b="1" i="1" smtClean="0">
                                    <a:solidFill>
                                      <a:schemeClr val="tx1"/>
                                    </a:solidFill>
                                    <a:latin typeface="Cambria Math" panose="02040503050406030204" pitchFamily="18" charset="0"/>
                                    <a:ea typeface="楷体" panose="02010609060101010101" pitchFamily="49" charset="-122"/>
                                  </a:rPr>
                                  <m:t>𝒕</m:t>
                                </m:r>
                                <m:r>
                                  <a:rPr lang="en-US" altLang="zh-CN" sz="2000" b="1" i="1" smtClean="0">
                                    <a:solidFill>
                                      <a:schemeClr val="tx1"/>
                                    </a:solidFill>
                                    <a:latin typeface="Cambria Math" panose="02040503050406030204" pitchFamily="18" charset="0"/>
                                    <a:ea typeface="楷体" panose="02010609060101010101" pitchFamily="49" charset="-122"/>
                                  </a:rPr>
                                  <m:t>)=</m:t>
                                </m:r>
                                <m:nary>
                                  <m:naryPr>
                                    <m:chr m:val="∑"/>
                                    <m:ctrlPr>
                                      <a:rPr lang="zh-CN" altLang="en-US" sz="2000" b="1" i="1" smtClean="0">
                                        <a:solidFill>
                                          <a:schemeClr val="tx1"/>
                                        </a:solidFill>
                                        <a:latin typeface="Cambria Math" panose="02040503050406030204" pitchFamily="18" charset="0"/>
                                        <a:ea typeface="楷体" panose="02010609060101010101" pitchFamily="49" charset="-122"/>
                                      </a:rPr>
                                    </m:ctrlPr>
                                  </m:naryPr>
                                  <m:sub>
                                    <m:r>
                                      <m:rPr>
                                        <m:brk m:alnAt="23"/>
                                      </m:rPr>
                                      <a:rPr lang="en-US" altLang="zh-CN" sz="2000" b="1" i="1" smtClean="0">
                                        <a:solidFill>
                                          <a:schemeClr val="tx1"/>
                                        </a:solidFill>
                                        <a:latin typeface="Cambria Math" panose="02040503050406030204" pitchFamily="18" charset="0"/>
                                        <a:ea typeface="楷体" panose="02010609060101010101" pitchFamily="49" charset="-122"/>
                                      </a:rPr>
                                      <m:t>𝒌</m:t>
                                    </m:r>
                                    <m:r>
                                      <a:rPr lang="en-US" altLang="zh-CN" sz="2000" b="1" i="1" smtClean="0">
                                        <a:solidFill>
                                          <a:schemeClr val="tx1"/>
                                        </a:solidFill>
                                        <a:latin typeface="Cambria Math" panose="02040503050406030204" pitchFamily="18" charset="0"/>
                                        <a:ea typeface="楷体" panose="02010609060101010101" pitchFamily="49" charset="-122"/>
                                      </a:rPr>
                                      <m:t>=</m:t>
                                    </m:r>
                                    <m:r>
                                      <a:rPr lang="en-US" altLang="zh-CN" sz="2000" b="1" i="1" smtClean="0">
                                        <a:solidFill>
                                          <a:schemeClr val="tx1"/>
                                        </a:solidFill>
                                        <a:latin typeface="Cambria Math" panose="02040503050406030204" pitchFamily="18" charset="0"/>
                                        <a:ea typeface="楷体" panose="02010609060101010101" pitchFamily="49" charset="-122"/>
                                      </a:rPr>
                                      <m:t>𝟏</m:t>
                                    </m:r>
                                  </m:sub>
                                  <m:sup>
                                    <m:r>
                                      <a:rPr lang="en-US" altLang="zh-CN" sz="2000" b="1" i="1" smtClean="0">
                                        <a:solidFill>
                                          <a:schemeClr val="tx1"/>
                                        </a:solidFill>
                                        <a:latin typeface="Cambria Math" panose="02040503050406030204" pitchFamily="18" charset="0"/>
                                        <a:ea typeface="楷体" panose="02010609060101010101" pitchFamily="49" charset="-122"/>
                                      </a:rPr>
                                      <m:t>𝒎</m:t>
                                    </m:r>
                                  </m:sup>
                                  <m:e>
                                    <m:r>
                                      <a:rPr lang="zh-CN" altLang="en-US" sz="2000" b="1" i="1" smtClean="0">
                                        <a:solidFill>
                                          <a:schemeClr val="tx1"/>
                                        </a:solidFill>
                                        <a:latin typeface="Cambria Math" panose="02040503050406030204" pitchFamily="18" charset="0"/>
                                        <a:ea typeface="楷体" panose="02010609060101010101" pitchFamily="49" charset="-122"/>
                                      </a:rPr>
                                      <m:t>𝚫</m:t>
                                    </m:r>
                                    <m:sSubSup>
                                      <m:sSubSupPr>
                                        <m:ctrlPr>
                                          <a:rPr lang="en-US" altLang="zh-CN" sz="2000" b="1" i="1" smtClean="0">
                                            <a:solidFill>
                                              <a:schemeClr val="tx1"/>
                                            </a:solidFill>
                                            <a:latin typeface="Cambria Math" panose="02040503050406030204" pitchFamily="18" charset="0"/>
                                            <a:ea typeface="楷体" panose="02010609060101010101" pitchFamily="49" charset="-122"/>
                                          </a:rPr>
                                        </m:ctrlPr>
                                      </m:sSubSupPr>
                                      <m:e>
                                        <m:r>
                                          <a:rPr lang="zh-CN" altLang="en-US" sz="2000" b="1" i="1" smtClean="0">
                                            <a:solidFill>
                                              <a:schemeClr val="tx1"/>
                                            </a:solidFill>
                                            <a:latin typeface="Cambria Math" panose="02040503050406030204" pitchFamily="18" charset="0"/>
                                            <a:ea typeface="楷体" panose="02010609060101010101" pitchFamily="49" charset="-122"/>
                                          </a:rPr>
                                          <m:t>𝝉</m:t>
                                        </m:r>
                                      </m:e>
                                      <m:sub>
                                        <m:r>
                                          <a:rPr lang="en-US" altLang="zh-CN" sz="2000" b="1" i="1" smtClean="0">
                                            <a:solidFill>
                                              <a:schemeClr val="tx1"/>
                                            </a:solidFill>
                                            <a:latin typeface="Cambria Math" panose="02040503050406030204" pitchFamily="18" charset="0"/>
                                            <a:ea typeface="楷体" panose="02010609060101010101" pitchFamily="49" charset="-122"/>
                                          </a:rPr>
                                          <m:t>𝒙𝒚</m:t>
                                        </m:r>
                                      </m:sub>
                                      <m:sup>
                                        <m:r>
                                          <a:rPr lang="en-US" altLang="zh-CN" sz="2000" b="1" i="1" smtClean="0">
                                            <a:solidFill>
                                              <a:schemeClr val="tx1"/>
                                            </a:solidFill>
                                            <a:latin typeface="Cambria Math" panose="02040503050406030204" pitchFamily="18" charset="0"/>
                                            <a:ea typeface="楷体" panose="02010609060101010101" pitchFamily="49" charset="-122"/>
                                          </a:rPr>
                                          <m:t>𝒌</m:t>
                                        </m:r>
                                      </m:sup>
                                    </m:sSubSup>
                                    <m:r>
                                      <a:rPr lang="en-US" altLang="zh-CN" sz="2000" b="1" i="1" smtClean="0">
                                        <a:solidFill>
                                          <a:schemeClr val="tx1"/>
                                        </a:solidFill>
                                        <a:latin typeface="Cambria Math" panose="02040503050406030204" pitchFamily="18" charset="0"/>
                                        <a:ea typeface="楷体" panose="02010609060101010101" pitchFamily="49" charset="-122"/>
                                      </a:rPr>
                                      <m:t>(</m:t>
                                    </m:r>
                                    <m:r>
                                      <a:rPr lang="en-US" altLang="zh-CN" sz="2000" b="1" i="1" smtClean="0">
                                        <a:solidFill>
                                          <a:schemeClr val="tx1"/>
                                        </a:solidFill>
                                        <a:latin typeface="Cambria Math" panose="02040503050406030204" pitchFamily="18" charset="0"/>
                                        <a:ea typeface="楷体" panose="02010609060101010101" pitchFamily="49" charset="-122"/>
                                      </a:rPr>
                                      <m:t>𝒕</m:t>
                                    </m:r>
                                    <m:r>
                                      <a:rPr lang="en-US" altLang="zh-CN" sz="2000" b="1" i="1" smtClean="0">
                                        <a:solidFill>
                                          <a:schemeClr val="tx1"/>
                                        </a:solidFill>
                                        <a:latin typeface="Cambria Math" panose="02040503050406030204" pitchFamily="18" charset="0"/>
                                        <a:ea typeface="楷体" panose="02010609060101010101" pitchFamily="49" charset="-122"/>
                                      </a:rPr>
                                      <m:t>)</m:t>
                                    </m:r>
                                  </m:e>
                                </m:nary>
                              </m:oMath>
                            </m:oMathPara>
                          </a14:m>
                          <a:endParaRPr lang="zh-CN" altLang="en-US" sz="2000" dirty="0"/>
                        </a:p>
                      </a:txBody>
                      <a:tcPr anchor="ctr">
                        <a:lnL w="12700"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738286"/>
                      </a:ext>
                    </a:extLst>
                  </a:tr>
                </a:tbl>
              </a:graphicData>
            </a:graphic>
          </p:graphicFrame>
        </mc:Choice>
        <mc:Fallback xmlns="">
          <p:graphicFrame>
            <p:nvGraphicFramePr>
              <p:cNvPr id="4" name="表格 5">
                <a:extLst>
                  <a:ext uri="{FF2B5EF4-FFF2-40B4-BE49-F238E27FC236}">
                    <a16:creationId xmlns:a16="http://schemas.microsoft.com/office/drawing/2014/main" id="{E2508BF1-C97B-4006-8369-4803364AC65D}"/>
                  </a:ext>
                </a:extLst>
              </p:cNvPr>
              <p:cNvGraphicFramePr>
                <a:graphicFrameLocks noGrp="1"/>
              </p:cNvGraphicFramePr>
              <p:nvPr>
                <p:extLst>
                  <p:ext uri="{D42A27DB-BD31-4B8C-83A1-F6EECF244321}">
                    <p14:modId xmlns:p14="http://schemas.microsoft.com/office/powerpoint/2010/main" val="3388010188"/>
                  </p:ext>
                </p:extLst>
              </p:nvPr>
            </p:nvGraphicFramePr>
            <p:xfrm>
              <a:off x="417790" y="2945546"/>
              <a:ext cx="11356419" cy="2866454"/>
            </p:xfrm>
            <a:graphic>
              <a:graphicData uri="http://schemas.openxmlformats.org/drawingml/2006/table">
                <a:tbl>
                  <a:tblPr firstRow="1" bandRow="1">
                    <a:tableStyleId>{08FB837D-C827-4EFA-A057-4D05807E0F7C}</a:tableStyleId>
                  </a:tblPr>
                  <a:tblGrid>
                    <a:gridCol w="1796742">
                      <a:extLst>
                        <a:ext uri="{9D8B030D-6E8A-4147-A177-3AD203B41FA5}">
                          <a16:colId xmlns:a16="http://schemas.microsoft.com/office/drawing/2014/main" val="2194796082"/>
                        </a:ext>
                      </a:extLst>
                    </a:gridCol>
                    <a:gridCol w="1744895">
                      <a:extLst>
                        <a:ext uri="{9D8B030D-6E8A-4147-A177-3AD203B41FA5}">
                          <a16:colId xmlns:a16="http://schemas.microsoft.com/office/drawing/2014/main" val="512566411"/>
                        </a:ext>
                      </a:extLst>
                    </a:gridCol>
                    <a:gridCol w="2007824">
                      <a:extLst>
                        <a:ext uri="{9D8B030D-6E8A-4147-A177-3AD203B41FA5}">
                          <a16:colId xmlns:a16="http://schemas.microsoft.com/office/drawing/2014/main" val="2721477034"/>
                        </a:ext>
                      </a:extLst>
                    </a:gridCol>
                    <a:gridCol w="5806958">
                      <a:extLst>
                        <a:ext uri="{9D8B030D-6E8A-4147-A177-3AD203B41FA5}">
                          <a16:colId xmlns:a16="http://schemas.microsoft.com/office/drawing/2014/main" val="3685077277"/>
                        </a:ext>
                      </a:extLst>
                    </a:gridCol>
                  </a:tblGrid>
                  <a:tr h="1107186">
                    <a:tc>
                      <a:txBody>
                        <a:bodyPr/>
                        <a:lstStyle/>
                        <a:p>
                          <a:pPr algn="ctr"/>
                          <a:r>
                            <a:rPr lang="zh-CN" altLang="en-US" sz="2000" b="1" dirty="0">
                              <a:solidFill>
                                <a:srgbClr val="FFFFFF"/>
                              </a:solidFill>
                              <a:latin typeface="楷体" panose="02010609060101010101" pitchFamily="49" charset="-122"/>
                              <a:ea typeface="楷体" panose="02010609060101010101" pitchFamily="49" charset="-122"/>
                            </a:rPr>
                            <a:t>蚂蚁数量</a:t>
                          </a:r>
                        </a:p>
                      </a:txBody>
                      <a:tcPr anchor="ctr">
                        <a:lnL w="12700" cap="flat" cmpd="sng" algn="ctr">
                          <a:no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AACE99"/>
                        </a:solidFill>
                      </a:tcPr>
                    </a:tc>
                    <a:tc>
                      <a:txBody>
                        <a:bodyPr/>
                        <a:lstStyle/>
                        <a:p>
                          <a:endParaRPr lang="zh-CN"/>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blipFill>
                          <a:blip r:embed="rId4"/>
                          <a:stretch>
                            <a:fillRect l="-103147" r="-448951" b="-168132"/>
                          </a:stretch>
                        </a:blipFill>
                      </a:tcPr>
                    </a:tc>
                    <a:tc>
                      <a:txBody>
                        <a:bodyPr/>
                        <a:lstStyle/>
                        <a:p>
                          <a:endParaRPr lang="zh-CN"/>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blipFill>
                          <a:blip r:embed="rId4"/>
                          <a:stretch>
                            <a:fillRect l="-176061" r="-289091" b="-168132"/>
                          </a:stretch>
                        </a:blipFill>
                      </a:tcPr>
                    </a:tc>
                    <a:tc>
                      <a:txBody>
                        <a:bodyPr/>
                        <a:lstStyle/>
                        <a:p>
                          <a:endParaRPr lang="zh-CN"/>
                        </a:p>
                      </a:txBody>
                      <a:tcPr anchor="ctr">
                        <a:lnL w="12700"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blipFill>
                          <a:blip r:embed="rId4"/>
                          <a:stretch>
                            <a:fillRect l="-95593" r="-105" b="-168132"/>
                          </a:stretch>
                        </a:blipFill>
                      </a:tcPr>
                    </a:tc>
                    <a:extLst>
                      <a:ext uri="{0D108BD9-81ED-4DB2-BD59-A6C34878D82A}">
                        <a16:rowId xmlns:a16="http://schemas.microsoft.com/office/drawing/2014/main" val="1543176370"/>
                      </a:ext>
                    </a:extLst>
                  </a:tr>
                  <a:tr h="753428">
                    <a:tc>
                      <a:txBody>
                        <a:bodyPr/>
                        <a:lstStyle/>
                        <a:p>
                          <a:pPr algn="ctr"/>
                          <a:r>
                            <a:rPr lang="zh-CN" altLang="en-US" sz="2000" b="1" dirty="0">
                              <a:solidFill>
                                <a:srgbClr val="FFFFFF"/>
                              </a:solidFill>
                              <a:latin typeface="楷体" panose="02010609060101010101" pitchFamily="49" charset="-122"/>
                              <a:ea typeface="楷体" panose="02010609060101010101" pitchFamily="49" charset="-122"/>
                            </a:rPr>
                            <a:t>启发信息（能见度）</a:t>
                          </a:r>
                        </a:p>
                      </a:txBody>
                      <a:tcPr anchor="ctr">
                        <a:lnL w="12700" cap="flat" cmpd="sng" algn="ctr">
                          <a:no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blipFill>
                          <a:blip r:embed="rId4"/>
                          <a:stretch>
                            <a:fillRect l="-103147" t="-146774" r="-448951" b="-146774"/>
                          </a:stretch>
                        </a:blipFill>
                      </a:tcPr>
                    </a:tc>
                    <a:tc>
                      <a:txBody>
                        <a:bodyPr/>
                        <a:lstStyle/>
                        <a:p>
                          <a:pPr algn="ctr"/>
                          <a:r>
                            <a:rPr lang="zh-CN" altLang="en-US" sz="2000" b="1" dirty="0">
                              <a:solidFill>
                                <a:srgbClr val="FFFFFF"/>
                              </a:solidFill>
                              <a:latin typeface="楷体" panose="02010609060101010101" pitchFamily="49" charset="-122"/>
                              <a:ea typeface="楷体" panose="02010609060101010101" pitchFamily="49" charset="-122"/>
                            </a:rPr>
                            <a:t>信息素消散规则</a:t>
                          </a: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blipFill>
                          <a:blip r:embed="rId4"/>
                          <a:stretch>
                            <a:fillRect l="-95593" t="-146774" r="-105" b="-146774"/>
                          </a:stretch>
                        </a:blipFill>
                      </a:tcPr>
                    </a:tc>
                    <a:extLst>
                      <a:ext uri="{0D108BD9-81ED-4DB2-BD59-A6C34878D82A}">
                        <a16:rowId xmlns:a16="http://schemas.microsoft.com/office/drawing/2014/main" val="2178916374"/>
                      </a:ext>
                    </a:extLst>
                  </a:tr>
                  <a:tr h="1005840">
                    <a:tc>
                      <a:txBody>
                        <a:bodyPr/>
                        <a:lstStyle/>
                        <a:p>
                          <a:endParaRPr lang="zh-CN"/>
                        </a:p>
                      </a:txBody>
                      <a:tcPr anchor="ctr">
                        <a:lnL w="12700" cap="flat" cmpd="sng" algn="ctr">
                          <a:no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85455" r="-532203" b="-10303"/>
                          </a:stretch>
                        </a:blipFill>
                      </a:tcPr>
                    </a:tc>
                    <a:tc>
                      <a:txBody>
                        <a:bodyPr/>
                        <a:lstStyle/>
                        <a:p>
                          <a:endParaRPr lang="zh-CN"/>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3147" t="-185455" r="-448951" b="-10303"/>
                          </a:stretch>
                        </a:blipFill>
                      </a:tcPr>
                    </a:tc>
                    <a:tc>
                      <a:txBody>
                        <a:bodyPr/>
                        <a:lstStyle/>
                        <a:p>
                          <a:pPr algn="ctr"/>
                          <a:r>
                            <a:rPr lang="zh-CN" altLang="en-US" sz="2000" b="1" dirty="0">
                              <a:solidFill>
                                <a:srgbClr val="FFFFFF"/>
                              </a:solidFill>
                              <a:latin typeface="楷体" panose="02010609060101010101" pitchFamily="49" charset="-122"/>
                              <a:ea typeface="楷体" panose="02010609060101010101" pitchFamily="49" charset="-122"/>
                            </a:rPr>
                            <a:t>信息素浓度更新规则</a:t>
                          </a: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rgbClr val="00B0F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95593" t="-185455" r="-105" b="-10303"/>
                          </a:stretch>
                        </a:blipFill>
                      </a:tcPr>
                    </a:tc>
                    <a:extLst>
                      <a:ext uri="{0D108BD9-81ED-4DB2-BD59-A6C34878D82A}">
                        <a16:rowId xmlns:a16="http://schemas.microsoft.com/office/drawing/2014/main" val="125738286"/>
                      </a:ext>
                    </a:extLst>
                  </a:tr>
                </a:tbl>
              </a:graphicData>
            </a:graphic>
          </p:graphicFrame>
        </mc:Fallback>
      </mc:AlternateContent>
    </p:spTree>
    <p:extLst>
      <p:ext uri="{BB962C8B-B14F-4D97-AF65-F5344CB8AC3E}">
        <p14:creationId xmlns:p14="http://schemas.microsoft.com/office/powerpoint/2010/main" val="29567403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6.4 </a:t>
            </a:r>
            <a:r>
              <a:rPr lang="zh-CN" altLang="en-US" b="1" dirty="0">
                <a:latin typeface="黑体" panose="02010609060101010101" pitchFamily="49" charset="-122"/>
                <a:ea typeface="黑体" panose="02010609060101010101" pitchFamily="49" charset="-122"/>
              </a:rPr>
              <a:t>其它智能算法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200" y="972869"/>
            <a:ext cx="10668468" cy="5376559"/>
          </a:xfrm>
        </p:spPr>
        <p:txBody>
          <a:bodyPr/>
          <a:lstStyle/>
          <a:p>
            <a:pPr>
              <a:lnSpc>
                <a:spcPct val="150000"/>
              </a:lnSpc>
            </a:pPr>
            <a:r>
              <a:rPr lang="zh-CN" altLang="en-US" b="1" dirty="0">
                <a:solidFill>
                  <a:srgbClr val="CC00FF"/>
                </a:solidFill>
              </a:rPr>
              <a:t>粒子群算法（</a:t>
            </a:r>
            <a:r>
              <a:rPr lang="en-US" altLang="zh-CN" b="1" dirty="0">
                <a:solidFill>
                  <a:srgbClr val="CC00FF"/>
                </a:solidFill>
              </a:rPr>
              <a:t>PSO</a:t>
            </a:r>
            <a:r>
              <a:rPr lang="zh-CN" altLang="en-US" b="1" dirty="0">
                <a:solidFill>
                  <a:srgbClr val="CC00FF"/>
                </a:solidFill>
              </a:rPr>
              <a:t>）</a:t>
            </a:r>
            <a:endParaRPr lang="en-US" altLang="zh-CN" b="1" dirty="0">
              <a:solidFill>
                <a:srgbClr val="CC00FF"/>
              </a:solidFill>
            </a:endParaRPr>
          </a:p>
          <a:p>
            <a:pPr lvl="1">
              <a:lnSpc>
                <a:spcPct val="150000"/>
              </a:lnSpc>
            </a:pPr>
            <a:r>
              <a:rPr lang="zh-CN" altLang="en-US" b="1" dirty="0"/>
              <a:t>源于对鸟群觅食行为的研究。设想这样一个场景：一群鸟在随机搜寻食物，在这个区域里只有一块食物，所有的鸟都不知道食物在哪里，但是它们知道当前的位置离食物还有多远。</a:t>
            </a:r>
            <a:endParaRPr lang="en-US" altLang="zh-CN" b="1" dirty="0"/>
          </a:p>
          <a:p>
            <a:pPr lvl="1">
              <a:lnSpc>
                <a:spcPct val="150000"/>
              </a:lnSpc>
            </a:pPr>
            <a:r>
              <a:rPr lang="zh-CN" altLang="en-US" b="1" dirty="0">
                <a:solidFill>
                  <a:srgbClr val="0000FF"/>
                </a:solidFill>
              </a:rPr>
              <a:t>粒子的飞行过程即为该个体的搜索过程</a:t>
            </a:r>
            <a:r>
              <a:rPr lang="zh-CN" altLang="en-US" b="1" dirty="0"/>
              <a:t>．粒子的飞行速度可根据粒子历史最优位置和种群历史最优位置进行动态调整．粒子仅具有两个属性：</a:t>
            </a:r>
            <a:r>
              <a:rPr lang="zh-CN" altLang="en-US" b="1" dirty="0">
                <a:solidFill>
                  <a:srgbClr val="0000FF"/>
                </a:solidFill>
              </a:rPr>
              <a:t>速度和位置</a:t>
            </a:r>
            <a:r>
              <a:rPr lang="zh-CN" altLang="en-US" b="1" dirty="0"/>
              <a:t>，速度代表移动的快慢，位置代表移动的方向</a:t>
            </a:r>
          </a:p>
        </p:txBody>
      </p:sp>
    </p:spTree>
    <p:extLst>
      <p:ext uri="{BB962C8B-B14F-4D97-AF65-F5344CB8AC3E}">
        <p14:creationId xmlns:p14="http://schemas.microsoft.com/office/powerpoint/2010/main" val="401287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a:extLst>
              <a:ext uri="{FF2B5EF4-FFF2-40B4-BE49-F238E27FC236}">
                <a16:creationId xmlns:a16="http://schemas.microsoft.com/office/drawing/2014/main" id="{E69887B9-CB4B-4AC1-BBF1-F7055E09A29D}"/>
              </a:ext>
            </a:extLst>
          </p:cNvPr>
          <p:cNvPicPr>
            <a:picLocks noChangeAspect="1"/>
          </p:cNvPicPr>
          <p:nvPr/>
        </p:nvPicPr>
        <p:blipFill>
          <a:blip r:embed="rId2"/>
          <a:stretch>
            <a:fillRect/>
          </a:stretch>
        </p:blipFill>
        <p:spPr>
          <a:xfrm>
            <a:off x="0" y="-1560295"/>
            <a:ext cx="12192000" cy="6093850"/>
          </a:xfrm>
          <a:prstGeom prst="rect">
            <a:avLst/>
          </a:prstGeom>
        </p:spPr>
      </p:pic>
      <p:sp>
        <p:nvSpPr>
          <p:cNvPr id="2" name="标题 1">
            <a:extLst>
              <a:ext uri="{FF2B5EF4-FFF2-40B4-BE49-F238E27FC236}">
                <a16:creationId xmlns:a16="http://schemas.microsoft.com/office/drawing/2014/main" id="{13E2E83F-C9D2-4EAE-AB35-E350BC142993}"/>
              </a:ext>
            </a:extLst>
          </p:cNvPr>
          <p:cNvSpPr>
            <a:spLocks noGrp="1"/>
          </p:cNvSpPr>
          <p:nvPr>
            <p:ph type="title"/>
          </p:nvPr>
        </p:nvSpPr>
        <p:spPr>
          <a:xfrm>
            <a:off x="383459" y="89148"/>
            <a:ext cx="10515600" cy="1325563"/>
          </a:xfrm>
        </p:spPr>
        <p:txBody>
          <a:bodyPr/>
          <a:lstStyle/>
          <a:p>
            <a:r>
              <a:rPr lang="zh-CN" altLang="en-US" dirty="0">
                <a:latin typeface="黑体" panose="02010609060101010101" pitchFamily="49" charset="-122"/>
                <a:ea typeface="黑体" panose="02010609060101010101" pitchFamily="49" charset="-122"/>
              </a:rPr>
              <a:t>遗传理论</a:t>
            </a:r>
          </a:p>
        </p:txBody>
      </p:sp>
      <p:sp>
        <p:nvSpPr>
          <p:cNvPr id="3" name="内容占位符 2">
            <a:extLst>
              <a:ext uri="{FF2B5EF4-FFF2-40B4-BE49-F238E27FC236}">
                <a16:creationId xmlns:a16="http://schemas.microsoft.com/office/drawing/2014/main" id="{11A2D8DF-A35C-4583-9499-BD61FC7B4B05}"/>
              </a:ext>
            </a:extLst>
          </p:cNvPr>
          <p:cNvSpPr>
            <a:spLocks noGrp="1"/>
          </p:cNvSpPr>
          <p:nvPr>
            <p:ph sz="quarter" idx="13"/>
          </p:nvPr>
        </p:nvSpPr>
        <p:spPr>
          <a:xfrm>
            <a:off x="383459" y="2164451"/>
            <a:ext cx="10894768" cy="5221840"/>
          </a:xfrm>
        </p:spPr>
        <p:txBody>
          <a:bodyPr/>
          <a:lstStyle/>
          <a:p>
            <a:pPr>
              <a:buClrTx/>
            </a:pPr>
            <a:r>
              <a:rPr lang="zh-CN" altLang="en-US" dirty="0">
                <a:latin typeface="楷体" panose="02010609060101010101" pitchFamily="49" charset="-122"/>
                <a:ea typeface="楷体" panose="02010609060101010101" pitchFamily="49" charset="-122"/>
              </a:rPr>
              <a:t>遗传是指父代（或亲代）利用遗传基因将</a:t>
            </a:r>
            <a:r>
              <a:rPr lang="zh-CN" altLang="en-US" dirty="0">
                <a:solidFill>
                  <a:srgbClr val="00B050"/>
                </a:solidFill>
                <a:latin typeface="楷体" panose="02010609060101010101" pitchFamily="49" charset="-122"/>
                <a:ea typeface="楷体" panose="02010609060101010101" pitchFamily="49" charset="-122"/>
              </a:rPr>
              <a:t>自身的基因信息传递给下一代（或子代</a:t>
            </a:r>
            <a:r>
              <a:rPr lang="en-US" altLang="zh-CN" dirty="0">
                <a:solidFill>
                  <a:srgbClr val="00B050"/>
                </a:solidFill>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，使子代能够继承其父代的特征或性状的这种生命现象。正是由于遗传的作用，自然界才能有稳定的物种。</a:t>
            </a:r>
          </a:p>
          <a:p>
            <a:endParaRPr lang="zh-CN" altLang="en-US" dirty="0"/>
          </a:p>
        </p:txBody>
      </p:sp>
      <p:pic>
        <p:nvPicPr>
          <p:cNvPr id="7" name="Picture 9" descr="620c12d2712ff211970a160e">
            <a:extLst>
              <a:ext uri="{FF2B5EF4-FFF2-40B4-BE49-F238E27FC236}">
                <a16:creationId xmlns:a16="http://schemas.microsoft.com/office/drawing/2014/main" id="{96AFBB64-5322-4AF1-9E82-538426B6C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780" y="3429000"/>
            <a:ext cx="3936654" cy="2953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www[1]">
            <a:extLst>
              <a:ext uri="{FF2B5EF4-FFF2-40B4-BE49-F238E27FC236}">
                <a16:creationId xmlns:a16="http://schemas.microsoft.com/office/drawing/2014/main" id="{7CD6B6DC-A1F3-4B0A-B796-7D5BE833F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364" y="3537661"/>
            <a:ext cx="4121015" cy="2750181"/>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10">
            <a:extLst>
              <a:ext uri="{FF2B5EF4-FFF2-40B4-BE49-F238E27FC236}">
                <a16:creationId xmlns:a16="http://schemas.microsoft.com/office/drawing/2014/main" id="{CCF9B67B-23BD-498E-9F6D-3FBAE04E212A}"/>
              </a:ext>
            </a:extLst>
          </p:cNvPr>
          <p:cNvSpPr txBox="1">
            <a:spLocks noChangeArrowheads="1"/>
          </p:cNvSpPr>
          <p:nvPr/>
        </p:nvSpPr>
        <p:spPr bwMode="auto">
          <a:xfrm>
            <a:off x="4236176" y="5295947"/>
            <a:ext cx="2810166" cy="830997"/>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600" dirty="0">
                <a:solidFill>
                  <a:schemeClr val="bg1"/>
                </a:solidFill>
                <a:ea typeface="楷体_GB2312" pitchFamily="49" charset="-122"/>
              </a:rPr>
              <a:t>“</a:t>
            </a:r>
            <a:r>
              <a:rPr lang="zh-CN" altLang="en-US" sz="1600" dirty="0">
                <a:solidFill>
                  <a:schemeClr val="bg1"/>
                </a:solidFill>
                <a:ea typeface="楷体_GB2312" pitchFamily="49" charset="-122"/>
              </a:rPr>
              <a:t>种瓜得瓜，种豆得豆”</a:t>
            </a:r>
          </a:p>
          <a:p>
            <a:r>
              <a:rPr lang="zh-CN" altLang="en-US" sz="1600" dirty="0">
                <a:solidFill>
                  <a:schemeClr val="bg1"/>
                </a:solidFill>
                <a:ea typeface="楷体_GB2312" pitchFamily="49" charset="-122"/>
              </a:rPr>
              <a:t>“龙生龙，凤生凤，老鼠生儿打地洞”</a:t>
            </a:r>
          </a:p>
        </p:txBody>
      </p:sp>
    </p:spTree>
    <p:extLst>
      <p:ext uri="{BB962C8B-B14F-4D97-AF65-F5344CB8AC3E}">
        <p14:creationId xmlns:p14="http://schemas.microsoft.com/office/powerpoint/2010/main" val="17286485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6.4 </a:t>
            </a:r>
            <a:r>
              <a:rPr lang="zh-CN" altLang="en-US" b="1" dirty="0">
                <a:latin typeface="黑体" panose="02010609060101010101" pitchFamily="49" charset="-122"/>
                <a:ea typeface="黑体" panose="02010609060101010101" pitchFamily="49" charset="-122"/>
              </a:rPr>
              <a:t>其它智能算法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200" y="972869"/>
            <a:ext cx="5611068" cy="5376559"/>
          </a:xfrm>
        </p:spPr>
        <p:txBody>
          <a:bodyPr/>
          <a:lstStyle/>
          <a:p>
            <a:pPr>
              <a:lnSpc>
                <a:spcPct val="150000"/>
              </a:lnSpc>
            </a:pPr>
            <a:r>
              <a:rPr lang="zh-CN" altLang="en-US" b="1" dirty="0">
                <a:solidFill>
                  <a:srgbClr val="CC00FF"/>
                </a:solidFill>
              </a:rPr>
              <a:t>粒子群算法（</a:t>
            </a:r>
            <a:r>
              <a:rPr lang="en-US" altLang="zh-CN" b="1" dirty="0">
                <a:solidFill>
                  <a:srgbClr val="CC00FF"/>
                </a:solidFill>
              </a:rPr>
              <a:t>PSO</a:t>
            </a:r>
            <a:r>
              <a:rPr lang="zh-CN" altLang="en-US" b="1" dirty="0">
                <a:solidFill>
                  <a:srgbClr val="CC00FF"/>
                </a:solidFill>
              </a:rPr>
              <a:t>）</a:t>
            </a:r>
            <a:endParaRPr lang="en-US" altLang="zh-CN" b="1" dirty="0">
              <a:solidFill>
                <a:srgbClr val="CC00FF"/>
              </a:solidFill>
            </a:endParaRPr>
          </a:p>
          <a:p>
            <a:pPr lvl="1">
              <a:lnSpc>
                <a:spcPct val="150000"/>
              </a:lnSpc>
            </a:pPr>
            <a:r>
              <a:rPr lang="en-US" altLang="zh-CN" b="1" dirty="0"/>
              <a:t>PSO</a:t>
            </a:r>
            <a:r>
              <a:rPr lang="zh-CN" altLang="en-US" b="1" dirty="0"/>
              <a:t>的优势：在于简单容易实现并且没有许多参数的调节。目前已被广泛应用于函数优化、神经网络训练、模糊系统控制以及其他遗传算法的应用领域</a:t>
            </a:r>
            <a:r>
              <a:rPr lang="zh-CN" altLang="en-US" dirty="0"/>
              <a:t>。</a:t>
            </a:r>
            <a:endParaRPr lang="en-US" altLang="zh-CN" dirty="0"/>
          </a:p>
        </p:txBody>
      </p:sp>
      <p:pic>
        <p:nvPicPr>
          <p:cNvPr id="4" name="图片 3">
            <a:extLst>
              <a:ext uri="{FF2B5EF4-FFF2-40B4-BE49-F238E27FC236}">
                <a16:creationId xmlns:a16="http://schemas.microsoft.com/office/drawing/2014/main" id="{F8865CAA-62D6-4BA9-83AC-B02B7CE3F7E9}"/>
              </a:ext>
            </a:extLst>
          </p:cNvPr>
          <p:cNvPicPr>
            <a:picLocks noChangeAspect="1"/>
          </p:cNvPicPr>
          <p:nvPr/>
        </p:nvPicPr>
        <p:blipFill>
          <a:blip r:embed="rId3"/>
          <a:stretch>
            <a:fillRect/>
          </a:stretch>
        </p:blipFill>
        <p:spPr>
          <a:xfrm>
            <a:off x="6791934" y="1658050"/>
            <a:ext cx="5057400" cy="3800713"/>
          </a:xfrm>
          <a:prstGeom prst="rect">
            <a:avLst/>
          </a:prstGeom>
        </p:spPr>
      </p:pic>
    </p:spTree>
    <p:extLst>
      <p:ext uri="{BB962C8B-B14F-4D97-AF65-F5344CB8AC3E}">
        <p14:creationId xmlns:p14="http://schemas.microsoft.com/office/powerpoint/2010/main" val="8804424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6.4 </a:t>
            </a:r>
            <a:r>
              <a:rPr lang="zh-CN" altLang="en-US" b="1" dirty="0">
                <a:latin typeface="黑体" panose="02010609060101010101" pitchFamily="49" charset="-122"/>
                <a:ea typeface="黑体" panose="02010609060101010101" pitchFamily="49" charset="-122"/>
              </a:rPr>
              <a:t>其它智能算法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200" y="972869"/>
            <a:ext cx="10668468" cy="5376559"/>
          </a:xfrm>
        </p:spPr>
        <p:txBody>
          <a:bodyPr/>
          <a:lstStyle/>
          <a:p>
            <a:pPr>
              <a:lnSpc>
                <a:spcPct val="150000"/>
              </a:lnSpc>
            </a:pPr>
            <a:r>
              <a:rPr lang="zh-CN" altLang="en-US" b="1" dirty="0">
                <a:solidFill>
                  <a:srgbClr val="CC00FF"/>
                </a:solidFill>
              </a:rPr>
              <a:t>模拟退火（</a:t>
            </a:r>
            <a:r>
              <a:rPr lang="en-US" altLang="zh-CN" b="1" dirty="0">
                <a:solidFill>
                  <a:srgbClr val="CC00FF"/>
                </a:solidFill>
              </a:rPr>
              <a:t>SA</a:t>
            </a:r>
            <a:r>
              <a:rPr lang="zh-CN" altLang="en-US" b="1" dirty="0">
                <a:solidFill>
                  <a:srgbClr val="CC00FF"/>
                </a:solidFill>
              </a:rPr>
              <a:t>）</a:t>
            </a:r>
            <a:endParaRPr lang="en-US" altLang="zh-CN" b="1" dirty="0">
              <a:solidFill>
                <a:srgbClr val="CC00FF"/>
              </a:solidFill>
            </a:endParaRPr>
          </a:p>
          <a:p>
            <a:pPr>
              <a:lnSpc>
                <a:spcPct val="150000"/>
              </a:lnSpc>
            </a:pPr>
            <a:r>
              <a:rPr lang="zh-CN" altLang="en-US" sz="2800" b="1" dirty="0"/>
              <a:t>模拟热力学中的退火过程</a:t>
            </a:r>
          </a:p>
          <a:p>
            <a:pPr lvl="1">
              <a:lnSpc>
                <a:spcPct val="150000"/>
              </a:lnSpc>
            </a:pPr>
            <a:r>
              <a:rPr lang="zh-CN" altLang="en-US" b="1" dirty="0"/>
              <a:t>高温</a:t>
            </a:r>
            <a:r>
              <a:rPr lang="en-US" altLang="zh-CN" b="1" dirty="0"/>
              <a:t>——</a:t>
            </a:r>
            <a:r>
              <a:rPr lang="zh-CN" altLang="en-US" b="1" dirty="0"/>
              <a:t>缓慢下降</a:t>
            </a:r>
            <a:r>
              <a:rPr lang="en-US" altLang="zh-CN" b="1" dirty="0"/>
              <a:t>——</a:t>
            </a:r>
            <a:r>
              <a:rPr lang="zh-CN" altLang="en-US" b="1" dirty="0"/>
              <a:t>低温</a:t>
            </a:r>
          </a:p>
          <a:p>
            <a:pPr lvl="1">
              <a:lnSpc>
                <a:spcPct val="150000"/>
              </a:lnSpc>
            </a:pPr>
            <a:r>
              <a:rPr lang="zh-CN" altLang="en-US" b="1" dirty="0"/>
              <a:t>在每一个恒定温度下都要达到充分的热平衡</a:t>
            </a:r>
          </a:p>
          <a:p>
            <a:pPr>
              <a:lnSpc>
                <a:spcPct val="150000"/>
              </a:lnSpc>
            </a:pPr>
            <a:endParaRPr lang="zh-CN" altLang="en-US" dirty="0"/>
          </a:p>
        </p:txBody>
      </p:sp>
    </p:spTree>
    <p:extLst>
      <p:ext uri="{BB962C8B-B14F-4D97-AF65-F5344CB8AC3E}">
        <p14:creationId xmlns:p14="http://schemas.microsoft.com/office/powerpoint/2010/main" val="1550784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6.4 </a:t>
            </a:r>
            <a:r>
              <a:rPr lang="zh-CN" altLang="en-US" b="1" dirty="0">
                <a:latin typeface="黑体" panose="02010609060101010101" pitchFamily="49" charset="-122"/>
                <a:ea typeface="黑体" panose="02010609060101010101" pitchFamily="49" charset="-122"/>
              </a:rPr>
              <a:t>其它智能算法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199" y="972869"/>
            <a:ext cx="5875419" cy="5376559"/>
          </a:xfrm>
        </p:spPr>
        <p:txBody>
          <a:bodyPr/>
          <a:lstStyle/>
          <a:p>
            <a:pPr>
              <a:lnSpc>
                <a:spcPct val="150000"/>
              </a:lnSpc>
            </a:pPr>
            <a:r>
              <a:rPr lang="zh-CN" altLang="en-US" b="1" dirty="0">
                <a:solidFill>
                  <a:srgbClr val="CC00FF"/>
                </a:solidFill>
              </a:rPr>
              <a:t>模拟退火（</a:t>
            </a:r>
            <a:r>
              <a:rPr lang="en-US" altLang="zh-CN" b="1" dirty="0">
                <a:solidFill>
                  <a:srgbClr val="CC00FF"/>
                </a:solidFill>
              </a:rPr>
              <a:t>SA</a:t>
            </a:r>
            <a:r>
              <a:rPr lang="zh-CN" altLang="en-US" b="1" dirty="0">
                <a:solidFill>
                  <a:srgbClr val="CC00FF"/>
                </a:solidFill>
              </a:rPr>
              <a:t>）</a:t>
            </a:r>
            <a:endParaRPr lang="en-US" altLang="zh-CN" b="1" dirty="0">
              <a:solidFill>
                <a:srgbClr val="CC00FF"/>
              </a:solidFill>
            </a:endParaRPr>
          </a:p>
          <a:p>
            <a:pPr lvl="1">
              <a:lnSpc>
                <a:spcPct val="150000"/>
              </a:lnSpc>
            </a:pPr>
            <a:r>
              <a:rPr lang="zh-CN" altLang="en-US" b="1" dirty="0"/>
              <a:t>模拟退火其实也是一种</a:t>
            </a:r>
            <a:r>
              <a:rPr lang="en-US" altLang="zh-CN" b="1" dirty="0"/>
              <a:t>Greedy</a:t>
            </a:r>
            <a:r>
              <a:rPr lang="zh-CN" altLang="en-US" b="1" dirty="0"/>
              <a:t>算法，但是它的搜索过程引入了随机因素。模拟退火算法以一定的概率来接受一个比当前解要差的解，因此有可能会跳出这个局部的最优解，达到全局的最优解</a:t>
            </a:r>
            <a:endParaRPr lang="en-US" altLang="zh-CN" b="1" dirty="0"/>
          </a:p>
          <a:p>
            <a:pPr>
              <a:lnSpc>
                <a:spcPct val="150000"/>
              </a:lnSpc>
            </a:pPr>
            <a:endParaRPr lang="zh-CN" altLang="en-US" dirty="0"/>
          </a:p>
        </p:txBody>
      </p:sp>
      <p:pic>
        <p:nvPicPr>
          <p:cNvPr id="21506" name="Picture 2">
            <a:extLst>
              <a:ext uri="{FF2B5EF4-FFF2-40B4-BE49-F238E27FC236}">
                <a16:creationId xmlns:a16="http://schemas.microsoft.com/office/drawing/2014/main" id="{3FA4192F-37BD-4D6E-B60C-DF7242D55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408" y="1754873"/>
            <a:ext cx="4988803" cy="334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7685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6.4 </a:t>
            </a:r>
            <a:r>
              <a:rPr lang="zh-CN" altLang="en-US" b="1" dirty="0">
                <a:latin typeface="黑体" panose="02010609060101010101" pitchFamily="49" charset="-122"/>
                <a:ea typeface="黑体" panose="02010609060101010101" pitchFamily="49" charset="-122"/>
              </a:rPr>
              <a:t>其它智能算法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200" y="972869"/>
            <a:ext cx="5820350" cy="5376559"/>
          </a:xfrm>
        </p:spPr>
        <p:txBody>
          <a:bodyPr>
            <a:normAutofit fontScale="85000" lnSpcReduction="20000"/>
          </a:bodyPr>
          <a:lstStyle/>
          <a:p>
            <a:pPr>
              <a:lnSpc>
                <a:spcPct val="150000"/>
              </a:lnSpc>
            </a:pPr>
            <a:r>
              <a:rPr lang="zh-CN" altLang="en-US" b="1" dirty="0">
                <a:solidFill>
                  <a:srgbClr val="CC00FF"/>
                </a:solidFill>
              </a:rPr>
              <a:t>模拟退火（</a:t>
            </a:r>
            <a:r>
              <a:rPr lang="en-US" altLang="zh-CN" b="1" dirty="0">
                <a:solidFill>
                  <a:srgbClr val="CC00FF"/>
                </a:solidFill>
              </a:rPr>
              <a:t>SA</a:t>
            </a:r>
            <a:r>
              <a:rPr lang="zh-CN" altLang="en-US" b="1" dirty="0">
                <a:solidFill>
                  <a:srgbClr val="CC00FF"/>
                </a:solidFill>
              </a:rPr>
              <a:t>）</a:t>
            </a:r>
            <a:endParaRPr lang="en-US" altLang="zh-CN" b="1" dirty="0">
              <a:solidFill>
                <a:srgbClr val="CC00FF"/>
              </a:solidFill>
            </a:endParaRPr>
          </a:p>
          <a:p>
            <a:pPr lvl="1">
              <a:lnSpc>
                <a:spcPct val="150000"/>
              </a:lnSpc>
            </a:pPr>
            <a:r>
              <a:rPr lang="en-US" altLang="zh-CN" b="1" dirty="0"/>
              <a:t>Metropolis</a:t>
            </a:r>
            <a:r>
              <a:rPr lang="zh-CN" altLang="en-US" b="1" dirty="0"/>
              <a:t>准则</a:t>
            </a:r>
            <a:endParaRPr lang="en-US" altLang="zh-CN" b="1" dirty="0"/>
          </a:p>
          <a:p>
            <a:pPr lvl="1">
              <a:lnSpc>
                <a:spcPct val="150000"/>
              </a:lnSpc>
            </a:pPr>
            <a:endParaRPr lang="en-US" altLang="zh-CN" b="1" dirty="0"/>
          </a:p>
          <a:p>
            <a:pPr lvl="1">
              <a:lnSpc>
                <a:spcPct val="150000"/>
              </a:lnSpc>
            </a:pPr>
            <a:endParaRPr lang="en-US" altLang="zh-CN" b="1" dirty="0"/>
          </a:p>
          <a:p>
            <a:pPr lvl="1">
              <a:lnSpc>
                <a:spcPct val="150000"/>
              </a:lnSpc>
            </a:pPr>
            <a:r>
              <a:rPr lang="zh-CN" altLang="en-US" b="1" dirty="0"/>
              <a:t>模拟退火算法与初始值无关，算法求得的解与初始解状态</a:t>
            </a:r>
            <a:r>
              <a:rPr lang="en-US" altLang="zh-CN" b="1" dirty="0"/>
              <a:t>S(</a:t>
            </a:r>
            <a:r>
              <a:rPr lang="zh-CN" altLang="en-US" b="1" dirty="0"/>
              <a:t>是算法迭代的起点</a:t>
            </a:r>
            <a:r>
              <a:rPr lang="en-US" altLang="zh-CN" b="1" dirty="0"/>
              <a:t>)</a:t>
            </a:r>
            <a:r>
              <a:rPr lang="zh-CN" altLang="en-US" b="1" dirty="0"/>
              <a:t>无关；模拟退火算法具有渐近收敛性，已在理论上被证明是一种以概率收敛于全局最优解的全局优化算法；模拟退火算法具有并行性。</a:t>
            </a:r>
          </a:p>
        </p:txBody>
      </p:sp>
      <p:pic>
        <p:nvPicPr>
          <p:cNvPr id="4" name="图片 3">
            <a:extLst>
              <a:ext uri="{FF2B5EF4-FFF2-40B4-BE49-F238E27FC236}">
                <a16:creationId xmlns:a16="http://schemas.microsoft.com/office/drawing/2014/main" id="{ED1FEFE8-2153-41EF-9FAA-ADD5A0417B4F}"/>
              </a:ext>
            </a:extLst>
          </p:cNvPr>
          <p:cNvPicPr>
            <a:picLocks noChangeAspect="1"/>
          </p:cNvPicPr>
          <p:nvPr/>
        </p:nvPicPr>
        <p:blipFill>
          <a:blip r:embed="rId2"/>
          <a:stretch>
            <a:fillRect/>
          </a:stretch>
        </p:blipFill>
        <p:spPr>
          <a:xfrm>
            <a:off x="6811418" y="-19085"/>
            <a:ext cx="5143393" cy="6896169"/>
          </a:xfrm>
          <a:prstGeom prst="rect">
            <a:avLst/>
          </a:prstGeom>
        </p:spPr>
      </p:pic>
      <p:pic>
        <p:nvPicPr>
          <p:cNvPr id="20482" name="Picture 2">
            <a:extLst>
              <a:ext uri="{FF2B5EF4-FFF2-40B4-BE49-F238E27FC236}">
                <a16:creationId xmlns:a16="http://schemas.microsoft.com/office/drawing/2014/main" id="{2DDC94B5-60DA-484E-8679-68D6240A7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544" y="2060590"/>
            <a:ext cx="5211138" cy="10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6990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CC0868F-4581-433A-B232-ACE600AB788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智能算法</a:t>
            </a:r>
          </a:p>
        </p:txBody>
      </p:sp>
      <p:sp>
        <p:nvSpPr>
          <p:cNvPr id="3" name="内容占位符 2">
            <a:extLst>
              <a:ext uri="{FF2B5EF4-FFF2-40B4-BE49-F238E27FC236}">
                <a16:creationId xmlns:a16="http://schemas.microsoft.com/office/drawing/2014/main" id="{559B1B62-C0C2-4A30-80F6-4D9D618D0628}"/>
              </a:ext>
            </a:extLst>
          </p:cNvPr>
          <p:cNvSpPr>
            <a:spLocks noGrp="1"/>
          </p:cNvSpPr>
          <p:nvPr>
            <p:ph idx="1"/>
          </p:nvPr>
        </p:nvSpPr>
        <p:spPr>
          <a:xfrm>
            <a:off x="838200" y="972869"/>
            <a:ext cx="10668468" cy="5376559"/>
          </a:xfrm>
        </p:spPr>
        <p:txBody>
          <a:bodyPr/>
          <a:lstStyle/>
          <a:p>
            <a:pPr>
              <a:lnSpc>
                <a:spcPct val="150000"/>
              </a:lnSpc>
            </a:pPr>
            <a:r>
              <a:rPr lang="zh-CN" altLang="en-US" b="1" dirty="0"/>
              <a:t>对付大规模复杂系统中出现的组合爆炸问题非常有利，通用，简单，便于并行处理</a:t>
            </a:r>
          </a:p>
          <a:p>
            <a:pPr>
              <a:lnSpc>
                <a:spcPct val="150000"/>
              </a:lnSpc>
            </a:pPr>
            <a:r>
              <a:rPr lang="zh-CN" altLang="en-US" b="1" dirty="0"/>
              <a:t> 引入了随机因素，具有不确定性</a:t>
            </a:r>
          </a:p>
          <a:p>
            <a:pPr>
              <a:lnSpc>
                <a:spcPct val="150000"/>
              </a:lnSpc>
            </a:pPr>
            <a:r>
              <a:rPr lang="zh-CN" altLang="en-US" b="1" dirty="0"/>
              <a:t> 不同于针对特殊问题而设计的算法</a:t>
            </a:r>
          </a:p>
          <a:p>
            <a:pPr>
              <a:lnSpc>
                <a:spcPct val="150000"/>
              </a:lnSpc>
            </a:pPr>
            <a:r>
              <a:rPr lang="zh-CN" altLang="en-US" b="1" dirty="0"/>
              <a:t> 大部分没有理论上的比较完备的讨论</a:t>
            </a:r>
          </a:p>
          <a:p>
            <a:pPr>
              <a:lnSpc>
                <a:spcPct val="150000"/>
              </a:lnSpc>
            </a:pPr>
            <a:endParaRPr lang="zh-CN" altLang="en-US" dirty="0"/>
          </a:p>
        </p:txBody>
      </p:sp>
    </p:spTree>
    <p:extLst>
      <p:ext uri="{BB962C8B-B14F-4D97-AF65-F5344CB8AC3E}">
        <p14:creationId xmlns:p14="http://schemas.microsoft.com/office/powerpoint/2010/main" val="9589586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2695AB-E057-DB44-B604-98F1EBFA9CEC}"/>
              </a:ext>
            </a:extLst>
          </p:cNvPr>
          <p:cNvPicPr>
            <a:picLocks noChangeAspect="1"/>
          </p:cNvPicPr>
          <p:nvPr/>
        </p:nvPicPr>
        <p:blipFill>
          <a:blip r:embed="rId2"/>
          <a:stretch>
            <a:fillRect/>
          </a:stretch>
        </p:blipFill>
        <p:spPr>
          <a:xfrm>
            <a:off x="8771699" y="3592187"/>
            <a:ext cx="3265813" cy="3265813"/>
          </a:xfrm>
          <a:prstGeom prst="rect">
            <a:avLst/>
          </a:prstGeom>
        </p:spPr>
      </p:pic>
      <p:sp>
        <p:nvSpPr>
          <p:cNvPr id="10" name="标题 1">
            <a:extLst>
              <a:ext uri="{FF2B5EF4-FFF2-40B4-BE49-F238E27FC236}">
                <a16:creationId xmlns:a16="http://schemas.microsoft.com/office/drawing/2014/main" id="{914E3333-4770-4F8B-B893-377D9C6BB258}"/>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遗传算法应用简例（随堂）</a:t>
            </a:r>
          </a:p>
        </p:txBody>
      </p:sp>
      <mc:AlternateContent xmlns:mc="http://schemas.openxmlformats.org/markup-compatibility/2006" xmlns:a14="http://schemas.microsoft.com/office/drawing/2010/main">
        <mc:Choice Requires="a14">
          <p:sp>
            <p:nvSpPr>
              <p:cNvPr id="12" name="Rectangle 3">
                <a:extLst>
                  <a:ext uri="{FF2B5EF4-FFF2-40B4-BE49-F238E27FC236}">
                    <a16:creationId xmlns:a16="http://schemas.microsoft.com/office/drawing/2014/main" id="{6FE785A1-89A4-43BE-BC38-8C6EF0CFBA80}"/>
                  </a:ext>
                </a:extLst>
              </p:cNvPr>
              <p:cNvSpPr txBox="1">
                <a:spLocks noChangeArrowheads="1"/>
              </p:cNvSpPr>
              <p:nvPr/>
            </p:nvSpPr>
            <p:spPr>
              <a:xfrm>
                <a:off x="685332" y="1041233"/>
                <a:ext cx="8400044" cy="575688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800" b="1" dirty="0">
                    <a:solidFill>
                      <a:srgbClr val="0000CC"/>
                    </a:solidFill>
                  </a:rPr>
                  <a:t>例：</a:t>
                </a:r>
                <a:r>
                  <a:rPr lang="zh-CN" altLang="fr-FR" sz="2800" b="1" dirty="0">
                    <a:solidFill>
                      <a:srgbClr val="0000CC"/>
                    </a:solidFill>
                  </a:rPr>
                  <a:t>用遗传算法求函数</a:t>
                </a:r>
                <a14:m>
                  <m:oMath xmlns:m="http://schemas.openxmlformats.org/officeDocument/2006/math">
                    <m:r>
                      <a:rPr lang="zh-CN" altLang="en-US" sz="2800" i="1">
                        <a:solidFill>
                          <a:srgbClr val="0000A0"/>
                        </a:solidFill>
                        <a:latin typeface="Cambria Math" panose="02040503050406030204" pitchFamily="18" charset="0"/>
                      </a:rPr>
                      <m:t>𝑓</m:t>
                    </m:r>
                    <m:r>
                      <a:rPr lang="zh-CN" altLang="en-US" sz="2800" i="1">
                        <a:solidFill>
                          <a:srgbClr val="0000A0"/>
                        </a:solidFill>
                        <a:latin typeface="Cambria Math" panose="02040503050406030204" pitchFamily="18" charset="0"/>
                      </a:rPr>
                      <m:t>(</m:t>
                    </m:r>
                    <m:r>
                      <a:rPr lang="zh-CN" altLang="en-US" sz="2800" i="1">
                        <a:solidFill>
                          <a:srgbClr val="0000A0"/>
                        </a:solidFill>
                        <a:latin typeface="Cambria Math" panose="02040503050406030204" pitchFamily="18" charset="0"/>
                      </a:rPr>
                      <m:t>𝑥</m:t>
                    </m:r>
                    <m:r>
                      <a:rPr lang="zh-CN" altLang="en-US" sz="2800" i="1">
                        <a:solidFill>
                          <a:srgbClr val="0000A0"/>
                        </a:solidFill>
                        <a:latin typeface="Cambria Math" panose="02040503050406030204" pitchFamily="18" charset="0"/>
                      </a:rPr>
                      <m:t>)=</m:t>
                    </m:r>
                    <m:sSup>
                      <m:sSupPr>
                        <m:ctrlPr>
                          <a:rPr lang="zh-CN" altLang="en-US" sz="2800" i="1">
                            <a:solidFill>
                              <a:srgbClr val="0000A0"/>
                            </a:solidFill>
                            <a:latin typeface="Cambria Math" panose="02040503050406030204" pitchFamily="18" charset="0"/>
                          </a:rPr>
                        </m:ctrlPr>
                      </m:sSupPr>
                      <m:e>
                        <m:r>
                          <m:rPr>
                            <m:sty m:val="p"/>
                          </m:rPr>
                          <a:rPr lang="en-US" altLang="zh-CN" sz="2800" i="1">
                            <a:solidFill>
                              <a:srgbClr val="0000A0"/>
                            </a:solidFill>
                            <a:latin typeface="Cambria Math" panose="02040503050406030204" pitchFamily="18" charset="0"/>
                          </a:rPr>
                          <m:t>x</m:t>
                        </m:r>
                        <m:r>
                          <a:rPr lang="en-US" altLang="zh-CN" sz="2800" b="0" i="1" smtClean="0">
                            <a:solidFill>
                              <a:srgbClr val="0000A0"/>
                            </a:solidFill>
                            <a:latin typeface="Cambria Math" panose="02040503050406030204" pitchFamily="18" charset="0"/>
                          </a:rPr>
                          <m:t>+</m:t>
                        </m:r>
                        <m:r>
                          <a:rPr lang="zh-CN" altLang="en-US" sz="2800" i="1">
                            <a:solidFill>
                              <a:srgbClr val="0000A0"/>
                            </a:solidFill>
                            <a:latin typeface="Cambria Math" panose="02040503050406030204" pitchFamily="18" charset="0"/>
                          </a:rPr>
                          <m:t>𝑥</m:t>
                        </m:r>
                      </m:e>
                      <m:sup>
                        <m:r>
                          <a:rPr lang="zh-CN" altLang="en-US" sz="2800" i="1">
                            <a:solidFill>
                              <a:srgbClr val="0000A0"/>
                            </a:solidFill>
                            <a:latin typeface="Cambria Math" panose="02040503050406030204" pitchFamily="18" charset="0"/>
                          </a:rPr>
                          <m:t>2</m:t>
                        </m:r>
                      </m:sup>
                    </m:sSup>
                  </m:oMath>
                </a14:m>
                <a:r>
                  <a:rPr lang="zh-CN" altLang="fr-FR" sz="2800" b="1" dirty="0">
                    <a:solidFill>
                      <a:srgbClr val="0000CC"/>
                    </a:solidFill>
                  </a:rPr>
                  <a:t>的最大值，其中</a:t>
                </a:r>
                <a14:m>
                  <m:oMath xmlns:m="http://schemas.openxmlformats.org/officeDocument/2006/math">
                    <m:r>
                      <a:rPr lang="zh-CN" altLang="en-US" sz="2800" i="1">
                        <a:solidFill>
                          <a:srgbClr val="0000A0"/>
                        </a:solidFill>
                        <a:latin typeface="Cambria Math" panose="02040503050406030204" pitchFamily="18" charset="0"/>
                      </a:rPr>
                      <m:t>𝑥</m:t>
                    </m:r>
                  </m:oMath>
                </a14:m>
                <a:r>
                  <a:rPr lang="zh-CN" altLang="fr-FR" sz="2800" b="1" dirty="0">
                    <a:solidFill>
                      <a:srgbClr val="0000CC"/>
                    </a:solidFill>
                  </a:rPr>
                  <a:t>为</a:t>
                </a:r>
                <a:r>
                  <a:rPr lang="fr-FR" altLang="zh-CN" sz="2800" b="1" dirty="0">
                    <a:solidFill>
                      <a:srgbClr val="0000CC"/>
                    </a:solidFill>
                  </a:rPr>
                  <a:t>[0</a:t>
                </a:r>
                <a:r>
                  <a:rPr lang="zh-CN" altLang="fr-FR" sz="2800" b="1" dirty="0">
                    <a:solidFill>
                      <a:srgbClr val="0000CC"/>
                    </a:solidFill>
                  </a:rPr>
                  <a:t>，</a:t>
                </a:r>
                <a:r>
                  <a:rPr lang="fr-FR" altLang="zh-CN" sz="2800" b="1" dirty="0">
                    <a:solidFill>
                      <a:srgbClr val="0000CC"/>
                    </a:solidFill>
                  </a:rPr>
                  <a:t>50]</a:t>
                </a:r>
                <a:r>
                  <a:rPr lang="zh-CN" altLang="fr-FR" sz="2800" b="1" dirty="0">
                    <a:solidFill>
                      <a:srgbClr val="0000CC"/>
                    </a:solidFill>
                  </a:rPr>
                  <a:t>间的整数。</a:t>
                </a:r>
              </a:p>
            </p:txBody>
          </p:sp>
        </mc:Choice>
        <mc:Fallback xmlns="">
          <p:sp>
            <p:nvSpPr>
              <p:cNvPr id="12" name="Rectangle 3">
                <a:extLst>
                  <a:ext uri="{FF2B5EF4-FFF2-40B4-BE49-F238E27FC236}">
                    <a16:creationId xmlns:a16="http://schemas.microsoft.com/office/drawing/2014/main" id="{6FE785A1-89A4-43BE-BC38-8C6EF0CFBA80}"/>
                  </a:ext>
                </a:extLst>
              </p:cNvPr>
              <p:cNvSpPr txBox="1">
                <a:spLocks noRot="1" noChangeAspect="1" noMove="1" noResize="1" noEditPoints="1" noAdjustHandles="1" noChangeArrowheads="1" noChangeShapeType="1" noTextEdit="1"/>
              </p:cNvSpPr>
              <p:nvPr/>
            </p:nvSpPr>
            <p:spPr>
              <a:xfrm>
                <a:off x="685332" y="1041233"/>
                <a:ext cx="8400044" cy="5756887"/>
              </a:xfrm>
              <a:prstGeom prst="rect">
                <a:avLst/>
              </a:prstGeom>
              <a:blipFill>
                <a:blip r:embed="rId3"/>
                <a:stretch>
                  <a:fillRect l="-1451" t="-2119" r="-13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6338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2579</TotalTime>
  <Words>6809</Words>
  <Application>Microsoft Office PowerPoint</Application>
  <PresentationFormat>宽屏</PresentationFormat>
  <Paragraphs>1184</Paragraphs>
  <Slides>95</Slides>
  <Notes>50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6</vt:i4>
      </vt:variant>
      <vt:variant>
        <vt:lpstr>幻灯片标题</vt:lpstr>
      </vt:variant>
      <vt:variant>
        <vt:i4>95</vt:i4>
      </vt:variant>
    </vt:vector>
  </HeadingPairs>
  <TitlesOfParts>
    <vt:vector size="117" baseType="lpstr">
      <vt:lpstr>Microsoft JhengHei Light</vt:lpstr>
      <vt:lpstr>等线</vt:lpstr>
      <vt:lpstr>黑体</vt:lpstr>
      <vt:lpstr>华文楷体</vt:lpstr>
      <vt:lpstr>楷体</vt:lpstr>
      <vt:lpstr>楷体_GB2312</vt:lpstr>
      <vt:lpstr>宋体</vt:lpstr>
      <vt:lpstr>微软雅黑</vt:lpstr>
      <vt:lpstr>微软雅黑</vt:lpstr>
      <vt:lpstr>Arial</vt:lpstr>
      <vt:lpstr>Calibri</vt:lpstr>
      <vt:lpstr>Cambria Math</vt:lpstr>
      <vt:lpstr>Times New Roman</vt:lpstr>
      <vt:lpstr>Verdana</vt:lpstr>
      <vt:lpstr>Wingdings</vt:lpstr>
      <vt:lpstr>Office Theme</vt:lpstr>
      <vt:lpstr>SmartDraw</vt:lpstr>
      <vt:lpstr>Equation</vt:lpstr>
      <vt:lpstr>Equation.3</vt:lpstr>
      <vt:lpstr>Equation.DSMT4</vt:lpstr>
      <vt:lpstr>公式</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进化论</vt:lpstr>
      <vt:lpstr>遗传理论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Artemis Huang</dc:creator>
  <cp:lastModifiedBy>wlchen</cp:lastModifiedBy>
  <cp:revision>144</cp:revision>
  <dcterms:created xsi:type="dcterms:W3CDTF">2019-03-29T04:42:47Z</dcterms:created>
  <dcterms:modified xsi:type="dcterms:W3CDTF">2021-11-04T07:41:38Z</dcterms:modified>
</cp:coreProperties>
</file>